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008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2050" name="Picture 2" descr="http://open.az/uploads/posts/2012-10/1349083367_kak-sokhranit-svoju-ljub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1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Біологічні основи </a:t>
            </a:r>
          </a:p>
          <a:p>
            <a:r>
              <a:rPr lang="uk-UA" sz="4400" dirty="0" smtClean="0"/>
              <a:t>запліднення та розвитку організму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48856" y="6261320"/>
            <a:ext cx="1475656" cy="576064"/>
          </a:xfrm>
          <a:prstGeom prst="rect">
            <a:avLst/>
          </a:prstGeom>
          <a:solidFill>
            <a:srgbClr val="F68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dirty="0"/>
          </a:p>
        </p:txBody>
      </p:sp>
      <p:pic>
        <p:nvPicPr>
          <p:cNvPr id="22530" name="Picture 2" descr="http://yspex.biz/wp-content/uploads/310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noFill/>
        </p:spPr>
      </p:pic>
      <p:pic>
        <p:nvPicPr>
          <p:cNvPr id="22532" name="Picture 4" descr="http://nbad.narod.ru/pic/aoc/aoc_03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2467372" cy="2467372"/>
          </a:xfrm>
          <a:prstGeom prst="rect">
            <a:avLst/>
          </a:prstGeom>
          <a:noFill/>
        </p:spPr>
      </p:pic>
      <p:pic>
        <p:nvPicPr>
          <p:cNvPr id="22534" name="Picture 6" descr="http://nbad.narod.ru/pic/aoc/aoc_03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564904"/>
            <a:ext cx="2448272" cy="2448272"/>
          </a:xfrm>
          <a:prstGeom prst="rect">
            <a:avLst/>
          </a:prstGeom>
          <a:noFill/>
        </p:spPr>
      </p:pic>
      <p:pic>
        <p:nvPicPr>
          <p:cNvPr id="22536" name="Picture 8" descr="http://nbad.narod.ru/pic/aoc/aoc_02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293096"/>
            <a:ext cx="2448272" cy="24482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292080" y="476672"/>
            <a:ext cx="363375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800" dirty="0" smtClean="0">
                <a:solidFill>
                  <a:schemeClr val="bg1"/>
                </a:solidFill>
              </a:rPr>
              <a:t>Дозрілі статеві клітини</a:t>
            </a:r>
          </a:p>
          <a:p>
            <a:pPr algn="r"/>
            <a:r>
              <a:rPr lang="uk-UA" sz="2800" dirty="0" smtClean="0">
                <a:solidFill>
                  <a:schemeClr val="bg1"/>
                </a:solidFill>
              </a:rPr>
              <a:t>мають </a:t>
            </a:r>
            <a:r>
              <a:rPr lang="uk-UA" sz="2800" dirty="0" err="1" smtClean="0">
                <a:solidFill>
                  <a:schemeClr val="bg1"/>
                </a:solidFill>
              </a:rPr>
              <a:t>гаплоїдний</a:t>
            </a:r>
            <a:endParaRPr lang="uk-UA" sz="2800" dirty="0" smtClean="0">
              <a:solidFill>
                <a:schemeClr val="bg1"/>
              </a:solidFill>
            </a:endParaRPr>
          </a:p>
          <a:p>
            <a:pPr algn="r"/>
            <a:r>
              <a:rPr lang="uk-UA" sz="2800" dirty="0" smtClean="0">
                <a:solidFill>
                  <a:schemeClr val="bg1"/>
                </a:solidFill>
              </a:rPr>
              <a:t> (одинарний)</a:t>
            </a:r>
          </a:p>
          <a:p>
            <a:pPr algn="r"/>
            <a:r>
              <a:rPr lang="uk-UA" sz="2800" dirty="0" smtClean="0">
                <a:solidFill>
                  <a:schemeClr val="bg1"/>
                </a:solidFill>
              </a:rPr>
              <a:t>набір хромосом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924944"/>
            <a:ext cx="21562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Яйцеклітина 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22А + Х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5042118"/>
            <a:ext cx="237250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Сперматозоїд 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22А + Х 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або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22А + </a:t>
            </a:r>
            <a:r>
              <a:rPr lang="en-US" sz="2800" dirty="0" smtClean="0">
                <a:solidFill>
                  <a:schemeClr val="bg1"/>
                </a:solidFill>
              </a:rPr>
              <a:t>Y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084168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Утворення </a:t>
            </a:r>
            <a:r>
              <a:rPr lang="uk-UA" sz="2800" dirty="0" err="1" smtClean="0"/>
              <a:t>гаплоїдного</a:t>
            </a:r>
            <a:r>
              <a:rPr lang="uk-UA" sz="2800" dirty="0" smtClean="0"/>
              <a:t> набору досягається мейозом</a:t>
            </a:r>
            <a:endParaRPr lang="ru-RU" sz="2800" dirty="0"/>
          </a:p>
        </p:txBody>
      </p:sp>
      <p:pic>
        <p:nvPicPr>
          <p:cNvPr id="23554" name="Picture 2" descr="http://www.sciencegeek.net/Biology/review/graphics/Unit3/meio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436537" cy="5607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844824"/>
            <a:ext cx="36179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Первинна статева клітина </a:t>
            </a:r>
          </a:p>
          <a:p>
            <a:pPr algn="ctr"/>
            <a:r>
              <a:rPr lang="uk-UA" sz="2400" dirty="0" smtClean="0"/>
              <a:t>(диплоїдна)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437112"/>
            <a:ext cx="37364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dirty="0" smtClean="0"/>
              <a:t>Червоні хромосоми </a:t>
            </a:r>
          </a:p>
          <a:p>
            <a:pPr algn="ctr"/>
            <a:r>
              <a:rPr lang="uk-UA" sz="2000" dirty="0" smtClean="0"/>
              <a:t>цій людині дісталися від батька, </a:t>
            </a:r>
          </a:p>
          <a:p>
            <a:pPr algn="ctr"/>
            <a:r>
              <a:rPr lang="uk-UA" sz="2000" dirty="0" smtClean="0"/>
              <a:t>сині – від матері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4149080"/>
            <a:ext cx="20802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Тут батьківські</a:t>
            </a:r>
          </a:p>
          <a:p>
            <a:pPr algn="ctr"/>
            <a:r>
              <a:rPr lang="uk-UA" dirty="0" smtClean="0"/>
              <a:t> і материнські </a:t>
            </a:r>
          </a:p>
          <a:p>
            <a:pPr algn="ctr"/>
            <a:r>
              <a:rPr lang="uk-UA" dirty="0" smtClean="0"/>
              <a:t>хромосоми </a:t>
            </a:r>
          </a:p>
          <a:p>
            <a:pPr algn="ctr"/>
            <a:r>
              <a:rPr lang="uk-UA" dirty="0" smtClean="0"/>
              <a:t>обмінялися генами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76292" y="188640"/>
            <a:ext cx="2867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Зрілі статеві клітини </a:t>
            </a:r>
          </a:p>
          <a:p>
            <a:pPr algn="ctr"/>
            <a:r>
              <a:rPr lang="uk-UA" sz="2400" dirty="0" smtClean="0"/>
              <a:t>(</a:t>
            </a:r>
            <a:r>
              <a:rPr lang="uk-UA" sz="2400" dirty="0" err="1" smtClean="0"/>
              <a:t>гаплоїдні</a:t>
            </a:r>
            <a:r>
              <a:rPr lang="uk-UA" sz="2400" dirty="0" smtClean="0"/>
              <a:t>)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356992"/>
            <a:ext cx="1607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Ці клітини уже</a:t>
            </a:r>
          </a:p>
          <a:p>
            <a:pPr algn="ctr"/>
            <a:r>
              <a:rPr lang="uk-UA" dirty="0" smtClean="0"/>
              <a:t> </a:t>
            </a:r>
            <a:r>
              <a:rPr lang="uk-UA" dirty="0" err="1" smtClean="0"/>
              <a:t>гаплоїдні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48680"/>
            <a:ext cx="55284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/>
              <a:t>Утворення гамет - гаметогенез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Запліднення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53336"/>
            <a:ext cx="8229600" cy="40466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sz="2800" dirty="0" smtClean="0"/>
              <a:t>Унаслідок злиття гамет виникає новий організм з подвійним набором хромосом</a:t>
            </a:r>
            <a:endParaRPr lang="ru-RU" sz="2800" dirty="0"/>
          </a:p>
        </p:txBody>
      </p:sp>
      <p:pic>
        <p:nvPicPr>
          <p:cNvPr id="24578" name="Picture 2" descr="http://ndmitry.ru/blog/_bl/0/8766086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Запліднення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dirty="0" smtClean="0"/>
              <a:t>Запліднена яйцеклітина – зигота. </a:t>
            </a:r>
          </a:p>
          <a:p>
            <a:pPr algn="ctr">
              <a:buNone/>
            </a:pPr>
            <a:r>
              <a:rPr lang="uk-UA" sz="2800" dirty="0" smtClean="0"/>
              <a:t>У кожній парі її хромосом одна хромосома від батька, друга – від матері </a:t>
            </a:r>
            <a:endParaRPr lang="ru-RU" sz="2800" dirty="0"/>
          </a:p>
        </p:txBody>
      </p:sp>
      <p:pic>
        <p:nvPicPr>
          <p:cNvPr id="25602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6984776" cy="5556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Спадковість і мінливість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81328"/>
            <a:ext cx="8229600" cy="47667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dirty="0" smtClean="0"/>
              <a:t>Спадковість – здатність передавати нащадкам </a:t>
            </a:r>
            <a:r>
              <a:rPr lang="uk-UA" sz="2800" dirty="0" err="1" smtClean="0"/>
              <a:t>видоспецифічні</a:t>
            </a:r>
            <a:r>
              <a:rPr lang="uk-UA" sz="2800" dirty="0" smtClean="0"/>
              <a:t> ознаки</a:t>
            </a:r>
            <a:endParaRPr lang="ru-RU" sz="2800" dirty="0"/>
          </a:p>
        </p:txBody>
      </p:sp>
      <p:pic>
        <p:nvPicPr>
          <p:cNvPr id="27650" name="Picture 2" descr="http://img15.nnm.ru/0/7/b/9/f/5f8df3da59e18ea9d0767fdfa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4322639" cy="2880320"/>
          </a:xfrm>
          <a:prstGeom prst="rect">
            <a:avLst/>
          </a:prstGeom>
          <a:noFill/>
        </p:spPr>
      </p:pic>
      <p:pic>
        <p:nvPicPr>
          <p:cNvPr id="27652" name="Picture 4" descr="http://cdn.zoopicture.ru/wp-content/uploads/2013/01/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4320480" cy="2880320"/>
          </a:xfrm>
          <a:prstGeom prst="rect">
            <a:avLst/>
          </a:prstGeom>
          <a:noFill/>
        </p:spPr>
      </p:pic>
      <p:pic>
        <p:nvPicPr>
          <p:cNvPr id="27654" name="Picture 6" descr="http://lifeglobe.net/media/entry/846/animal_mother_baby6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548680"/>
            <a:ext cx="4491346" cy="2880320"/>
          </a:xfrm>
          <a:prstGeom prst="rect">
            <a:avLst/>
          </a:prstGeom>
          <a:noFill/>
        </p:spPr>
      </p:pic>
      <p:pic>
        <p:nvPicPr>
          <p:cNvPr id="27656" name="Picture 8" descr="http://photo-day.ru/wp-content/uploads/2012/06/ss-120502-animal-moms-06.ss_fu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429000"/>
            <a:ext cx="469957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Спадковість і мінливість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81328"/>
            <a:ext cx="8229600" cy="47667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dirty="0" smtClean="0"/>
              <a:t>Спадковість – здатність передавати нащадкам індивідуальні ознаки</a:t>
            </a:r>
            <a:endParaRPr lang="ru-RU" sz="2800" dirty="0"/>
          </a:p>
        </p:txBody>
      </p:sp>
      <p:pic>
        <p:nvPicPr>
          <p:cNvPr id="26626" name="Picture 2" descr="http://r4in.ru/uploads/images/00/00/06/2012/04/29/c4103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640960" cy="573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Спадковість і мінливість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81328"/>
            <a:ext cx="8229600" cy="3600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dirty="0" smtClean="0"/>
              <a:t>Мінливість – здатність на бувати нових ознак під впливом різних причин</a:t>
            </a:r>
            <a:endParaRPr lang="ru-RU" sz="2800" dirty="0"/>
          </a:p>
        </p:txBody>
      </p:sp>
      <p:pic>
        <p:nvPicPr>
          <p:cNvPr id="28674" name="Picture 2" descr="http://foto.ecoguild.ru/animals/IMGP2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632848" cy="5724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Спадковість і мінливість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Спадкова мінливість відображена у генотипі</a:t>
            </a:r>
            <a:endParaRPr lang="ru-RU" sz="2800" dirty="0"/>
          </a:p>
        </p:txBody>
      </p:sp>
      <p:pic>
        <p:nvPicPr>
          <p:cNvPr id="29698" name="Picture 2" descr="http://www.equestrianandhorse.com/images/main/skewbald_mareandfoaltrotting_7747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533" y="548679"/>
            <a:ext cx="8460939" cy="5640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Спадковість і мінливість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800" dirty="0" err="1" smtClean="0"/>
              <a:t>Неспадкова</a:t>
            </a:r>
            <a:r>
              <a:rPr lang="uk-UA" sz="2800" dirty="0" smtClean="0"/>
              <a:t> мінливість не зачіпає генотип</a:t>
            </a:r>
          </a:p>
          <a:p>
            <a:pPr algn="ctr">
              <a:buNone/>
            </a:pPr>
            <a:r>
              <a:rPr lang="uk-UA" sz="2200" dirty="0" smtClean="0"/>
              <a:t>На що здатні актори заради ролі</a:t>
            </a:r>
            <a:endParaRPr lang="ru-RU" sz="2200" dirty="0"/>
          </a:p>
        </p:txBody>
      </p:sp>
      <p:pic>
        <p:nvPicPr>
          <p:cNvPr id="30722" name="Picture 2" descr="Звездные метаморфозы (10 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3878796" cy="2585864"/>
          </a:xfrm>
          <a:prstGeom prst="rect">
            <a:avLst/>
          </a:prstGeom>
          <a:noFill/>
        </p:spPr>
      </p:pic>
      <p:pic>
        <p:nvPicPr>
          <p:cNvPr id="30724" name="Picture 4" descr="Звездные метаморфозы (10 фото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84984"/>
            <a:ext cx="3888432" cy="2987612"/>
          </a:xfrm>
          <a:prstGeom prst="rect">
            <a:avLst/>
          </a:prstGeom>
          <a:noFill/>
        </p:spPr>
      </p:pic>
      <p:pic>
        <p:nvPicPr>
          <p:cNvPr id="30726" name="Picture 6" descr="Звездные метаморфозы (10 фото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620688"/>
            <a:ext cx="3888432" cy="2592288"/>
          </a:xfrm>
          <a:prstGeom prst="rect">
            <a:avLst/>
          </a:prstGeom>
          <a:noFill/>
        </p:spPr>
      </p:pic>
      <p:pic>
        <p:nvPicPr>
          <p:cNvPr id="30728" name="Picture 8" descr="Звездные метаморфозы (10 фото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356992"/>
            <a:ext cx="4212467" cy="280831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91680" y="3356992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+ 13 кг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916832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-28 кг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620688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-20 кг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4437112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+32 кг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Вікова мінливість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800" dirty="0" smtClean="0"/>
              <a:t>Послідовно активуються або вимикаються певні гени</a:t>
            </a:r>
            <a:endParaRPr lang="ru-RU" sz="2800" dirty="0"/>
          </a:p>
        </p:txBody>
      </p:sp>
      <p:pic>
        <p:nvPicPr>
          <p:cNvPr id="31748" name="Picture 4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5040560" cy="3780420"/>
          </a:xfrm>
          <a:prstGeom prst="rect">
            <a:avLst/>
          </a:prstGeom>
          <a:noFill/>
        </p:spPr>
      </p:pic>
      <p:pic>
        <p:nvPicPr>
          <p:cNvPr id="31750" name="Picture 6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4896544" cy="36724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149080"/>
            <a:ext cx="24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Людині 1 день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1916832"/>
            <a:ext cx="2143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Людині 2 дні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Клітина – ядро - хромосоми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980728"/>
            <a:ext cx="1944216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308304" y="908720"/>
            <a:ext cx="1224136" cy="4824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5229200"/>
            <a:ext cx="105841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mrscienceut.net/Animal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6870009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Вікова мінливість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Це прояв </a:t>
            </a:r>
            <a:r>
              <a:rPr lang="uk-UA" sz="2800" dirty="0" err="1" smtClean="0"/>
              <a:t>неспадкової</a:t>
            </a:r>
            <a:r>
              <a:rPr lang="uk-UA" sz="2800" dirty="0" smtClean="0"/>
              <a:t> мінливості</a:t>
            </a:r>
            <a:endParaRPr lang="ru-RU" sz="2800" dirty="0"/>
          </a:p>
        </p:txBody>
      </p:sp>
      <p:pic>
        <p:nvPicPr>
          <p:cNvPr id="32772" name="Picture 4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852936"/>
            <a:ext cx="4584509" cy="3438382"/>
          </a:xfrm>
          <a:prstGeom prst="rect">
            <a:avLst/>
          </a:prstGeom>
          <a:noFill/>
        </p:spPr>
      </p:pic>
      <p:pic>
        <p:nvPicPr>
          <p:cNvPr id="32774" name="Picture 6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548680"/>
            <a:ext cx="4704523" cy="352839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4077072"/>
            <a:ext cx="2143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Людині 3 дні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2348880"/>
            <a:ext cx="2314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Людині 5 днів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Вікова мінливість 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dirty="0"/>
          </a:p>
        </p:txBody>
      </p:sp>
      <p:pic>
        <p:nvPicPr>
          <p:cNvPr id="33794" name="Picture 2" descr="http://embryology.med.unsw.edu.au/wwwhuman/Stages/Images/Cst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0"/>
            <a:ext cx="3322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Вікова мінливість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6334780"/>
            <a:ext cx="6954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Розвиток людини 60 днів після запліднення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Вікова мінливість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dirty="0"/>
          </a:p>
        </p:txBody>
      </p:sp>
      <p:pic>
        <p:nvPicPr>
          <p:cNvPr id="34818" name="Picture 2" descr="http://img1.liveinternet.ru/images/attach/c/1/58/755/58755279_Povstrechalis_mne_tri_aluychi__odna_iz_nih_buyla_yuna_drugaya_zrelosti_polna_i_tretya_v_vozraste_solidnom_poprezhnemu_v_cvetu_buyla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96042"/>
            <a:ext cx="9140744" cy="63619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6396335"/>
            <a:ext cx="7438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>
                <a:solidFill>
                  <a:schemeClr val="bg1"/>
                </a:solidFill>
              </a:rPr>
              <a:t>Дарья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uk-UA" sz="2400" dirty="0" err="1" smtClean="0">
                <a:solidFill>
                  <a:schemeClr val="bg1"/>
                </a:solidFill>
              </a:rPr>
              <a:t>Молостнова</a:t>
            </a:r>
            <a:r>
              <a:rPr lang="uk-UA" sz="2400" dirty="0" smtClean="0">
                <a:solidFill>
                  <a:schemeClr val="bg1"/>
                </a:solidFill>
              </a:rPr>
              <a:t>. Материнство (Три віки жінки). 1999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Генотип – сукупність усіх генів організму</a:t>
            </a:r>
            <a:endParaRPr lang="ru-RU" sz="2800" dirty="0"/>
          </a:p>
        </p:txBody>
      </p:sp>
      <p:pic>
        <p:nvPicPr>
          <p:cNvPr id="15362" name="Picture 2" descr="http://preview.turbosquid.com/Preview/Content_2009_09_23__12_04_38/chromosome_w.jpg7376485f-e5fa-45b4-8c64-1d4e0aa2c30dLar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5616624" cy="5616624"/>
          </a:xfrm>
          <a:prstGeom prst="rect">
            <a:avLst/>
          </a:prstGeom>
          <a:noFill/>
        </p:spPr>
      </p:pic>
      <p:pic>
        <p:nvPicPr>
          <p:cNvPr id="15364" name="Picture 4" descr="http://www.mitochondrialdnatesting.com/images/chromosome-numb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5" y="548680"/>
            <a:ext cx="3126335" cy="56166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4941168"/>
            <a:ext cx="23650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Хромосома – це </a:t>
            </a:r>
          </a:p>
          <a:p>
            <a:r>
              <a:rPr lang="uk-UA" sz="2400" dirty="0" err="1" smtClean="0"/>
              <a:t>дволанцюгова</a:t>
            </a:r>
            <a:r>
              <a:rPr lang="uk-UA" sz="2400" dirty="0" smtClean="0"/>
              <a:t> </a:t>
            </a:r>
          </a:p>
          <a:p>
            <a:r>
              <a:rPr lang="uk-UA" sz="2400" dirty="0" smtClean="0"/>
              <a:t>ДНК і білки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620688"/>
            <a:ext cx="29823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dirty="0" smtClean="0"/>
              <a:t>Спадкова інформація</a:t>
            </a:r>
          </a:p>
          <a:p>
            <a:pPr algn="r"/>
            <a:r>
              <a:rPr lang="uk-UA" sz="2400" dirty="0" smtClean="0"/>
              <a:t> міститься</a:t>
            </a:r>
          </a:p>
          <a:p>
            <a:pPr algn="r"/>
            <a:r>
              <a:rPr lang="uk-UA" sz="2400" dirty="0" smtClean="0"/>
              <a:t>у хромосомах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2204864"/>
            <a:ext cx="19530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dirty="0" smtClean="0">
                <a:solidFill>
                  <a:schemeClr val="bg1"/>
                </a:solidFill>
              </a:rPr>
              <a:t>Ген – </a:t>
            </a:r>
          </a:p>
          <a:p>
            <a:pPr algn="r"/>
            <a:r>
              <a:rPr lang="uk-UA" sz="2400" dirty="0" smtClean="0">
                <a:solidFill>
                  <a:schemeClr val="bg1"/>
                </a:solidFill>
              </a:rPr>
              <a:t>ділянка ДНК,</a:t>
            </a:r>
          </a:p>
          <a:p>
            <a:pPr algn="r"/>
            <a:r>
              <a:rPr lang="uk-UA" sz="1600" dirty="0" smtClean="0">
                <a:solidFill>
                  <a:schemeClr val="bg1"/>
                </a:solidFill>
              </a:rPr>
              <a:t>що відповідає </a:t>
            </a:r>
          </a:p>
          <a:p>
            <a:pPr algn="r"/>
            <a:r>
              <a:rPr lang="uk-UA" sz="1600" dirty="0" smtClean="0">
                <a:solidFill>
                  <a:schemeClr val="bg1"/>
                </a:solidFill>
              </a:rPr>
              <a:t>за певну ознаку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8640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800" dirty="0" smtClean="0"/>
              <a:t>Кількість, розмір і форма хромосом (каріотип) </a:t>
            </a:r>
          </a:p>
          <a:p>
            <a:pPr algn="ctr">
              <a:buNone/>
            </a:pPr>
            <a:r>
              <a:rPr lang="uk-UA" sz="2800" dirty="0" smtClean="0"/>
              <a:t>– видова ознака</a:t>
            </a:r>
            <a:endParaRPr lang="ru-RU" sz="2800" dirty="0"/>
          </a:p>
        </p:txBody>
      </p:sp>
      <p:pic>
        <p:nvPicPr>
          <p:cNvPr id="16386" name="Picture 2" descr="http://www.imteacher.eu/teacher-blog/wp-content/uploads/2009/10/97-3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45012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44208" y="1124744"/>
            <a:ext cx="2445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Каріотип людини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0"/>
            <a:ext cx="3106688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45224" y="4121696"/>
            <a:ext cx="3898776" cy="2736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dirty="0" smtClean="0"/>
              <a:t>    Хромосоми соматичних клітин завжди парні (гомологічні).</a:t>
            </a:r>
          </a:p>
          <a:p>
            <a:pPr>
              <a:buNone/>
            </a:pPr>
            <a:r>
              <a:rPr lang="uk-UA" sz="2800" dirty="0" smtClean="0"/>
              <a:t>    Це диплоїдний (подвійний) набір</a:t>
            </a:r>
            <a:endParaRPr lang="ru-RU" sz="2800" dirty="0"/>
          </a:p>
        </p:txBody>
      </p:sp>
      <p:pic>
        <p:nvPicPr>
          <p:cNvPr id="17410" name="Picture 2" descr="http://rudocs.exdat.com/pars_docs/tw_refs/371/370682/370682_html_m1d60f0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211960" cy="6478957"/>
          </a:xfrm>
          <a:prstGeom prst="rect">
            <a:avLst/>
          </a:prstGeom>
          <a:noFill/>
        </p:spPr>
      </p:pic>
      <p:pic>
        <p:nvPicPr>
          <p:cNvPr id="17412" name="Picture 4" descr="http://www.ng.ru/images/2006-06-28/129-15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48680"/>
            <a:ext cx="2741290" cy="3443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664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 smtClean="0"/>
              <a:t>Каріотип жінки ♀                        Каріотип чоловіка ♂</a:t>
            </a:r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r>
              <a:rPr lang="uk-UA" sz="2800" dirty="0" smtClean="0"/>
              <a:t>22 пари хромосом у них однакові – </a:t>
            </a:r>
            <a:r>
              <a:rPr lang="uk-UA" sz="2800" dirty="0" err="1" smtClean="0"/>
              <a:t>аутосоми</a:t>
            </a: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r>
              <a:rPr lang="uk-UA" sz="2800" dirty="0" smtClean="0"/>
              <a:t>23-я пара хромосом у них різна – статеві хромосоми</a:t>
            </a:r>
            <a:endParaRPr lang="ru-RU" sz="2800" dirty="0"/>
          </a:p>
        </p:txBody>
      </p:sp>
      <p:pic>
        <p:nvPicPr>
          <p:cNvPr id="18434" name="Picture 2" descr="http://900igr.net/datai/biologija/Urok-Genetika/0013-012-Opredelit-kariotip-zhenschiny-i-muzhchi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13513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Умовно статеві хромосоми позначають Х та </a:t>
            </a:r>
            <a:r>
              <a:rPr lang="en-US" sz="2800" dirty="0" smtClean="0"/>
              <a:t>Y</a:t>
            </a:r>
            <a:endParaRPr lang="ru-RU" sz="2800" dirty="0"/>
          </a:p>
        </p:txBody>
      </p:sp>
      <p:pic>
        <p:nvPicPr>
          <p:cNvPr id="19460" name="Picture 4" descr="http://wsyachina.narod.ru/biology/y_chromosom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444" y="548680"/>
            <a:ext cx="8976556" cy="5642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Хромосомний набір соматичних клітин</a:t>
            </a:r>
            <a:endParaRPr lang="ru-RU" sz="2800" dirty="0"/>
          </a:p>
        </p:txBody>
      </p:sp>
      <p:pic>
        <p:nvPicPr>
          <p:cNvPr id="20482" name="Picture 2" descr="http://mygazeta.com/i/2009/04/538px-man-and-woman-icon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5041280" cy="56222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1196752"/>
            <a:ext cx="21499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/>
              <a:t>♀ 44 А + ХХ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052736"/>
            <a:ext cx="20441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/>
              <a:t>♂ 44А + Х</a:t>
            </a:r>
            <a:r>
              <a:rPr lang="en-US" sz="3200" dirty="0" smtClean="0"/>
              <a:t>Y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Каріотип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1506" name="Picture 2" descr="http://www.wiki.vladimir.i-edu.ru/images/a/a4/1389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5801"/>
            <a:ext cx="8424936" cy="623556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548680"/>
            <a:ext cx="3456384" cy="365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6672"/>
            <a:ext cx="1727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err="1" smtClean="0"/>
              <a:t>Аутосоми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1052736"/>
            <a:ext cx="237626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908720"/>
            <a:ext cx="19271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smtClean="0"/>
              <a:t>Статеві </a:t>
            </a:r>
          </a:p>
          <a:p>
            <a:pPr algn="ctr"/>
            <a:r>
              <a:rPr lang="uk-UA" sz="2800" dirty="0" smtClean="0"/>
              <a:t>хромосоми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24328" y="3429000"/>
            <a:ext cx="9144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68344" y="53732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345</Words>
  <Application>Microsoft Office PowerPoint</Application>
  <PresentationFormat>Экран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Презентация PowerPoint</vt:lpstr>
      <vt:lpstr>Каріотип </vt:lpstr>
      <vt:lpstr>Каріотип </vt:lpstr>
      <vt:lpstr>Каріотип </vt:lpstr>
      <vt:lpstr>Каріотип </vt:lpstr>
      <vt:lpstr>Каріотип </vt:lpstr>
      <vt:lpstr>Каріотип </vt:lpstr>
      <vt:lpstr>Каріотип </vt:lpstr>
      <vt:lpstr>Каріотип </vt:lpstr>
      <vt:lpstr>Каріотип </vt:lpstr>
      <vt:lpstr> </vt:lpstr>
      <vt:lpstr>Запліднення  </vt:lpstr>
      <vt:lpstr>Запліднення  </vt:lpstr>
      <vt:lpstr>Спадковість і мінливість  </vt:lpstr>
      <vt:lpstr>Спадковість і мінливість  </vt:lpstr>
      <vt:lpstr>Спадковість і мінливість  </vt:lpstr>
      <vt:lpstr>Спадковість і мінливість  </vt:lpstr>
      <vt:lpstr>Спадковість і мінливість  </vt:lpstr>
      <vt:lpstr>Вікова мінливість  </vt:lpstr>
      <vt:lpstr>Вікова мінливість  </vt:lpstr>
      <vt:lpstr>Вікова мінливість  </vt:lpstr>
      <vt:lpstr>Вікова мінливість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25</cp:revision>
  <dcterms:created xsi:type="dcterms:W3CDTF">2013-01-14T06:57:13Z</dcterms:created>
  <dcterms:modified xsi:type="dcterms:W3CDTF">2020-08-11T07:18:34Z</dcterms:modified>
</cp:coreProperties>
</file>