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6" r:id="rId19"/>
    <p:sldId id="300" r:id="rId20"/>
    <p:sldId id="277" r:id="rId21"/>
    <p:sldId id="278" r:id="rId22"/>
    <p:sldId id="280" r:id="rId23"/>
    <p:sldId id="281" r:id="rId24"/>
    <p:sldId id="282" r:id="rId25"/>
    <p:sldId id="283" r:id="rId26"/>
    <p:sldId id="285" r:id="rId27"/>
    <p:sldId id="286" r:id="rId28"/>
    <p:sldId id="288" r:id="rId29"/>
    <p:sldId id="290" r:id="rId30"/>
    <p:sldId id="289" r:id="rId31"/>
    <p:sldId id="295" r:id="rId32"/>
    <p:sldId id="296" r:id="rId33"/>
    <p:sldId id="297" r:id="rId34"/>
    <p:sldId id="299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uk-UA" dirty="0" smtClean="0"/>
              <a:t>Історія вивчення клітини. Мікроскоп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летка,растения,генетика,доброта,радость,живая природа,под микроскопом,марихуана,песочница,удалён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3291"/>
            <a:ext cx="8100392" cy="54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9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Анімалькулі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вольвокс</a:t>
            </a:r>
            <a:endParaRPr lang="ru-RU" sz="2800" dirty="0"/>
          </a:p>
        </p:txBody>
      </p:sp>
      <p:pic>
        <p:nvPicPr>
          <p:cNvPr id="22532" name="Picture 4" descr="http://dic.academic.ru/pictures/enc_colier/ph01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79"/>
            <a:ext cx="7379100" cy="57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Анімалькулі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інфузорія </a:t>
            </a:r>
            <a:r>
              <a:rPr lang="uk-UA" sz="2800" dirty="0" err="1" smtClean="0"/>
              <a:t>коленс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3556" name="Picture 4" descr="http://www.plingfactory.de/Science/Atlas/KennkartenProtista/Ciliata/Prostomatida/img/Coleps-hirtus41b4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3616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Анімалькулі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коловертка</a:t>
            </a:r>
            <a:endParaRPr lang="ru-RU" sz="2800" dirty="0"/>
          </a:p>
        </p:txBody>
      </p:sp>
      <p:pic>
        <p:nvPicPr>
          <p:cNvPr id="24578" name="Picture 2" descr="http://pit.dirty.ru/dirty/1/2010/10/17/30956-000416-69244a9cc24803846420eb8606e1d4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7669"/>
            <a:ext cx="9144001" cy="54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Анімалькулі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дріжджі </a:t>
            </a:r>
            <a:endParaRPr lang="ru-RU" sz="2800" dirty="0"/>
          </a:p>
        </p:txBody>
      </p:sp>
      <p:pic>
        <p:nvPicPr>
          <p:cNvPr id="25602" name="Picture 2" descr="http://elementy.ru/images/eltjob/kalujin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37424" cy="56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8263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Дослідження 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еритроцити людини</a:t>
            </a:r>
            <a:endParaRPr lang="ru-RU" sz="2800" dirty="0"/>
          </a:p>
        </p:txBody>
      </p:sp>
      <p:pic>
        <p:nvPicPr>
          <p:cNvPr id="26626" name="Picture 2" descr="http://content.foto.mail.ru/mail/belger1/_answers/i-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524548"/>
            <a:ext cx="7200801" cy="57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/>
              <a:t>Дослідження 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мертві клітини епітелію людини </a:t>
            </a:r>
            <a:endParaRPr lang="ru-RU" sz="2800" dirty="0"/>
          </a:p>
        </p:txBody>
      </p:sp>
      <p:pic>
        <p:nvPicPr>
          <p:cNvPr id="27650" name="Picture 2" descr="http://img-fotki.yandex.ru/get/5206/labx.f/0_4543a_c5acf81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49" y="515201"/>
            <a:ext cx="4911229" cy="56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Дослідження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м</a:t>
            </a:r>
            <a:r>
              <a:rPr lang="en-US" sz="2800" dirty="0" smtClean="0"/>
              <a:t>’</a:t>
            </a:r>
            <a:r>
              <a:rPr lang="uk-UA" sz="2800" dirty="0" smtClean="0"/>
              <a:t>язові клітини людини</a:t>
            </a:r>
            <a:endParaRPr lang="ru-RU" sz="2800" dirty="0"/>
          </a:p>
        </p:txBody>
      </p:sp>
      <p:pic>
        <p:nvPicPr>
          <p:cNvPr id="28676" name="Picture 4" descr="http://www.histology.narod.ru/data/muscul/images/image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54416" cy="56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Дослідження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око комах  </a:t>
            </a:r>
            <a:endParaRPr lang="ru-RU" sz="2800" dirty="0"/>
          </a:p>
        </p:txBody>
      </p:sp>
      <p:pic>
        <p:nvPicPr>
          <p:cNvPr id="29698" name="Picture 2" descr="http://fototelegraf.ru/wp-content/uploads/2010/10/Nikon-Small-World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725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Дослідження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Левенгука</a:t>
            </a:r>
            <a:r>
              <a:rPr lang="uk-UA" sz="2800" dirty="0" smtClean="0"/>
              <a:t>: корені ряски </a:t>
            </a:r>
            <a:endParaRPr lang="ru-RU" sz="2800" dirty="0"/>
          </a:p>
        </p:txBody>
      </p:sp>
      <p:pic>
        <p:nvPicPr>
          <p:cNvPr id="30724" name="Picture 4" descr="http://www.aphotoflora.com/images/lemnaceae/lemna_gibba_fat_duckweed_leaves_underside_close-up_24-09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4245"/>
            <a:ext cx="7728181" cy="57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Карикатура 1828 року. Вода із Темзи – суп із монстрів</a:t>
            </a:r>
            <a:endParaRPr lang="ru-RU" sz="2800" dirty="0"/>
          </a:p>
        </p:txBody>
      </p:sp>
      <p:pic>
        <p:nvPicPr>
          <p:cNvPr id="33796" name="Picture 4" descr="w,heath_1828 (699x475, 23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47457" cy="56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5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Рослинні клітини</a:t>
            </a:r>
            <a:endParaRPr lang="ru-RU" sz="2800" dirty="0"/>
          </a:p>
        </p:txBody>
      </p:sp>
      <p:pic>
        <p:nvPicPr>
          <p:cNvPr id="14338" name="Picture 2" descr="http://www.syl.ru/misc/i/ai/104007/2238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1" y="483433"/>
            <a:ext cx="7703990" cy="58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4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1825. Ян </a:t>
            </a:r>
            <a:r>
              <a:rPr lang="uk-UA" sz="2800" dirty="0" err="1" smtClean="0"/>
              <a:t>Пуркіньє</a:t>
            </a:r>
            <a:r>
              <a:rPr lang="uk-UA" sz="2800" dirty="0" smtClean="0"/>
              <a:t>. Ядро клітини</a:t>
            </a:r>
            <a:endParaRPr lang="ru-RU" sz="2800" dirty="0"/>
          </a:p>
        </p:txBody>
      </p:sp>
      <p:pic>
        <p:nvPicPr>
          <p:cNvPr id="31746" name="Picture 2" descr="http://upload.wikimedia.org/wikipedia/commons/0/0c/Jan_Evangelista_Purk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" y="526841"/>
            <a:ext cx="437667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forest.geoman.ru/forest/item/f00/s01/e0001178/pic/000_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03" y="548680"/>
            <a:ext cx="473459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1831. Роберт </a:t>
            </a:r>
            <a:r>
              <a:rPr lang="uk-UA" sz="2800" dirty="0" err="1" smtClean="0"/>
              <a:t>Броун</a:t>
            </a:r>
            <a:r>
              <a:rPr lang="uk-UA" sz="2800" dirty="0" smtClean="0"/>
              <a:t>. Ядро клітини</a:t>
            </a:r>
            <a:endParaRPr lang="ru-RU" sz="2800" dirty="0"/>
          </a:p>
        </p:txBody>
      </p:sp>
      <p:pic>
        <p:nvPicPr>
          <p:cNvPr id="32772" name="Picture 4" descr="http://old.computerra.ru/upload/182/4clone_1PN-SC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6466" y="1016224"/>
            <a:ext cx="5012974" cy="46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upload.wikimedia.org/wikipedia/commons/b/ba/Robert_brown_botani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4380"/>
            <a:ext cx="4104456" cy="56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1838-39. </a:t>
            </a:r>
            <a:r>
              <a:rPr lang="uk-UA" sz="2800" dirty="0"/>
              <a:t>Б</a:t>
            </a:r>
            <a:r>
              <a:rPr lang="uk-UA" sz="2800" dirty="0" smtClean="0"/>
              <a:t>отанік </a:t>
            </a:r>
            <a:r>
              <a:rPr lang="uk-UA" sz="2800" dirty="0" err="1" smtClean="0"/>
              <a:t>Маттіас</a:t>
            </a:r>
            <a:r>
              <a:rPr lang="uk-UA" sz="2800" dirty="0" smtClean="0"/>
              <a:t> </a:t>
            </a:r>
            <a:r>
              <a:rPr lang="uk-UA" sz="2800" dirty="0" err="1" smtClean="0"/>
              <a:t>Шлейден</a:t>
            </a:r>
            <a:r>
              <a:rPr lang="uk-UA" sz="2800" dirty="0" smtClean="0"/>
              <a:t> і зоолог Теодор </a:t>
            </a:r>
            <a:r>
              <a:rPr lang="uk-UA" sz="2800" dirty="0" err="1" smtClean="0"/>
              <a:t>Шванн</a:t>
            </a:r>
            <a:r>
              <a:rPr lang="uk-UA" sz="2800" dirty="0" smtClean="0"/>
              <a:t>. Клітинна теорія</a:t>
            </a:r>
            <a:endParaRPr lang="ru-RU" sz="2800" dirty="0"/>
          </a:p>
        </p:txBody>
      </p:sp>
      <p:pic>
        <p:nvPicPr>
          <p:cNvPr id="13314" name="Picture 2" descr="http://www.library.timacad.ru/files/images/fot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781"/>
            <a:ext cx="4321804" cy="56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ftl1.ru/tl_files/presentations/Pimenov/%D0%92%D0%A3%D0%97%204.%20%D0%9E%D0%B1%D1%89%D0%B0%D1%8F/2.%20%D0%91%D0%B8%D0%BE%D1%85%D0%B8%D0%BC%D0%B8%D1%8F/3.%20%D0%A2%D0%B5%D1%81%D1%82%D0%B8%D1%80%D0%BE%D0%B2%D0%B0%D0%BD%D0%B8%D0%B5%2011/JData/%D0%9F%D0%BE%D0%B4%D0%B3%D0%BE%D1%82%D0%BE%D0%B2%D0%BA%D0%B0%20%D0%B2%20%D0%92%D0%A3%D0%97.%20%D0%9E%D0%B1%D1%89%D0%B0%D1%8F%20%D0%B1%D0%B8%D0%BE%D0%BB%D0%BE%D0%B3%D0%B8%D1%8F/02.%20%D0%9A%D0%BB%D0%B5%D1%82%D0%BA%D0%B0/%D0%A8%D0%B2%D0%B0%D0%BD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00" y="548680"/>
            <a:ext cx="4769438" cy="55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Клітинна теорія: всі рослини і тварини складаються з клітин</a:t>
            </a:r>
            <a:endParaRPr lang="ru-RU" sz="2800" dirty="0"/>
          </a:p>
        </p:txBody>
      </p:sp>
      <p:pic>
        <p:nvPicPr>
          <p:cNvPr id="12290" name="Picture 2" descr="http://elementy.ru/images/news/platyzoan_paraphyly_1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23312" cy="56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Клітинна теорія: рослини і тварини                                                  ростуть за рахунок утворення нових клітин</a:t>
            </a:r>
            <a:endParaRPr lang="ru-RU" sz="2800" dirty="0"/>
          </a:p>
        </p:txBody>
      </p:sp>
      <p:pic>
        <p:nvPicPr>
          <p:cNvPr id="11268" name="Picture 4" descr="https://encrypted-tbn1.gstatic.com/images?q=tbn:ANd9GcRcE2VsGLFE7po6exu___dboA6cbG-DGFgNWIy3fAU4Y1kvYZI3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78763" cy="55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0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Клітинна теорія: клітина – найменша жива одиниця,           поза клітиною життя не існує</a:t>
            </a:r>
            <a:endParaRPr lang="ru-RU" sz="2800" dirty="0"/>
          </a:p>
        </p:txBody>
      </p:sp>
      <p:pic>
        <p:nvPicPr>
          <p:cNvPr id="10242" name="Picture 2" descr="http://compulenta.computerra.ru/upload/iblock/cfd/cfd5be47f441d9bf193002f1341d7eb7_resized_width_cc2a736500068a7aae239034b30bb82e_500_q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4555"/>
            <a:ext cx="6399045" cy="56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0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Клітинна теорія: клітини різних організмів подібні за будовою</a:t>
            </a:r>
            <a:endParaRPr lang="ru-RU" sz="2800" dirty="0"/>
          </a:p>
        </p:txBody>
      </p:sp>
      <p:pic>
        <p:nvPicPr>
          <p:cNvPr id="9218" name="Picture 2" descr="http://festival.1september.ru/articles/41535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4128"/>
            <a:ext cx="6624736" cy="57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1858. Рудольф </a:t>
            </a:r>
            <a:r>
              <a:rPr lang="uk-UA" sz="2800" dirty="0" err="1" smtClean="0"/>
              <a:t>Вірхов</a:t>
            </a:r>
            <a:r>
              <a:rPr lang="uk-UA" sz="2800" dirty="0" smtClean="0"/>
              <a:t>: кожна клітина – від клітини</a:t>
            </a:r>
            <a:endParaRPr lang="ru-RU" sz="2800" dirty="0"/>
          </a:p>
        </p:txBody>
      </p:sp>
      <p:pic>
        <p:nvPicPr>
          <p:cNvPr id="1026" name="Picture 2" descr="http://upload.wikimedia.org/wikipedia/commons/c/ce/Rudolf_Virchow_by_Hugo_Vogel,_1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80" y="548680"/>
            <a:ext cx="431799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etvnet.com/shared/persons/person/000/014/921/virhov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1" y="548680"/>
            <a:ext cx="412889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Цитологія – наука про будову і життєдіяльність клітини</a:t>
            </a:r>
            <a:endParaRPr lang="ru-RU" sz="2800" dirty="0"/>
          </a:p>
        </p:txBody>
      </p:sp>
      <p:pic>
        <p:nvPicPr>
          <p:cNvPr id="8194" name="Picture 2" descr="http://fb.ru/misc/i/gallery/19515/46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1931. Ернст </a:t>
            </a:r>
            <a:r>
              <a:rPr lang="uk-UA" sz="2800" dirty="0" err="1" smtClean="0"/>
              <a:t>Руска</a:t>
            </a:r>
            <a:r>
              <a:rPr lang="uk-UA" sz="2800" dirty="0" smtClean="0"/>
              <a:t>. Прототип електронного мікроскопа</a:t>
            </a:r>
            <a:endParaRPr lang="ru-RU" sz="2800" dirty="0"/>
          </a:p>
        </p:txBody>
      </p:sp>
      <p:pic>
        <p:nvPicPr>
          <p:cNvPr id="2050" name="Picture 2" descr="http://pozmir.ru/wp-content/uploads/2013/05/%D0%9C%D0%B0%D0%BA%D1%81-%D0%9A%D0%BD%D0%BE%D0%BB%D0%BB%D1%8C-%D0%B8-%D0%AD%D1%80%D0%BD%D1%81%D1%82-%D0%A0%D1%83%D1%81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hi-berlin.mpg.de/pc/nobel/IMAGES/Ernst_Ru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4704"/>
            <a:ext cx="2942079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ro100news.info/wp-content/uploads/Oh_90_9Js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1271960" cy="12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Тваринні клітини</a:t>
            </a:r>
            <a:endParaRPr lang="ru-RU" sz="2800" dirty="0"/>
          </a:p>
        </p:txBody>
      </p:sp>
      <p:pic>
        <p:nvPicPr>
          <p:cNvPr id="15362" name="Picture 2" descr="http://medicalplanet.su/Patfiz/Img/1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87418" cy="58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5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1950-60. Електронні мікроскопи</a:t>
            </a:r>
            <a:endParaRPr lang="ru-RU" sz="2800" dirty="0"/>
          </a:p>
        </p:txBody>
      </p:sp>
      <p:pic>
        <p:nvPicPr>
          <p:cNvPr id="3078" name="Picture 6" descr="http://img-fotki.yandex.ru/get/5625/43959927.3/0_b4c1e_4f6b1552_XL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0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Сучасний електронний мікроскоп</a:t>
            </a:r>
            <a:endParaRPr lang="ru-RU" sz="2800" dirty="0"/>
          </a:p>
        </p:txBody>
      </p:sp>
      <p:pic>
        <p:nvPicPr>
          <p:cNvPr id="4098" name="Picture 2" descr="http://www.bionet.nsc.ru/microscopy/images/Leo9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4240"/>
            <a:ext cx="6264696" cy="56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92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Сучасний електронний мікроскоп</a:t>
            </a:r>
            <a:endParaRPr lang="ru-RU" sz="2800" dirty="0"/>
          </a:p>
        </p:txBody>
      </p:sp>
      <p:pic>
        <p:nvPicPr>
          <p:cNvPr id="5122" name="Picture 2" descr="http://spm.unn.runnet.ru/upload/photos/photos/phot/eq/JEM-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6640"/>
            <a:ext cx="4320481" cy="57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92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Сучасний електронний мікроскоп</a:t>
            </a:r>
            <a:endParaRPr lang="ru-RU" sz="2800" dirty="0"/>
          </a:p>
        </p:txBody>
      </p:sp>
      <p:pic>
        <p:nvPicPr>
          <p:cNvPr id="6148" name="Picture 4" descr="http://www.portalnano.ru/images/8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6737"/>
            <a:ext cx="4536504" cy="573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92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Пилок під електронним мікроскопом</a:t>
            </a:r>
            <a:endParaRPr lang="ru-RU" sz="2800" dirty="0"/>
          </a:p>
        </p:txBody>
      </p:sp>
      <p:pic>
        <p:nvPicPr>
          <p:cNvPr id="7170" name="Picture 2" descr="http://byaki.net/uploads/posts/2010-04/1271881063_piltsa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8472" cy="56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9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34820" name="Picture 4" descr="http://i1.i.ua/prikol/thumb/8/0/698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507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5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Грибні клітини</a:t>
            </a:r>
            <a:endParaRPr lang="ru-RU" sz="2800" dirty="0"/>
          </a:p>
        </p:txBody>
      </p:sp>
      <p:pic>
        <p:nvPicPr>
          <p:cNvPr id="16386" name="Picture 2" descr="http://meduniver.com/Medical/otorinolaringologia_bolezni_lor_organov/Img/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85218" cy="57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5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Бактеріальні клітини</a:t>
            </a:r>
            <a:endParaRPr lang="ru-RU" sz="2800" dirty="0"/>
          </a:p>
        </p:txBody>
      </p:sp>
      <p:pic>
        <p:nvPicPr>
          <p:cNvPr id="17412" name="Picture 4" descr="http://upload.wikimedia.org/wikipedia/commons/0/08/Staphylococcus_aureus_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7618"/>
            <a:ext cx="7738831" cy="58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5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Лупа – збільшувальне скло</a:t>
            </a:r>
            <a:endParaRPr lang="ru-RU" sz="2800" dirty="0"/>
          </a:p>
        </p:txBody>
      </p:sp>
      <p:pic>
        <p:nvPicPr>
          <p:cNvPr id="18434" name="Picture 2" descr="http://glaza.by/upload/img/Articles/Advices_Facts/Advices/2010/07/prosmotrovaya_lu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" y="620688"/>
            <a:ext cx="9128350" cy="55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5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Мікроскоп – винахід 16 століття</a:t>
            </a:r>
            <a:endParaRPr lang="ru-RU" sz="2800" dirty="0"/>
          </a:p>
        </p:txBody>
      </p:sp>
      <p:pic>
        <p:nvPicPr>
          <p:cNvPr id="19460" name="Picture 4" descr="http://img-fotki.yandex.ru/get/5805/olesjs.b/0_4c230_69cb045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2664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million-questions.ru/wp-content/uploads/2012/04/1318243376_mikrosk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" y="543608"/>
            <a:ext cx="4641747" cy="56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1665. Роберт Гук. </a:t>
            </a:r>
            <a:r>
              <a:rPr lang="uk-UA" sz="2800" dirty="0"/>
              <a:t>Автор терміну «клітина»</a:t>
            </a:r>
            <a:endParaRPr lang="ru-RU" sz="2800" dirty="0"/>
          </a:p>
          <a:p>
            <a:pPr marL="0" indent="0" algn="ctr">
              <a:buNone/>
            </a:pPr>
            <a:r>
              <a:rPr lang="uk-UA" sz="2800" dirty="0" smtClean="0"/>
              <a:t>Клітини корка (фактично – оболонки клітин). </a:t>
            </a:r>
            <a:endParaRPr lang="ru-RU" sz="2800" dirty="0"/>
          </a:p>
        </p:txBody>
      </p:sp>
      <p:pic>
        <p:nvPicPr>
          <p:cNvPr id="20482" name="Picture 2" descr="http://upload.wikimedia.org/wikipedia/commons/1/10/13_Portrait_of_Robert_Hoo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6513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kto-my.ru/wp-content/uploads/2012/12/%D0%BA%D0%BB%D0%B5%D1%82%D0%BA%D0%B8-%D0%BB%D0%B5%D0%B2%D0%B5%D0%BD%D0%B3%D1%83%D0%BA%D0%B0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3966" y="1556009"/>
            <a:ext cx="5544616" cy="35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Збільшувальні прилади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1673-83. </a:t>
            </a:r>
            <a:r>
              <a:rPr lang="uk-UA" sz="2800" dirty="0"/>
              <a:t>А</a:t>
            </a:r>
            <a:r>
              <a:rPr lang="uk-UA" sz="2800" dirty="0" smtClean="0"/>
              <a:t>нтоні </a:t>
            </a:r>
            <a:r>
              <a:rPr lang="uk-UA" sz="2800" dirty="0" err="1" smtClean="0"/>
              <a:t>ван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</a:t>
            </a:r>
            <a:r>
              <a:rPr lang="uk-UA" sz="2800" dirty="0" smtClean="0"/>
              <a:t>. </a:t>
            </a:r>
            <a:r>
              <a:rPr lang="uk-UA" sz="2800" dirty="0" err="1" smtClean="0"/>
              <a:t>Анімалькулі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1508" name="Picture 4" descr="http://murzim.ru/uploads/posts/2012-01/1326156645_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82" y="548680"/>
            <a:ext cx="44474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gazeta.lv/images/mikrosk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1" y="557131"/>
            <a:ext cx="4091779" cy="27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ua.textreferat.com/images/referats/15248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407900" cy="24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780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282</Words>
  <Application>Microsoft Office PowerPoint</Application>
  <PresentationFormat>Экран (4:3)</PresentationFormat>
  <Paragraphs>69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Історія вивчення клітини. Мікроскоп </vt:lpstr>
      <vt:lpstr>Клітини </vt:lpstr>
      <vt:lpstr>Клітини </vt:lpstr>
      <vt:lpstr>Клітини </vt:lpstr>
      <vt:lpstr>Клітини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Збільшувальні прилади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вивчення клітини. Мікроскоп </dc:title>
  <cp:lastModifiedBy>BigBoss</cp:lastModifiedBy>
  <cp:revision>25</cp:revision>
  <dcterms:modified xsi:type="dcterms:W3CDTF">2014-09-16T04:55:31Z</dcterms:modified>
</cp:coreProperties>
</file>