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936103"/>
          </a:xfrm>
        </p:spPr>
        <p:txBody>
          <a:bodyPr/>
          <a:lstStyle/>
          <a:p>
            <a:r>
              <a:rPr lang="uk-UA" dirty="0" smtClean="0"/>
              <a:t>Клітини і тканини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3554" name="Picture 2" descr="http://mirmanekenov.ru/sites/default/files/imagecache/product_full/product_images/255_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035148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 тваринної клітини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Органели цитоплазми: ендоплазматична сітка </a:t>
            </a:r>
            <a:endParaRPr lang="ru-RU" sz="2800" dirty="0"/>
          </a:p>
        </p:txBody>
      </p:sp>
      <p:pic>
        <p:nvPicPr>
          <p:cNvPr id="14340" name="Picture 4" descr="http://steelbros.ru/attachments/er-jpg.35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34" y="764704"/>
            <a:ext cx="7162766" cy="5372075"/>
          </a:xfrm>
          <a:prstGeom prst="rect">
            <a:avLst/>
          </a:prstGeom>
          <a:noFill/>
        </p:spPr>
      </p:pic>
      <p:pic>
        <p:nvPicPr>
          <p:cNvPr id="14342" name="Picture 6" descr="http://www.animalport.com/img/Animal-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1884717" cy="1872208"/>
          </a:xfrm>
          <a:prstGeom prst="rect">
            <a:avLst/>
          </a:prstGeom>
          <a:noFill/>
        </p:spPr>
      </p:pic>
      <p:pic>
        <p:nvPicPr>
          <p:cNvPr id="14344" name="Picture 8" descr="http://schools.keldysh.ru/sch1964/projects/project3/pic/ands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4928" y="3729608"/>
            <a:ext cx="2190750" cy="1733551"/>
          </a:xfrm>
          <a:prstGeom prst="rect">
            <a:avLst/>
          </a:prstGeom>
          <a:noFill/>
        </p:spPr>
      </p:pic>
      <p:pic>
        <p:nvPicPr>
          <p:cNvPr id="14346" name="Picture 10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764704"/>
            <a:ext cx="3528392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 тваринної клітини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Органели цитоплазми: апарат Гольджі </a:t>
            </a:r>
            <a:endParaRPr lang="ru-RU" sz="2800" dirty="0"/>
          </a:p>
        </p:txBody>
      </p:sp>
      <p:pic>
        <p:nvPicPr>
          <p:cNvPr id="13314" name="Picture 2" descr="http://pics.livejournal.com/sciuro/pic/00016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17897" y="1430777"/>
            <a:ext cx="5400600" cy="4068453"/>
          </a:xfrm>
          <a:prstGeom prst="rect">
            <a:avLst/>
          </a:prstGeom>
          <a:noFill/>
        </p:spPr>
      </p:pic>
      <p:pic>
        <p:nvPicPr>
          <p:cNvPr id="5" name="Picture 6" descr="http://www.animalport.com/img/Animal-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3262010" cy="3240360"/>
          </a:xfrm>
          <a:prstGeom prst="rect">
            <a:avLst/>
          </a:prstGeom>
          <a:noFill/>
        </p:spPr>
      </p:pic>
      <p:pic>
        <p:nvPicPr>
          <p:cNvPr id="13316" name="Picture 4" descr="http://biology.ru/course/content/chapter9/section1/paragraph4/images/090104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933056"/>
            <a:ext cx="3096344" cy="221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 тваринної клітини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Органели цитоплазми: </a:t>
            </a:r>
            <a:r>
              <a:rPr lang="uk-UA" sz="2800" dirty="0" err="1" smtClean="0"/>
              <a:t>лізосоми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4" name="Picture 6" descr="http://www.animalport.com/img/Animal-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2532789" cy="2515979"/>
          </a:xfrm>
          <a:prstGeom prst="rect">
            <a:avLst/>
          </a:prstGeom>
          <a:noFill/>
        </p:spPr>
      </p:pic>
      <p:pic>
        <p:nvPicPr>
          <p:cNvPr id="12290" name="Picture 2" descr="http://steelbros.ru/attachments/lysosome-jpg.27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764704"/>
            <a:ext cx="5150935" cy="5400600"/>
          </a:xfrm>
          <a:prstGeom prst="rect">
            <a:avLst/>
          </a:prstGeom>
          <a:noFill/>
        </p:spPr>
      </p:pic>
      <p:pic>
        <p:nvPicPr>
          <p:cNvPr id="12292" name="Picture 4" descr="http://biology.ru/course/content/chapter9/section1/paragraph4/images/0901040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757" y="3933056"/>
            <a:ext cx="2837115" cy="2026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 тваринної клітини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Органели цитоплазми: рибосоми </a:t>
            </a:r>
            <a:endParaRPr lang="ru-RU" sz="2800" dirty="0"/>
          </a:p>
        </p:txBody>
      </p:sp>
      <p:pic>
        <p:nvPicPr>
          <p:cNvPr id="4" name="Picture 6" descr="http://www.animalport.com/img/Animal-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19"/>
            <a:ext cx="3036845" cy="3016689"/>
          </a:xfrm>
          <a:prstGeom prst="rect">
            <a:avLst/>
          </a:prstGeom>
          <a:noFill/>
        </p:spPr>
      </p:pic>
      <p:pic>
        <p:nvPicPr>
          <p:cNvPr id="11266" name="Picture 2" descr="http://moikompas.ru/img/compas/2008-03-03/life_of_a_cell/17365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716899" y="1407732"/>
            <a:ext cx="5262605" cy="3936430"/>
          </a:xfrm>
          <a:prstGeom prst="rect">
            <a:avLst/>
          </a:prstGeom>
          <a:noFill/>
        </p:spPr>
      </p:pic>
      <p:pic>
        <p:nvPicPr>
          <p:cNvPr id="11268" name="Picture 4" descr="http://www.snob.ru/i/indoc/19/blog_entry_789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3744416" cy="2230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 тваринної клітини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Органели цитоплазми: клітинний центр </a:t>
            </a:r>
            <a:endParaRPr lang="ru-RU" sz="2800" dirty="0"/>
          </a:p>
        </p:txBody>
      </p:sp>
      <p:pic>
        <p:nvPicPr>
          <p:cNvPr id="4" name="Picture 6" descr="http://www.animalport.com/img/Animal-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3036845" cy="3016689"/>
          </a:xfrm>
          <a:prstGeom prst="rect">
            <a:avLst/>
          </a:prstGeom>
          <a:noFill/>
        </p:spPr>
      </p:pic>
      <p:pic>
        <p:nvPicPr>
          <p:cNvPr id="10242" name="Picture 2" descr="Центриоли в клетке культуры ткани (почка эмбриона свиньи) в метафазе: М — материнская центриоль; Д — дочерняя центриоль; мт — микротрубочки веретена; тр — триплеты центриоли; с — связки между триплетам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19349" y="3441291"/>
            <a:ext cx="2454857" cy="3006339"/>
          </a:xfrm>
          <a:prstGeom prst="rect">
            <a:avLst/>
          </a:prstGeom>
          <a:noFill/>
        </p:spPr>
      </p:pic>
      <p:pic>
        <p:nvPicPr>
          <p:cNvPr id="10244" name="Picture 4" descr="http://mybiomedart.files.wordpress.com/2010/09/centrioles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538964" y="1437702"/>
            <a:ext cx="5400600" cy="4054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 тваринної клітини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57606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Включення цитоплазми: жири, білки, вуглеводи </a:t>
            </a:r>
          </a:p>
          <a:p>
            <a:pPr algn="ctr">
              <a:buNone/>
            </a:pPr>
            <a:r>
              <a:rPr lang="uk-UA" sz="1600" dirty="0" smtClean="0"/>
              <a:t>Включення глікогену і жиру у клітинах печінки</a:t>
            </a:r>
            <a:endParaRPr lang="ru-RU" sz="1600" dirty="0"/>
          </a:p>
        </p:txBody>
      </p:sp>
      <p:pic>
        <p:nvPicPr>
          <p:cNvPr id="9218" name="Picture 2" descr="http://tsitologiya.ru/pictures/211208062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3633" y="1417889"/>
            <a:ext cx="5256584" cy="3950214"/>
          </a:xfrm>
          <a:prstGeom prst="rect">
            <a:avLst/>
          </a:prstGeom>
          <a:noFill/>
        </p:spPr>
      </p:pic>
      <p:pic>
        <p:nvPicPr>
          <p:cNvPr id="9220" name="Picture 4" descr="http://tsitologiya.ru/pictures/211208063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00114" y="1408598"/>
            <a:ext cx="5256585" cy="3968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Тканини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Епітеліальна (захист, виділення, </a:t>
            </a:r>
            <a:r>
              <a:rPr lang="uk-UA" sz="2800" dirty="0" err="1" smtClean="0"/>
              <a:t>всомктування</a:t>
            </a:r>
            <a:r>
              <a:rPr lang="uk-UA" sz="2800" dirty="0" smtClean="0"/>
              <a:t>) </a:t>
            </a:r>
            <a:endParaRPr lang="ru-RU" sz="2800" dirty="0"/>
          </a:p>
        </p:txBody>
      </p:sp>
      <p:pic>
        <p:nvPicPr>
          <p:cNvPr id="8196" name="Picture 4" descr="http://wikidoc.org/images/c/c3/Tkanka_nablonkow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674167" cy="5359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Тканини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Епітеліальна тканина </a:t>
            </a:r>
            <a:endParaRPr lang="ru-RU" sz="2800" dirty="0"/>
          </a:p>
        </p:txBody>
      </p:sp>
      <p:pic>
        <p:nvPicPr>
          <p:cNvPr id="7170" name="Picture 2" descr="http://medstudents.ru/wp-content/uploads/2009/07/epitelij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4032448"/>
          </a:xfrm>
          <a:prstGeom prst="rect">
            <a:avLst/>
          </a:prstGeom>
          <a:noFill/>
        </p:spPr>
      </p:pic>
      <p:sp>
        <p:nvSpPr>
          <p:cNvPr id="7172" name="AutoShape 4" descr="http://www.physioweb.org/labs/lab_06/lab06_sim_cuboida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science.tjc.edu/Course/BIOLOGY/1409/cuboidal2.6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501008"/>
            <a:ext cx="3072341" cy="2304256"/>
          </a:xfrm>
          <a:prstGeom prst="rect">
            <a:avLst/>
          </a:prstGeom>
          <a:noFill/>
        </p:spPr>
      </p:pic>
      <p:pic>
        <p:nvPicPr>
          <p:cNvPr id="7176" name="Picture 8" descr="http://faculty.une.edu/com/abell/histo/transe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5" y="3483004"/>
            <a:ext cx="3168352" cy="2322260"/>
          </a:xfrm>
          <a:prstGeom prst="rect">
            <a:avLst/>
          </a:prstGeom>
          <a:noFill/>
        </p:spPr>
      </p:pic>
      <p:pic>
        <p:nvPicPr>
          <p:cNvPr id="7178" name="Picture 10" descr="http://t0.gstatic.com/images?q=tbn:ANd9GcTmoUWXrUK0lUZcU3d9cAZiQKRX1W1_JhWyKVH9PT8ln9copr5OdqK5I99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429000"/>
            <a:ext cx="2987824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Тканини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76470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М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язова</a:t>
            </a:r>
            <a:r>
              <a:rPr lang="uk-UA" sz="2800" dirty="0" smtClean="0"/>
              <a:t> (переміщення, захист, підтримання форми тіла)</a:t>
            </a:r>
          </a:p>
          <a:p>
            <a:pPr algn="ctr">
              <a:buNone/>
            </a:pPr>
            <a:r>
              <a:rPr lang="uk-UA" sz="2800" dirty="0" smtClean="0"/>
              <a:t> </a:t>
            </a:r>
            <a:r>
              <a:rPr lang="uk-UA" sz="1600" dirty="0" smtClean="0"/>
              <a:t>Самий мускулястий гончак (генетичне відхилення) </a:t>
            </a:r>
            <a:endParaRPr lang="ru-RU" sz="1600" dirty="0"/>
          </a:p>
        </p:txBody>
      </p:sp>
      <p:sp>
        <p:nvSpPr>
          <p:cNvPr id="6146" name="AutoShape 2" descr="http://www.physioweb.org/labs/lab_06/lab06_pseudo_stratifi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://www.physioweb.org/labs/lab_06/lab06_pseudo_stratifi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://www.physioweb.org/labs/lab_06/lab06_pseudo_stratifi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://www.physioweb.org/labs/lab_06/lab06_pseudo_stratifi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://www.physioweb.org/labs/lab_06/lab06_pseudo_stratifi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http://www.physioweb.org/labs/lab_06/lab06_str_squamou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8" name="AutoShape 14" descr="http://www.physioweb.org/labs/lab_06/lab06_sim_cuboid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3667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162" name="AutoShape 18" descr="http://www.physioweb.org/labs/lab_06/lab06_pseudo_stratifi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4" name="AutoShape 20" descr="http://www.physioweb.org/labs/lab_06/lab06_pseudo_stratifi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6" name="AutoShape 22" descr="http://www.physioweb.org/labs/lab_06/lab06_str_squamou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8" name="AutoShape 24" descr="http://www.physioweb.org/labs/lab_06/lab06_sim_cuboid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70" name="Picture 26" descr="http://www.levenhuk.com.ua/images/products/medium/0/mishechnaya_tkan_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92888" cy="5209170"/>
          </a:xfrm>
          <a:prstGeom prst="rect">
            <a:avLst/>
          </a:prstGeom>
          <a:noFill/>
        </p:spPr>
      </p:pic>
      <p:pic>
        <p:nvPicPr>
          <p:cNvPr id="6174" name="Picture 30" descr="http://www.zooblog.ru/uploads/posts/2011-12/1323683706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88840"/>
            <a:ext cx="4534821" cy="3335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Тканини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М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язова</a:t>
            </a:r>
            <a:r>
              <a:rPr lang="uk-UA" sz="2800" dirty="0" smtClean="0"/>
              <a:t> тканина </a:t>
            </a:r>
            <a:endParaRPr lang="ru-RU" sz="2800" dirty="0"/>
          </a:p>
        </p:txBody>
      </p:sp>
      <p:sp>
        <p:nvSpPr>
          <p:cNvPr id="5126" name="AutoShape 6" descr="http://forexaw.com/TERMs/Economic_terms_and_concepts/Services_and_manufacturing/img237412_1-5_Poperechno-polosataya_myishechnaya_tk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www.sciencephoto.com/image/198463/large/F0022486-Smooth_muscle_tissue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3896122" cy="2521453"/>
          </a:xfrm>
          <a:prstGeom prst="rect">
            <a:avLst/>
          </a:prstGeom>
          <a:noFill/>
        </p:spPr>
      </p:pic>
      <p:pic>
        <p:nvPicPr>
          <p:cNvPr id="5130" name="Picture 10" descr="http://3.bp.blogspot.com/_28uCzXz9Klg/TUf3mqXsPbI/AAAAAAAAAAU/BaX9Ajwof0U/s1600/Skeletal%252520muscle%25252003a%255B1%25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3360374" cy="2520280"/>
          </a:xfrm>
          <a:prstGeom prst="rect">
            <a:avLst/>
          </a:prstGeom>
          <a:noFill/>
        </p:spPr>
      </p:pic>
      <p:pic>
        <p:nvPicPr>
          <p:cNvPr id="5132" name="Picture 12" descr="http://forexaw.com/TERMs/Economic_terms_and_concepts/Services_and_manufacturing/img237412_1-5_Poperechno-polosataya_myishechnaya_tk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99" y="3429000"/>
            <a:ext cx="3648405" cy="2736304"/>
          </a:xfrm>
          <a:prstGeom prst="rect">
            <a:avLst/>
          </a:prstGeom>
          <a:noFill/>
        </p:spPr>
      </p:pic>
      <p:pic>
        <p:nvPicPr>
          <p:cNvPr id="5134" name="Picture 14" descr="http://www.sciencephoto.com/image/303017/350wm/P1540046-LM_of_a_section_through_human_smooth_muscle_tissue-SP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7" y="3429000"/>
            <a:ext cx="3646361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Клітина – одиниця будови та життєдіяльності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Одноклітинні і багатоклітинні тварини </a:t>
            </a:r>
            <a:r>
              <a:rPr lang="uk-UA" sz="1200" dirty="0" smtClean="0"/>
              <a:t>Інфузорії і риба-місяць</a:t>
            </a:r>
            <a:endParaRPr lang="ru-RU" sz="1200" dirty="0"/>
          </a:p>
        </p:txBody>
      </p:sp>
      <p:pic>
        <p:nvPicPr>
          <p:cNvPr id="22530" name="Picture 2" descr="http://www.zoopage.ru/zoopages/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8979644" cy="3246488"/>
          </a:xfrm>
          <a:prstGeom prst="rect">
            <a:avLst/>
          </a:prstGeom>
          <a:noFill/>
        </p:spPr>
      </p:pic>
      <p:pic>
        <p:nvPicPr>
          <p:cNvPr id="22532" name="Picture 4" descr="http://upload.wikimedia.org/wikipedia/commons/thumb/8/84/Sunfish2.jpg/250px-Sunfis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973" y="1772816"/>
            <a:ext cx="3971027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Тканини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Сполучна (багато різновидів, різні функції) </a:t>
            </a:r>
            <a:endParaRPr lang="ru-RU" sz="2800" dirty="0"/>
          </a:p>
        </p:txBody>
      </p:sp>
      <p:pic>
        <p:nvPicPr>
          <p:cNvPr id="4" name="Picture 2" descr="http://biology.ru/course/content/chapter9/section3/paragraph2/images/09030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739336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Тканини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57606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Нервова (сприймання подразнення, передача збудження) </a:t>
            </a:r>
            <a:endParaRPr lang="ru-RU" sz="2800" dirty="0"/>
          </a:p>
        </p:txBody>
      </p:sp>
      <p:pic>
        <p:nvPicPr>
          <p:cNvPr id="2050" name="Picture 2" descr="http://img.gazeta.ru/files2/2309786/neu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789458" cy="5273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Тканини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Нервова тканина </a:t>
            </a:r>
            <a:endParaRPr lang="ru-RU" sz="2800" dirty="0"/>
          </a:p>
        </p:txBody>
      </p:sp>
      <p:sp>
        <p:nvSpPr>
          <p:cNvPr id="1026" name="AutoShape 2" descr="http://www.histol.chuvashia.com/images/nerv/nerv-0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www.histol.chuvashia.com/images/nerv/nerv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4286250" cy="2486026"/>
          </a:xfrm>
          <a:prstGeom prst="rect">
            <a:avLst/>
          </a:prstGeom>
          <a:noFill/>
        </p:spPr>
      </p:pic>
      <p:pic>
        <p:nvPicPr>
          <p:cNvPr id="1030" name="Picture 6" descr="http://www.histol.chuvashia.com/images/nerv/nerv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4286250" cy="2276475"/>
          </a:xfrm>
          <a:prstGeom prst="rect">
            <a:avLst/>
          </a:prstGeom>
          <a:noFill/>
        </p:spPr>
      </p:pic>
      <p:pic>
        <p:nvPicPr>
          <p:cNvPr id="1032" name="Picture 8" descr="http://www.histol.chuvashia.com/images/nerv/neuron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836712"/>
            <a:ext cx="3672408" cy="2497237"/>
          </a:xfrm>
          <a:prstGeom prst="rect">
            <a:avLst/>
          </a:prstGeom>
          <a:noFill/>
        </p:spPr>
      </p:pic>
      <p:pic>
        <p:nvPicPr>
          <p:cNvPr id="1034" name="Picture 10" descr="http://www.histol.chuvashia.com/images/nerv/neuron-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56992"/>
            <a:ext cx="3672408" cy="2278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Клітина – одиниця будови та життєдіяльності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Тіла всіх тварин збудовані з клітин</a:t>
            </a:r>
            <a:endParaRPr lang="ru-RU" sz="2800" dirty="0"/>
          </a:p>
        </p:txBody>
      </p:sp>
      <p:pic>
        <p:nvPicPr>
          <p:cNvPr id="21506" name="Picture 2" descr="http://www.doctorate.ru/wp-content/uploads/2011/10/eritro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1295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Клітина – одиниця будови та життєдіяльності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8640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Клітина виконує всі функції живого: </a:t>
            </a:r>
          </a:p>
          <a:p>
            <a:pPr algn="ctr">
              <a:buNone/>
            </a:pPr>
            <a:r>
              <a:rPr lang="uk-UA" sz="2800" dirty="0" smtClean="0"/>
              <a:t>живиться, дихає, виділяє, рухається, реагує </a:t>
            </a:r>
            <a:r>
              <a:rPr lang="uk-UA" sz="1100" dirty="0" smtClean="0"/>
              <a:t>Фагоцитоз</a:t>
            </a:r>
            <a:endParaRPr lang="ru-RU" sz="1100" dirty="0"/>
          </a:p>
        </p:txBody>
      </p:sp>
      <p:pic>
        <p:nvPicPr>
          <p:cNvPr id="20482" name="Picture 2" descr="http://t0.gstatic.com/images?q=tbn:ANd9GcTrxAltoKryQqghq0nVpF_VLoSlXCMwdVp7GVVpMlR2dLCrSkFzZv1smXj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700848" cy="4955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Клітина – одиниця будови та життєдіяльності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Клітина розмножується, росте і розвивається</a:t>
            </a:r>
            <a:endParaRPr lang="ru-RU" sz="2800" dirty="0"/>
          </a:p>
        </p:txBody>
      </p:sp>
      <p:pic>
        <p:nvPicPr>
          <p:cNvPr id="19458" name="Picture 2" descr="http://im.glogster.com/media/4/28/97/26/28972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59941" y="136403"/>
            <a:ext cx="5218786" cy="6763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Різноманітність клітин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Клітини тварин дуже дрібні</a:t>
            </a:r>
            <a:endParaRPr lang="ru-RU" sz="2800" dirty="0"/>
          </a:p>
        </p:txBody>
      </p:sp>
      <p:pic>
        <p:nvPicPr>
          <p:cNvPr id="18434" name="Picture 2" descr="http://novinkor.com/uploads/posts/2011-12/1323107454_image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984831" cy="5355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Різноманітність клітин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57606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Форма та будова клітини залежить від функцій, які вона виконує</a:t>
            </a:r>
            <a:endParaRPr lang="ru-RU" sz="2800" dirty="0"/>
          </a:p>
        </p:txBody>
      </p:sp>
      <p:pic>
        <p:nvPicPr>
          <p:cNvPr id="17410" name="Picture 2" descr="http://files.school-collection.edu.ru/dlrstore/6d9f346d-6be6-4a12-802d-bb5df83bd745/%5bBI8ZD_2-01%5d_%5bIL_04%5d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5904656" cy="535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 тваринної клітини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Головні частини – мембрана, ядро і цитоплазма</a:t>
            </a:r>
            <a:endParaRPr lang="ru-RU" sz="2800" dirty="0"/>
          </a:p>
        </p:txBody>
      </p:sp>
      <p:pic>
        <p:nvPicPr>
          <p:cNvPr id="16386" name="Picture 2" descr="http://www.animalport.com/img/Animal-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764704"/>
            <a:ext cx="5400600" cy="5364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 тваринної клітини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Органели цитоплазми: мітохондрії </a:t>
            </a:r>
            <a:endParaRPr lang="ru-RU" sz="2800" dirty="0"/>
          </a:p>
        </p:txBody>
      </p:sp>
      <p:pic>
        <p:nvPicPr>
          <p:cNvPr id="15362" name="Picture 2" descr="http://www.animalport.com/img/Animal-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3044542" cy="3024336"/>
          </a:xfrm>
          <a:prstGeom prst="rect">
            <a:avLst/>
          </a:prstGeom>
          <a:noFill/>
        </p:spPr>
      </p:pic>
      <p:pic>
        <p:nvPicPr>
          <p:cNvPr id="15364" name="Picture 4" descr="http://fusionanomaly.net/mitochond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61048"/>
            <a:ext cx="3367086" cy="2279527"/>
          </a:xfrm>
          <a:prstGeom prst="rect">
            <a:avLst/>
          </a:prstGeom>
          <a:noFill/>
        </p:spPr>
      </p:pic>
      <p:pic>
        <p:nvPicPr>
          <p:cNvPr id="15366" name="Picture 6" descr="http://e-drofa.ru/materials/bio8/objects/_mitoxondri_00000128/mitochond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615155" y="1433517"/>
            <a:ext cx="5386991" cy="4049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223</Words>
  <Application>Microsoft Office PowerPoint</Application>
  <PresentationFormat>Экран (4:3)</PresentationFormat>
  <Paragraphs>48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Клітини і тканини</vt:lpstr>
      <vt:lpstr>Клітина – одиниця будови та життєдіяльності</vt:lpstr>
      <vt:lpstr>Клітина – одиниця будови та життєдіяльності</vt:lpstr>
      <vt:lpstr>Клітина – одиниця будови та життєдіяльності</vt:lpstr>
      <vt:lpstr>Клітина – одиниця будови та життєдіяльності</vt:lpstr>
      <vt:lpstr>Різноманітність клітин</vt:lpstr>
      <vt:lpstr>Різноманітність клітин</vt:lpstr>
      <vt:lpstr>Будова  тваринної клітини</vt:lpstr>
      <vt:lpstr>Будова  тваринної клітини</vt:lpstr>
      <vt:lpstr>Будова  тваринної клітини</vt:lpstr>
      <vt:lpstr>Будова  тваринної клітини</vt:lpstr>
      <vt:lpstr>Будова  тваринної клітини</vt:lpstr>
      <vt:lpstr>Будова  тваринної клітини</vt:lpstr>
      <vt:lpstr>Будова  тваринної клітини</vt:lpstr>
      <vt:lpstr>Будова  тваринної клітини</vt:lpstr>
      <vt:lpstr>Тканини тварин</vt:lpstr>
      <vt:lpstr>Тканини тварин</vt:lpstr>
      <vt:lpstr>Тканини тварин</vt:lpstr>
      <vt:lpstr>Тканини тварин</vt:lpstr>
      <vt:lpstr>Тканини тварин</vt:lpstr>
      <vt:lpstr>Тканини тварин</vt:lpstr>
      <vt:lpstr>Тканини тварин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Клітини і тканини</dc:title>
  <dc:creator>User</dc:creator>
  <cp:lastModifiedBy>Пользователь</cp:lastModifiedBy>
  <cp:revision>30</cp:revision>
  <dcterms:created xsi:type="dcterms:W3CDTF">2012-09-11T20:16:25Z</dcterms:created>
  <dcterms:modified xsi:type="dcterms:W3CDTF">2020-08-10T12:35:13Z</dcterms:modified>
</cp:coreProperties>
</file>