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52736"/>
          </a:xfrm>
        </p:spPr>
        <p:txBody>
          <a:bodyPr/>
          <a:lstStyle/>
          <a:p>
            <a:r>
              <a:rPr lang="ru-RU" dirty="0" err="1" smtClean="0"/>
              <a:t>Розмноження</a:t>
            </a:r>
            <a:r>
              <a:rPr lang="ru-RU" dirty="0" smtClean="0"/>
              <a:t> і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ссавц</a:t>
            </a:r>
            <a:r>
              <a:rPr lang="uk-UA" dirty="0" err="1" smtClean="0"/>
              <a:t>ів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zoofirma.ru/images/knigi/0998/4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40726"/>
            <a:ext cx="8028384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Особливості розмноження ссавців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764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Піклування про потомство: навчання</a:t>
            </a:r>
            <a:endParaRPr lang="ru-RU" sz="2800" dirty="0"/>
          </a:p>
        </p:txBody>
      </p:sp>
      <p:pic>
        <p:nvPicPr>
          <p:cNvPr id="8194" name="Picture 2" descr="http://www.stihi.ru/pics/2012/08/09/61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6242"/>
            <a:ext cx="8388424" cy="558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514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Статева система ссавців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7647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Сперматозоїди утворюються у 2 сім</a:t>
            </a:r>
            <a:r>
              <a:rPr lang="en-US" sz="2800" dirty="0" smtClean="0"/>
              <a:t>’</a:t>
            </a:r>
            <a:r>
              <a:rPr lang="uk-UA" sz="2800" dirty="0" err="1" smtClean="0"/>
              <a:t>яниках</a:t>
            </a:r>
            <a:r>
              <a:rPr lang="uk-UA" sz="2800" dirty="0" smtClean="0"/>
              <a:t>, сім</a:t>
            </a:r>
            <a:r>
              <a:rPr lang="en-US" sz="2800" dirty="0" smtClean="0"/>
              <a:t>’</a:t>
            </a:r>
            <a:r>
              <a:rPr lang="uk-UA" sz="2800" dirty="0" err="1" smtClean="0"/>
              <a:t>япроводами</a:t>
            </a:r>
            <a:r>
              <a:rPr lang="uk-UA" sz="2800" dirty="0" smtClean="0"/>
              <a:t> надходять до сечостатевого каналу</a:t>
            </a:r>
            <a:endParaRPr lang="ru-RU" sz="2800" dirty="0"/>
          </a:p>
        </p:txBody>
      </p:sp>
      <p:pic>
        <p:nvPicPr>
          <p:cNvPr id="13316" name="Picture 4" descr="http://biouroki.ru/content/page/737/s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" y="1124744"/>
            <a:ext cx="9139279" cy="459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mau-mur.ru/uploads/images/anatomia/male_reproduc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" y="1484784"/>
            <a:ext cx="4762500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543953"/>
            <a:ext cx="4248472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68178" y="4692678"/>
            <a:ext cx="1907677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069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Статева система ссавців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76470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Яйцеклітини утворюються у 2 яєчниках, війчаста лійка </a:t>
            </a:r>
            <a:r>
              <a:rPr lang="uk-UA" sz="2800" dirty="0" err="1" smtClean="0"/>
              <a:t>яйцепровода</a:t>
            </a:r>
            <a:r>
              <a:rPr lang="uk-UA" sz="2800" dirty="0" smtClean="0"/>
              <a:t> доставляє їх у матку, яка відкривається через піхву</a:t>
            </a:r>
            <a:endParaRPr lang="ru-RU" sz="2800" dirty="0"/>
          </a:p>
        </p:txBody>
      </p:sp>
      <p:pic>
        <p:nvPicPr>
          <p:cNvPr id="14338" name="Picture 2" descr="http://biouroki.ru/content/page/737/s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03" y="1148617"/>
            <a:ext cx="9144001" cy="460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mau-mur.ru/uploads/images/anatomia/female_reproduc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994977"/>
            <a:ext cx="5493003" cy="492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129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Статева система ссавців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7647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Сперматозоїди потрапляють через піхву, а запліднення відбувається у яйцепроводах</a:t>
            </a:r>
            <a:endParaRPr lang="ru-RU" sz="2800" dirty="0"/>
          </a:p>
        </p:txBody>
      </p:sp>
      <p:pic>
        <p:nvPicPr>
          <p:cNvPr id="15362" name="Picture 2" descr="http://www.biologydiscussion.com/wp-content/uploads/2013/08/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678870" cy="547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129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Статева система ссавців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7647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Зигота ділиться і перетворюється на зародок, який рухається до матки</a:t>
            </a:r>
            <a:endParaRPr lang="ru-RU" sz="2800" dirty="0"/>
          </a:p>
        </p:txBody>
      </p:sp>
      <p:pic>
        <p:nvPicPr>
          <p:cNvPr id="16386" name="Picture 2" descr="http://stemcells.nih.gov/StaticResources/info/scireport/images/figure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29155"/>
            <a:ext cx="7344816" cy="555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129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Статева система ссавців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7647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У матці зародок прикріплюється до стінки, росте і розвивається</a:t>
            </a:r>
            <a:endParaRPr lang="ru-RU" sz="2800" dirty="0"/>
          </a:p>
        </p:txBody>
      </p:sp>
      <p:pic>
        <p:nvPicPr>
          <p:cNvPr id="17410" name="Picture 2" descr="http://img-fotki.yandex.ru/get/6511/84611950.1/0_8dd8c_e59ff1db_o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850934" cy="545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129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Статева система ссавців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76470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Навколо зародка формуються зародкові оболонки, пуповиною зародок з</a:t>
            </a:r>
            <a:r>
              <a:rPr lang="en-US" sz="2800" dirty="0" smtClean="0"/>
              <a:t>’</a:t>
            </a:r>
            <a:r>
              <a:rPr lang="uk-UA" sz="2800" dirty="0" err="1" smtClean="0"/>
              <a:t>єднаний</a:t>
            </a:r>
            <a:r>
              <a:rPr lang="uk-UA" sz="2800" dirty="0" smtClean="0"/>
              <a:t> із плацентою – дитячим місцем</a:t>
            </a:r>
            <a:endParaRPr lang="ru-RU" sz="2800" dirty="0"/>
          </a:p>
        </p:txBody>
      </p:sp>
      <p:pic>
        <p:nvPicPr>
          <p:cNvPr id="18436" name="Picture 4" descr="http://img-fotki.yandex.ru/get/6511/84611950.1/0_8dd91_1c4f8ec6_o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1" y="908720"/>
            <a:ext cx="9182100" cy="488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129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Статева система ссавців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7647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У плаценті капіляри зародка і матері переплітаються і через їхні стінки відбувається обмін речовин</a:t>
            </a:r>
            <a:endParaRPr lang="ru-RU" sz="2800" dirty="0"/>
          </a:p>
        </p:txBody>
      </p:sp>
      <p:pic>
        <p:nvPicPr>
          <p:cNvPr id="19458" name="Picture 2" descr="http://www.tryphonov.ru/tryphonov2/pic2/placen2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3" y="476672"/>
            <a:ext cx="9123457" cy="561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129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Статева система ссавців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7647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Зародок отримує кисень і поживні речовини, віддає вуглекислий газ і продукти обміну</a:t>
            </a:r>
            <a:endParaRPr lang="ru-RU" sz="2800" dirty="0"/>
          </a:p>
        </p:txBody>
      </p:sp>
      <p:pic>
        <p:nvPicPr>
          <p:cNvPr id="20482" name="Picture 2" descr="http://img-fotki.yandex.ru/get/6413/84611950.1/0_8dd8b_2383d700_o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82100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129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Статева система ссавців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58880"/>
            <a:ext cx="8229600" cy="699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Розвиток зародка у матці – вагітність </a:t>
            </a:r>
            <a:endParaRPr lang="ru-RU" sz="2800" dirty="0"/>
          </a:p>
        </p:txBody>
      </p:sp>
      <p:pic>
        <p:nvPicPr>
          <p:cNvPr id="21506" name="Picture 2" descr="http://proxy12.media.online.ua/uol/r2-75fdf233a7/511ae2f2cb94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73" y="476672"/>
            <a:ext cx="9153873" cy="572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129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Особливості розмноження ссавців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Тільки роздільностатеві організми</a:t>
            </a:r>
            <a:endParaRPr lang="ru-RU" sz="2800" dirty="0"/>
          </a:p>
        </p:txBody>
      </p:sp>
      <p:pic>
        <p:nvPicPr>
          <p:cNvPr id="3074" name="Picture 2" descr="http://cs403422.userapi.com/v403422247/936/5aATw2-sI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1720"/>
            <a:ext cx="8821960" cy="587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936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Статева система ссавців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Вагітність у мишей – до 15 діб</a:t>
            </a:r>
            <a:endParaRPr lang="ru-RU" sz="2800" dirty="0"/>
          </a:p>
        </p:txBody>
      </p:sp>
      <p:pic>
        <p:nvPicPr>
          <p:cNvPr id="22530" name="Picture 2" descr="http://animal.ru/i/upload/1390917119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266"/>
            <a:ext cx="9108263" cy="590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129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Статева система ссавців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764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Вагітність у собаки – 2 місяці</a:t>
            </a:r>
            <a:endParaRPr lang="ru-RU" sz="2800" dirty="0"/>
          </a:p>
        </p:txBody>
      </p:sp>
      <p:pic>
        <p:nvPicPr>
          <p:cNvPr id="23556" name="Picture 4" descr="http://kpoxa-dog.narod.ru/GL1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7344"/>
            <a:ext cx="9144000" cy="509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656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Статева система ссавців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Вагітність у слона – 1,5 року</a:t>
            </a:r>
            <a:endParaRPr lang="ru-RU" sz="2800" dirty="0"/>
          </a:p>
        </p:txBody>
      </p:sp>
      <p:pic>
        <p:nvPicPr>
          <p:cNvPr id="24578" name="Picture 2" descr="Работники зоопарка боялись, что малыш не сможет достать до маминой груди, но он догадался, что нужно вставать на носоч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7964"/>
            <a:ext cx="8592616" cy="569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6562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Статева система ссавців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7647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Вагітність закінчується пологами, коли м</a:t>
            </a:r>
            <a:r>
              <a:rPr lang="en-US" sz="2800" dirty="0" smtClean="0"/>
              <a:t>’</a:t>
            </a:r>
            <a:r>
              <a:rPr lang="uk-UA" sz="2800" dirty="0" smtClean="0"/>
              <a:t>язові стінки матки скорочуються</a:t>
            </a:r>
            <a:endParaRPr lang="ru-RU" sz="2800" dirty="0"/>
          </a:p>
        </p:txBody>
      </p:sp>
      <p:pic>
        <p:nvPicPr>
          <p:cNvPr id="25602" name="Picture 2" descr="http://zoocats.ru/articles/images/pl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8630"/>
            <a:ext cx="8100392" cy="558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6562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Статева система ссавців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76470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Самка перегризає чи розриває пуповину, маля починає дихати самостійно, починають функціонувати 2 кола кровообігу</a:t>
            </a:r>
            <a:endParaRPr lang="ru-RU" sz="2800" dirty="0"/>
          </a:p>
        </p:txBody>
      </p:sp>
      <p:pic>
        <p:nvPicPr>
          <p:cNvPr id="26626" name="Picture 2" descr="http://zoomagazin-aquarium.com.ua/images/img_00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2595"/>
            <a:ext cx="8100392" cy="540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1296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Турбота ссавців про потомство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7647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Молоко утворюється у молочних залозах і виділяється через соски</a:t>
            </a:r>
            <a:endParaRPr lang="ru-RU" sz="2800" dirty="0"/>
          </a:p>
        </p:txBody>
      </p:sp>
      <p:sp>
        <p:nvSpPr>
          <p:cNvPr id="4" name="AutoShape 2" descr="data:image/jpeg;base64,/9j/4AAQSkZJRgABAQAAAQABAAD/2wCEAAkGBxQSEhQTExQUFBQXFRgYGBUUFBQXFRYYFBcXFxcVFBQYHCggGBolHBQVITEhJSkrLi4uFx8zODMsNygtLisBCgoKDg0OGBAQFywcHBwsLCwsLC0sLCssLCwtLCwsLywsLCwsLCw3LDcsLCwsLC0tLDQrNywsLDcsLCwyKzcsMP/AABEIAKAA8AMBIgACEQEDEQH/xAAcAAACAwEBAQEAAAAAAAAAAAADBAIFBgEABwj/xAA3EAABAwMBBQcEAgEDBQEAAAABAAIRAwQhMQUSQVFhInGBkbHB8AYTodEy4fEUQmIzQ1JyghX/xAAZAQADAQEBAAAAAAAAAAAAAAABAgMABAX/xAAiEQACAgMBAAICAwAAAAAAAAAAAQIRAyExEgRBIlETI4H/2gAMAwEAAhEDEQA/AKprzB66x3puzo4J+cUChQJweRHz8J6rcbrYHEx4BeSzvoJRbk+Xf8ClUbMjlPj8wg7OeeIRrZ2O6RPzogEZLcAYH5JI4lMbOtxI4/NT1SdP19vZWlp2Rga9MY5LALak5SY+JSlvOqS2pebjSZieHFZGZLa23m0sSJnT9lVlD60ptMOMnk3ML579R7TO/A/kZPdKp7cmQVeOPVsk5H6HsdoNqgFp4T5r1WqfBfKdi7afSZDTrqeRdgR3AHzX0XY91vUmOdqSR3wdUkojJj9CpktPwJTaAl0DkjNBYXO16JBu86rxjUqL/RVfsRNpDpHLPLojOt99oJw4RkJiu4SQEfd7Mc/dLRS6AUapwOWvsp09SD3hAoO7TmjXj4Ipq7pkjKUNojRw+Ov4ULykJE8D+Fw1pMwRKYuKe8DGqxrKu4ggOGnPkl6dTdPf+FZ21pA3T/lArWudNOPMJlEzaH6D94QUC6swUWlTgIxyqELplZTtnNwg3GzSTpCvNEXeBGUPI3tlFZWgEp95gE9FKs0DKGDiCslQG7FnGJPQLjBxPI+a5TYYM9Vyk6Weaximtm46hMiynXn6o9tbxPgmCInqCtY1CtOmN6OIHz3XW0m+8deX9otpRJJPP8f5Pou9lmP9xGc6BFAZypWAEDHPqmbLJ089PLik3HOkd/oArHZrePTjw/SIo5dVdwZ4LB/UO0cu3uEz56LTbdudxpJMngOp4kL5rty4kec+KeEbYkmUdSt9yoXHmrC1t5VZs9srVbPt8LoyOtCRVhrah5LU7IrGGtnIdjuKrrW2yFcW1tHiudsqkaWpXDg2D3+KVt6oa4nmEpSaYI8EQj2SMKVDDafHqoXtxuANmCV2lUSl/S3ngpGMmN2zBMnijXjIG8FCyptIHzRP16Qc0rPgdWV9GkD+vcIdakQMHMac0ei4A6+ynVbvZCy2jPTK2jcO3o0jxTFO4kHe1RnNDpxDkrc090SO5Gma0w1F4K618dElb5d3hMPEjkR+VrYGkHecIbKqC2pH8jlcc46hEWhv766588Eg5DZVPBEFDtXdPclq0Fu6xd35GcKvrPLTIOFglqynCE9k+CeLAUMs5d/sPfyS0NYvWfutgYHqlRSz1OeqdfQn5p0lRa34EQCr2gEfIRaV8A1xGvyEtfT48uAVYTDXZ/tMI2V22rsuJzKyW1zDFoL7J8Vm9t6KuPor4B2VTyFtdm0NFktjtyFutlMWyvYYIs7K39la06WPnch2lPA7/wBf2nQ1RKEDT4LhEozv2l2n5+EDAaoyemihSuAQRxCNV1VXXO7JHNAxc2lXEj4Ud9x2SOJlULbns6/OKctrremT86Ig4S+5uOM5ECPHVOMrk8IHDKVuaMkEGEZ7ePcgGw9M5nmpVoIgaQUg95kZ0TRcGMzmR/lMhWVlKr2o/CbpgOkTCRe5odMwSn6jYAI1nwSji1y0gTHigW9xmFYXDgSAdCD5qjuGFmRoEfs1lvVMjHBJl0aJK22qC6OYR61cDIRFD1KpiQlqx3hyXqdfy9FBjgCZ0KILNMzJRSIXJHioVnHv7kAgbmp5fMIDTnmfwuVpn5ifdRaPBAzEdovz69yrKjk3tB4nCSq6SnEZV3Kym2zp1K1dcarKbcGWd5VMXQS4H2TqtzsRYjZQ5rabJOPJDL0aHDV2uiOUnbOTRKkORe/CA04B+c1MnHghTAQMcrO7Pd7pG6yJ6JitU7KT+5GDosYWpvA7iFFlxBHd6INZ+675xSlV8EdDIWSFbLyjtIycq4t7troB7/HksN/qPnVSqbSLd0jy6hNQlm1fSzM45KNYhwDTqJWYs9vk8dNeo6K9s79jxOnVCgplJcSXx4LR2L+y1pM+oAVZd7PqNeHs3S3uz1wu2l32ncCCB4ckVQ7Y9tQ5AGspOu6WZ1BjzXrmqRmMnH4yUlXrgCAddeaBibLcGeCncsIBnQIW/wDxIU7ipugg8SsAWbWCOEpToajkp0akYTCmzB/tReSeg9V1tM6FQqu4DxSDgnuyUK5qhrPme4Lj3GT3JG7q/OCIBGowuOcfpCucBH+5GqG+CmFKu5EBZTbjf4n/AJLX3jfVZfb7ezPIhPj6Z8I2YiO9a7ZtTCx1o7C0+yX4ARyBibG2fKbB08VWWSsC6AoFDpHzwSlZ2o+ckcP4JarxnosYDWMt+ahV1biPLxTz6kdyrbup5+vRYVi1Z0/NEpUdIjyRqz56EKvrPzlNRNsFVq5PVLV65MjiPzCJcGUi85lUihArX8k5a3ThoeOiQop63p5WYUjebA2nvNAcrG82Ux3bbAdz/KzlhTho5q5tL/Ba5RtD+hG9a9rgHaTrwVHVYC/eadTBHKNFqqN5vYdqMd6Fc7LY47wwdeiKYyaZW12Bre8DPVeed5pDtQPRMXlNwjeGBxGir7mqA0xg5GUUK7A0Hx4olw0gCNeKH9uGg8Y+Fc+6cMODHmjQDbff4Dy/a4Qq+2JJgg+0+6sWsgSpp2WcaF6rOA8SfdJXBA68Z90zX3j0nJ/XckHW/OTxTIRitZg90jXduqyrY01S7qY1KYUQL8ZWc28N5pjl6K/vzOAqS8oyDKaOmbpXWQwrzZ9WCPnFUuzHYhWrGqk+hS0bKxuJCsXVMrL7HuMQePsr+lVn5zXO0UQ05+nf7IFd2D1A/CjUfjyS1SpPgsGgb3c1W3eJ5JmpWwk7upj5wRSFYhXqJV7pXqtWO5C5p6Is48pVzPJMPKCTy/yEyFDW7FabPtpdJ0GVWWlQfPnyVotl5lJktJspX4tjlJ6ZD5yuMoTlda3zXG5HN9nhqE0y4MQfNJUhmEWp0S/yNB9tDzLoEQczzVbtS1Mbzct/Pgo7wRqVzu41CpHMn0rDLfSjdbPbkOlpUn1TgkaekK1uKeCW+X6S+3A1piGN7ZGBTyMxDxUc54xqWtnXGi6cb9JtfRS4vheuu4OkT4lMG4Ibnwnj38lI0cmcLz6QOmI4/pSRaTQIGRz959klUeZ+cOXRNVG7uPx7n9pdu7qfPp+06JsVFKO0Uje1uSavbreMNGAk6dA6nwTCMRFMntFIbQGqua6prx2qKAjPWb4c4f8AIq4oPVCTFQ96s7atzV5L7Ggy2o1i0yFcWl+CD6fhULXheLiNFFqyj1w1L7rE+CVfda8481S09oxjh8yufdL53c/NEKoX2N1q+ehn+0tcvdrw+ZhRpV9WuwZTL7dzhjQcdSmGivSKas493T9J/Z9jvtk9fwlrmhB5rWbKth9phH/iPPip58niKZHL+JT/AP5reLVW7VsAwbzdNCOAnQg/NVrri2lAq2IcC0iQRChHPVNkLfTCUa2ZWs2EZJGs/hZS8tDSqOYeGO8cCrr6dud1w+fNV3TSlHX2dePaNVQrwovqZS73dojkUyGRleVdaZwXujhfGV6jUkEqN02QhMZAQdNGOF+UanpKj9oRK9SeEj3wF0TdVwndvUfuMIe12H9kucSP92aEtEM05/8Ab5KnrviSFZXdoKdPDg7tASGAA4cDuP3jvAbo4D+Q5rpwxkoyaHjdmrDAcoNWnOOuiPQbquGnqrnaVtW21lV12WgZHgrevSAGVWvoEmSICKAxJ7ezgR8/CjVaWiDqeHJPhonuVPte9I01KcRi9++MKiu3KxotLnS7wSd+0eKwD2zthU7iiZlrw4w6PbiEvW+mq9M4AeObTB8irr6WePtnP+4+gV990aLmnnnCTraET2fPqtOpTEua8DmW489FD/WCFstoMD2OYdHAj9LGstxpx0XRgy/yJ2qY+OTkQsntfWptd/EuAM8idF9C/wBK0YAAHIBfO7mnuw4aiD5ZX0qlUDgDzE+ByofMteaFyWjNfUWzBuh7fH9pr6er/cowf5MMO9vwrmvQD2lp4iFibW5NtcEOBDT2XTgdHeCb48/cafUVwZEhnalKHdZ9eCtfp667BaeBkdxUNqMntRwSWyHdqByT5o+8bRT5EbizUOdIRGEQlt3CPSwF5Ss4Itmc+rbDeaKo1bh3/qdPI+qz2z6m64LfVHgyCJB1B4qubsKgHb4ZnlvHd8l34fkKMfMi2PKo9IHLp5hHZXMwj1QEm7BUX+Ts5Z7dhapMKVN+IK6agAkoP3gcpNmRNzkvUMGAiVHoG9JTRRqJ7pVztyjAxIAd/H7dNu4CDutLmuJOhH/yVWsVn9Suc1kEHDt0EtqAmJ/k4jdcdcidTGCV043+Ev8ABrpGqa8cFOFS2VY/ccDpwA4Ac/P0VyDhUO9iV23iq64mFYXdbMDxKRubqMASfmvVFAYnWJDYGOp6Khu6Uuk5PAKzLnE5/PBKV3lrtPD0TCCrqG7lxSV+2ROindPc52Sg3dScnQLAJbHa5jsDsnX9q+KRtLYhgM5VlajmuDPK5WiEpW9CNag5ypdpWpY8Hg71GoWlua27ohV7cVqZBxyPIo4svmSf0bHLzMylduFfbIuiKVMHgI8sKofsytMbo75EK92dZQ1omY9eK6PkTi4rZT5E1JKizq1Tu4Sz7ffBDgHAjQiQe8J9zQAg0nZXBGW9ESpurZzm7rWzu6AYQtg7OdTcX1MYhrZk95K0DhASIdzVnnk4+SkssvNB3Vsrz64VdUqGUUGVLzRH0GrVOSA+6gwjuAS13TGIQi1YrZLeDgCCCDxBkIL3gmEZkARgdAk62DhdEKofVEa1xMgIG8UWlgpttuDlZtIWrBjkUWkyRKI6kIUWt3Qp3oyOURJiQOrjA81Y7ZaA0Hs9p0tG61u42J3Wkf8AUbDmdoxoMdrFZRt/uPDBMkO0EnDS6AOsR4p36grVRh9MtBLCX7j2h7t0ujtYkfcfgLpxx/rkwGi2e3LndI9/VNmvHelKVdrNYzwHFDr1RvCMAD3V2emSr3IGYSX3we8nTnKhfVBwnKDS1gc/P+kKFYS5pkgZ3Z4DX+lVXFanTB4nievRE2zfEaHJ48h0VDuk5OnBOkTbJXNaTgapW4GgOpP+EcDPX5qg3VHtZWZqNTYU4ptB4BEBS9pcbzUGvXIwvLcX6dnPJ0OuaCvMgCEkKhAUwSh5E9B68KNDXCjEBQoO1Kz4B9GripwXN6AlnOkplz8Qk4Gzra04QakSuA5Qi5MjOR0gSuOMKLBmUVzcqnQLYq6sVJ9wCJULoFJ0qZiE3hdA1Q9QrT3qbqWEK0Zuov3sFLdPQU9HqdIIzjGiE10CUIVNUHbM2dqV+C5Uqpao3K46pzTqIExmjS33bswIJJicNaXHHEwCu3Vi0NqOa1zDTe5jg57XyWOY1wBaxsQXt4GZOkZQ++4EOaYI0PzXuR7raT6oDTAaABAnQfxbknsjgNPboh5UXYG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2" name="Picture 4" descr="http://zooclub.ru/attach/47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32994"/>
            <a:ext cx="6912768" cy="553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1296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Турбота ссавців про потомство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76470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Соски у самців є тому, що утворюються на ранніх етапах розвитку, коли тіло самки чи самця ще розвивається однаково</a:t>
            </a:r>
            <a:endParaRPr lang="ru-RU" sz="2800" dirty="0"/>
          </a:p>
        </p:txBody>
      </p:sp>
      <p:pic>
        <p:nvPicPr>
          <p:cNvPr id="28674" name="Picture 2" descr="http://i051.radikal.ru/1204/34/914af9e5d50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103205" cy="537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4637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Турбота ссавців про потомство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764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Молочні залози – видозмінені потові</a:t>
            </a:r>
            <a:endParaRPr lang="ru-RU" sz="2800" dirty="0"/>
          </a:p>
        </p:txBody>
      </p:sp>
      <p:pic>
        <p:nvPicPr>
          <p:cNvPr id="29698" name="Picture 2" descr="http://dic.academic.ru/pictures/enc_colier/7393_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84134"/>
            <a:ext cx="7615509" cy="568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4637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Турбота ссавців про потомство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7647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Склад молока : вода, БЖВ, мінеральні речовини, вітаміни, антитіла, гормони</a:t>
            </a:r>
            <a:endParaRPr lang="ru-RU" sz="2800" dirty="0"/>
          </a:p>
        </p:txBody>
      </p:sp>
      <p:pic>
        <p:nvPicPr>
          <p:cNvPr id="30722" name="Picture 2" descr="http://wallpaper.free-photograph.net/mid/yun_23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48680"/>
            <a:ext cx="8697754" cy="543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4637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Турбота ссавців про потомство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764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Жирність молока корови – 3%</a:t>
            </a:r>
            <a:endParaRPr lang="ru-RU" sz="2800" dirty="0"/>
          </a:p>
        </p:txBody>
      </p:sp>
      <p:pic>
        <p:nvPicPr>
          <p:cNvPr id="31746" name="Picture 2" descr="http://anthropos.org.ua/wp-content/uploads/2014/09/korova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529927"/>
            <a:ext cx="8237735" cy="556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463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Особливості розмноження ссавців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Виражений статевий диморфізм</a:t>
            </a:r>
            <a:endParaRPr lang="ru-RU" sz="2800" dirty="0"/>
          </a:p>
        </p:txBody>
      </p:sp>
      <p:pic>
        <p:nvPicPr>
          <p:cNvPr id="2050" name="Picture 2" descr="http://www.meteovesti.ru/pictures/635485598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1" y="580976"/>
            <a:ext cx="9121049" cy="570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0695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Турбота ссавців про потомство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764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Жирність молока кита – 40%</a:t>
            </a:r>
            <a:endParaRPr lang="ru-RU" sz="2800" dirty="0"/>
          </a:p>
        </p:txBody>
      </p:sp>
      <p:pic>
        <p:nvPicPr>
          <p:cNvPr id="32770" name="Picture 2" descr="http://zoodeti.ru/wp-content/uploads/2012/08/gorba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11843"/>
            <a:ext cx="8373398" cy="566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4637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Турбота ссавців про потомство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764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Жирність молока людини – 1,8%</a:t>
            </a:r>
            <a:endParaRPr lang="ru-RU" sz="2800" dirty="0"/>
          </a:p>
        </p:txBody>
      </p:sp>
      <p:pic>
        <p:nvPicPr>
          <p:cNvPr id="33794" name="Picture 2" descr="http://img4.minibanda.ru/MiniJournal/9/c/6/cache/9c6aaa10-2013-0911-1219-2386151ffff4-w500-h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65733"/>
            <a:ext cx="8304857" cy="553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4637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Турбота ссавців про потомство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95468"/>
            <a:ext cx="8229600" cy="6625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Ще до пологів самка влаштовує лігво, гніздо</a:t>
            </a:r>
            <a:endParaRPr lang="ru-RU" sz="2800" dirty="0"/>
          </a:p>
        </p:txBody>
      </p:sp>
      <p:pic>
        <p:nvPicPr>
          <p:cNvPr id="4" name="Picture 2" descr="http://cs319618.vk.me/v319618507/5c98/g25OqrjMz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47473"/>
            <a:ext cx="5726981" cy="557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4637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Турбота ссавців про потомство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sz="2800" dirty="0" smtClean="0"/>
              <a:t>Мати вилизує малюків, зігріває, тримає у чистоті лігво</a:t>
            </a:r>
            <a:endParaRPr lang="ru-RU" sz="2800" dirty="0"/>
          </a:p>
        </p:txBody>
      </p:sp>
      <p:pic>
        <p:nvPicPr>
          <p:cNvPr id="10242" name="Picture 2" descr="http://sunnapress.com/images/072014/jivotniye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68001"/>
            <a:ext cx="7488832" cy="569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4637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Турбота ссавців про потомство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7647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Малята рослиноїдних ссавців за кілька годин після народження вже ходять за матір</a:t>
            </a:r>
            <a:r>
              <a:rPr lang="en-US" sz="2800" dirty="0" smtClean="0"/>
              <a:t>’</a:t>
            </a:r>
            <a:r>
              <a:rPr lang="uk-UA" sz="2800" dirty="0" smtClean="0"/>
              <a:t>ю</a:t>
            </a:r>
            <a:endParaRPr lang="ru-RU" sz="2800" dirty="0"/>
          </a:p>
        </p:txBody>
      </p:sp>
      <p:pic>
        <p:nvPicPr>
          <p:cNvPr id="11266" name="Picture 2" descr="http://www.articlesweb.org/blog/wp-content/gallery/mammals-reproduction-types-and-facts/mammals-reproduction-types-and-facts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6141"/>
            <a:ext cx="8501743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4637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Турбота ссавців про потомство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093296"/>
            <a:ext cx="9144000" cy="7647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Малята хижих ссавців довго залишаються сліпими й голими. Лисенята</a:t>
            </a:r>
          </a:p>
          <a:p>
            <a:pPr marL="0" indent="0" algn="ctr">
              <a:buNone/>
            </a:pPr>
            <a:endParaRPr lang="ru-RU" sz="2800" dirty="0"/>
          </a:p>
        </p:txBody>
      </p:sp>
      <p:pic>
        <p:nvPicPr>
          <p:cNvPr id="34818" name="Picture 2" descr="http://s4.pikabu.ru/post_img/2014/04/28/7/1398680708_10049143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9996"/>
            <a:ext cx="8136904" cy="565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4637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Турбота ссавців про потомство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764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Самки ссавців – самовіддані і дбайливі батьки</a:t>
            </a:r>
            <a:endParaRPr lang="ru-RU" sz="2800" dirty="0"/>
          </a:p>
        </p:txBody>
      </p:sp>
      <p:pic>
        <p:nvPicPr>
          <p:cNvPr id="12290" name="Picture 2" descr="http://zateevo.ru/userfiles/image/Zveri_Dikie/Slony/Slon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1"/>
            <a:ext cx="8574437" cy="570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463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Особливості розмноження ссавців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Запліднення внутрішнє</a:t>
            </a:r>
            <a:endParaRPr lang="ru-RU" sz="2800" dirty="0"/>
          </a:p>
        </p:txBody>
      </p:sp>
      <p:pic>
        <p:nvPicPr>
          <p:cNvPr id="4098" name="Picture 2" descr="http://cards.infan.ru/img/c/2/22938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38324"/>
            <a:ext cx="7776864" cy="584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10084" y="2433464"/>
            <a:ext cx="4572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069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Особливості розмноження ссавців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764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Розвиток відбувається всередині тіла самки у матці</a:t>
            </a:r>
            <a:endParaRPr lang="ru-RU" sz="2800" dirty="0"/>
          </a:p>
        </p:txBody>
      </p:sp>
      <p:pic>
        <p:nvPicPr>
          <p:cNvPr id="5124" name="Picture 4" descr="http://w3.shorecrest.org/~Lisa_Peck/MarineBio/syllabus/ch9vertebrates/mammals/mammalwp/class_of_2005/alexw/placen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7632"/>
            <a:ext cx="8675734" cy="569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069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Особливості розмноження ссавців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764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Більшість ссавців – живородні </a:t>
            </a:r>
            <a:endParaRPr lang="ru-RU" sz="2800" dirty="0"/>
          </a:p>
        </p:txBody>
      </p:sp>
      <p:pic>
        <p:nvPicPr>
          <p:cNvPr id="6146" name="Picture 2" descr="http://www.fredhoogervorst.com/oni.app/local/upload/233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79"/>
            <a:ext cx="8595097" cy="560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069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Особливості розмноження ссавців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764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Розвиток прямий</a:t>
            </a:r>
            <a:endParaRPr lang="ru-RU" sz="2800" dirty="0"/>
          </a:p>
        </p:txBody>
      </p:sp>
      <p:pic>
        <p:nvPicPr>
          <p:cNvPr id="4" name="Picture 2" descr="nikon02 Победители конкурса микрофотографии Nikon Small World 2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43934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5069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Особливості розмноження ссавців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7647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Піклування про потомство: вигодовування молоком зі спеціальних молочних залоз</a:t>
            </a:r>
            <a:endParaRPr lang="ru-RU" sz="2800" dirty="0"/>
          </a:p>
        </p:txBody>
      </p:sp>
      <p:pic>
        <p:nvPicPr>
          <p:cNvPr id="9218" name="Picture 2" descr="http://zoovestnik.ru/wp-content/uploads/2013/03/tjulenenok-2013-kldzoo.ru_-600x3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694641" cy="546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069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Особливості розмноження ссавців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764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Піклування про потомство:  захист. </a:t>
            </a:r>
            <a:r>
              <a:rPr lang="uk-UA" sz="2800" dirty="0" err="1" smtClean="0"/>
              <a:t>Суріката</a:t>
            </a:r>
            <a:r>
              <a:rPr lang="uk-UA" sz="2800" dirty="0" smtClean="0"/>
              <a:t> </a:t>
            </a:r>
            <a:endParaRPr lang="ru-RU" sz="2800" dirty="0"/>
          </a:p>
        </p:txBody>
      </p:sp>
      <p:pic>
        <p:nvPicPr>
          <p:cNvPr id="7172" name="Picture 4" descr="http://goodnewsanimal.ru/_ph/1/2/5688552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81368"/>
            <a:ext cx="5760640" cy="571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5141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441</Words>
  <Application>Microsoft Office PowerPoint</Application>
  <PresentationFormat>Экран (4:3)</PresentationFormat>
  <Paragraphs>71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Розмноження і розвиток ссавців</vt:lpstr>
      <vt:lpstr>Особливості розмноження ссавців</vt:lpstr>
      <vt:lpstr>Особливості розмноження ссавців</vt:lpstr>
      <vt:lpstr>Особливості розмноження ссавців</vt:lpstr>
      <vt:lpstr>Особливості розмноження ссавців</vt:lpstr>
      <vt:lpstr>Особливості розмноження ссавців</vt:lpstr>
      <vt:lpstr>Особливості розмноження ссавців</vt:lpstr>
      <vt:lpstr>Особливості розмноження ссавців</vt:lpstr>
      <vt:lpstr>Особливості розмноження ссавців</vt:lpstr>
      <vt:lpstr>Особливості розмноження ссавців</vt:lpstr>
      <vt:lpstr>Статева система ссавців</vt:lpstr>
      <vt:lpstr>Статева система ссавців</vt:lpstr>
      <vt:lpstr>Статева система ссавців</vt:lpstr>
      <vt:lpstr>Статева система ссавців</vt:lpstr>
      <vt:lpstr>Статева система ссавців</vt:lpstr>
      <vt:lpstr>Статева система ссавців</vt:lpstr>
      <vt:lpstr>Статева система ссавців</vt:lpstr>
      <vt:lpstr>Статева система ссавців</vt:lpstr>
      <vt:lpstr>Статева система ссавців</vt:lpstr>
      <vt:lpstr>Статева система ссавців</vt:lpstr>
      <vt:lpstr>Статева система ссавців</vt:lpstr>
      <vt:lpstr>Статева система ссавців</vt:lpstr>
      <vt:lpstr>Статева система ссавців</vt:lpstr>
      <vt:lpstr>Статева система ссавців</vt:lpstr>
      <vt:lpstr>Турбота ссавців про потомство</vt:lpstr>
      <vt:lpstr>Турбота ссавців про потомство</vt:lpstr>
      <vt:lpstr>Турбота ссавців про потомство</vt:lpstr>
      <vt:lpstr>Турбота ссавців про потомство</vt:lpstr>
      <vt:lpstr>Турбота ссавців про потомство</vt:lpstr>
      <vt:lpstr>Турбота ссавців про потомство</vt:lpstr>
      <vt:lpstr>Турбота ссавців про потомство</vt:lpstr>
      <vt:lpstr>Турбота ссавців про потомство</vt:lpstr>
      <vt:lpstr>Турбота ссавців про потомство</vt:lpstr>
      <vt:lpstr>Турбота ссавців про потомство</vt:lpstr>
      <vt:lpstr>Турбота ссавців про потомство</vt:lpstr>
      <vt:lpstr>Турбота ссавців про потомство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13</cp:revision>
  <dcterms:created xsi:type="dcterms:W3CDTF">2012-12-12T19:51:16Z</dcterms:created>
  <dcterms:modified xsi:type="dcterms:W3CDTF">2015-04-26T20:18:47Z</dcterms:modified>
</cp:coreProperties>
</file>