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2" r:id="rId26"/>
    <p:sldId id="281" r:id="rId27"/>
    <p:sldId id="284" r:id="rId28"/>
    <p:sldId id="285" r:id="rId29"/>
    <p:sldId id="286" r:id="rId30"/>
    <p:sldId id="287" r:id="rId31"/>
    <p:sldId id="288" r:id="rId32"/>
    <p:sldId id="293" r:id="rId33"/>
    <p:sldId id="289" r:id="rId34"/>
    <p:sldId id="290" r:id="rId35"/>
    <p:sldId id="291" r:id="rId36"/>
    <p:sldId id="297" r:id="rId37"/>
    <p:sldId id="292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0871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Надклас Риби. Клас Хрящові риби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8" descr="http://www.ucmp.berkeley.edu/historyoflife/mysteries/images/mysteryfoss37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908720"/>
            <a:ext cx="3707904" cy="2780928"/>
          </a:xfrm>
          <a:prstGeom prst="rect">
            <a:avLst/>
          </a:prstGeom>
          <a:noFill/>
        </p:spPr>
      </p:pic>
      <p:pic>
        <p:nvPicPr>
          <p:cNvPr id="9" name="Picture 6" descr="http://www.moesoznanye.ru/images/stories/raskopki/iskopaemaya-akula-so-strannoj-chelyustyu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373600"/>
            <a:ext cx="3635896" cy="3484400"/>
          </a:xfrm>
          <a:prstGeom prst="rect">
            <a:avLst/>
          </a:prstGeom>
          <a:noFill/>
        </p:spPr>
      </p:pic>
      <p:pic>
        <p:nvPicPr>
          <p:cNvPr id="12" name="Picture 2" descr="http://museumpublicity.com/wp-content/uploads/2010/10/Helicoprion_bl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14624"/>
            <a:ext cx="5524500" cy="4143376"/>
          </a:xfrm>
          <a:prstGeom prst="rect">
            <a:avLst/>
          </a:prstGeom>
          <a:noFill/>
        </p:spPr>
      </p:pic>
      <p:pic>
        <p:nvPicPr>
          <p:cNvPr id="13" name="Picture 4" descr="http://www.karencarr.com/auto_image/auto_image_mid/Field_Museum_Helicopr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7507" y="908720"/>
            <a:ext cx="5426493" cy="324036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989499" y="2852936"/>
            <a:ext cx="21545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1400" dirty="0" smtClean="0"/>
              <a:t>Від викопних акул</a:t>
            </a:r>
          </a:p>
          <a:p>
            <a:pPr algn="r"/>
            <a:r>
              <a:rPr lang="uk-UA" sz="1400" dirty="0" smtClean="0"/>
              <a:t> знаходять лише щелепи,</a:t>
            </a:r>
          </a:p>
          <a:p>
            <a:pPr algn="r"/>
            <a:r>
              <a:rPr lang="uk-UA" sz="1400" dirty="0" smtClean="0"/>
              <a:t>тому є декілька варіантів</a:t>
            </a:r>
          </a:p>
          <a:p>
            <a:pPr algn="r"/>
            <a:r>
              <a:rPr lang="uk-UA" sz="1400" dirty="0" smtClean="0"/>
              <a:t>реконструкції</a:t>
            </a: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Клас хрящові риби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22530" name="Picture 2" descr="http://staffstyle.ru/akula/shark/23263_1024_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486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Клас Хрящові риби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8578" y="6334780"/>
            <a:ext cx="6455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Тіло видовжене, спереду і ззаду звужене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3068960"/>
            <a:ext cx="1307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>
                <a:solidFill>
                  <a:schemeClr val="bg1"/>
                </a:solidFill>
              </a:rPr>
              <a:t>Рострум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3933056"/>
            <a:ext cx="1415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Рот знизу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9800308">
            <a:off x="691147" y="5058195"/>
            <a:ext cx="3760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Парні плавці горизонтальні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48880"/>
            <a:ext cx="213481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Верхня лопать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хвоста більша</a:t>
            </a:r>
          </a:p>
          <a:p>
            <a:endParaRPr lang="uk-UA" sz="2400" dirty="0" smtClean="0">
              <a:solidFill>
                <a:schemeClr val="bg1"/>
              </a:solidFill>
            </a:endParaRPr>
          </a:p>
          <a:p>
            <a:endParaRPr lang="uk-UA" sz="2400" dirty="0" smtClean="0">
              <a:solidFill>
                <a:schemeClr val="bg1"/>
              </a:solidFill>
            </a:endParaRPr>
          </a:p>
          <a:p>
            <a:r>
              <a:rPr lang="uk-UA" sz="2400" dirty="0" smtClean="0">
                <a:solidFill>
                  <a:schemeClr val="bg1"/>
                </a:solidFill>
              </a:rPr>
              <a:t>Нижня лопать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менша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Хрящові риби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Зяброві щілини (5 – 7 пар) не закриті кришкою</a:t>
            </a:r>
            <a:endParaRPr lang="ru-RU" sz="2800" dirty="0"/>
          </a:p>
        </p:txBody>
      </p:sp>
      <p:pic>
        <p:nvPicPr>
          <p:cNvPr id="23554" name="Picture 2" descr="http://puppy-kitty.ru/wp-content/uploads/2012/04/tigrovaya-ak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1814"/>
            <a:ext cx="9144000" cy="536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хрящові риби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24578" name="Picture 2" descr="File:Taeniura lymma (2) by Marek Jakubow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486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Клас Хрящові риби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42943" y="620688"/>
            <a:ext cx="62010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800" b="1" dirty="0" err="1" smtClean="0">
                <a:solidFill>
                  <a:schemeClr val="bg1"/>
                </a:solidFill>
              </a:rPr>
              <a:t>Бризкальця</a:t>
            </a:r>
            <a:r>
              <a:rPr lang="uk-UA" sz="2800" dirty="0" smtClean="0">
                <a:solidFill>
                  <a:schemeClr val="bg1"/>
                </a:solidFill>
              </a:rPr>
              <a:t> позаду очей</a:t>
            </a:r>
          </a:p>
          <a:p>
            <a:pPr algn="r"/>
            <a:r>
              <a:rPr lang="uk-UA" sz="2800" dirty="0" smtClean="0">
                <a:solidFill>
                  <a:schemeClr val="bg1"/>
                </a:solidFill>
              </a:rPr>
              <a:t>служать для втягування води до зябер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Хрящові риби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23720" y="4293096"/>
            <a:ext cx="2520280" cy="23042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2800" dirty="0" smtClean="0"/>
              <a:t>    </a:t>
            </a:r>
            <a:r>
              <a:rPr lang="uk-UA" sz="2800" dirty="0" err="1" smtClean="0"/>
              <a:t>Плакоїдна</a:t>
            </a:r>
            <a:r>
              <a:rPr lang="uk-UA" sz="2800" dirty="0" smtClean="0"/>
              <a:t>    (із зубчиком) луска </a:t>
            </a:r>
          </a:p>
          <a:p>
            <a:pPr>
              <a:buNone/>
            </a:pPr>
            <a:endParaRPr lang="uk-UA" sz="2800" dirty="0" smtClean="0"/>
          </a:p>
          <a:p>
            <a:pPr>
              <a:buNone/>
            </a:pPr>
            <a:r>
              <a:rPr lang="uk-UA" sz="2800" dirty="0" smtClean="0"/>
              <a:t>     при збільшенні  </a:t>
            </a:r>
            <a:endParaRPr lang="ru-RU" sz="2800" dirty="0"/>
          </a:p>
        </p:txBody>
      </p:sp>
      <p:pic>
        <p:nvPicPr>
          <p:cNvPr id="25604" name="Picture 4" descr="http://2.bp.blogspot.com/-ylDmlLRPqh4/T2ykeQAQBfI/AAAAAAAAA4c/PhDZt2g8C0Q/s1600/skin_sh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6192686" cy="6192688"/>
          </a:xfrm>
          <a:prstGeom prst="rect">
            <a:avLst/>
          </a:prstGeom>
          <a:noFill/>
        </p:spPr>
      </p:pic>
      <p:pic>
        <p:nvPicPr>
          <p:cNvPr id="25608" name="Picture 8" descr="http://www.zoomet.ru/prac/pracris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7283" y="620688"/>
            <a:ext cx="2856717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Хрящові риби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26626" name="Picture 2" descr="http://akyla.info/main/gallery_3/foto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99792" y="0"/>
            <a:ext cx="3486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Клас Хрящові риби</a:t>
            </a:r>
            <a:endParaRPr lang="ru-RU" sz="3200" dirty="0"/>
          </a:p>
        </p:txBody>
      </p:sp>
      <p:pic>
        <p:nvPicPr>
          <p:cNvPr id="26628" name="Picture 4" descr="http://farm6.static.flickr.com/5085/5251712972_efb77dd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3171824"/>
            <a:ext cx="2857500" cy="36861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085184"/>
            <a:ext cx="400725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Зуби походять від луски, </a:t>
            </a:r>
          </a:p>
          <a:p>
            <a:r>
              <a:rPr lang="uk-UA" sz="2800" dirty="0" smtClean="0"/>
              <a:t>ростуть усе життя, </a:t>
            </a:r>
          </a:p>
          <a:p>
            <a:r>
              <a:rPr lang="uk-UA" sz="2800" dirty="0" smtClean="0"/>
              <a:t>розміщуються рядами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Хрящові риби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Реконструкція щелеп викопної акули </a:t>
            </a:r>
            <a:r>
              <a:rPr lang="uk-UA" sz="2800" dirty="0" err="1" smtClean="0"/>
              <a:t>кархародона</a:t>
            </a:r>
            <a:r>
              <a:rPr lang="uk-UA" sz="2800" dirty="0" smtClean="0"/>
              <a:t> </a:t>
            </a:r>
            <a:r>
              <a:rPr lang="uk-UA" sz="2800" dirty="0" err="1" smtClean="0"/>
              <a:t>мегалодона</a:t>
            </a:r>
            <a:endParaRPr lang="ru-RU" sz="2800" dirty="0"/>
          </a:p>
        </p:txBody>
      </p:sp>
      <p:pic>
        <p:nvPicPr>
          <p:cNvPr id="28674" name="Picture 2" descr="реконструированные челюсти самой большой доисторической аку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5561775" cy="4896544"/>
          </a:xfrm>
          <a:prstGeom prst="rect">
            <a:avLst/>
          </a:prstGeom>
          <a:noFill/>
        </p:spPr>
      </p:pic>
      <p:pic>
        <p:nvPicPr>
          <p:cNvPr id="28680" name="Picture 8" descr="реконструированные челюсти самой большой доисторической акул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908720"/>
            <a:ext cx="318135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Хрящові риби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err="1" smtClean="0"/>
              <a:t>Кархародони</a:t>
            </a:r>
            <a:r>
              <a:rPr lang="uk-UA" sz="2800" dirty="0" smtClean="0"/>
              <a:t> (білі акули) живуть досі </a:t>
            </a:r>
            <a:endParaRPr lang="ru-RU" sz="2800" dirty="0"/>
          </a:p>
        </p:txBody>
      </p:sp>
      <p:pic>
        <p:nvPicPr>
          <p:cNvPr id="29698" name="Picture 2" descr="реконструированные челюсти самой большой доисторической аку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75256"/>
            <a:ext cx="9144000" cy="48460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07904" y="2348880"/>
            <a:ext cx="2789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Великий </a:t>
            </a:r>
            <a:r>
              <a:rPr lang="uk-UA" sz="2400" dirty="0" err="1" smtClean="0"/>
              <a:t>мегалодон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3140968"/>
            <a:ext cx="3293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Мегалодон</a:t>
            </a:r>
            <a:r>
              <a:rPr lang="uk-UA" dirty="0" smtClean="0"/>
              <a:t> звичайного розміру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005064"/>
            <a:ext cx="227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Сучасна китова акула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869160"/>
            <a:ext cx="2308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Сучасний </a:t>
            </a:r>
            <a:r>
              <a:rPr lang="uk-UA" dirty="0" err="1" smtClean="0"/>
              <a:t>кархародон</a:t>
            </a:r>
            <a:endParaRPr lang="ru-RU" dirty="0"/>
          </a:p>
        </p:txBody>
      </p:sp>
      <p:pic>
        <p:nvPicPr>
          <p:cNvPr id="29700" name="Picture 4" descr="Акулы (Selachimorpha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933056"/>
            <a:ext cx="2913397" cy="2178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Хрящові риби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sz="2800" dirty="0" smtClean="0"/>
              <a:t>Більшість акул – хижаки, деяким видам властивий канібалізм</a:t>
            </a:r>
            <a:endParaRPr lang="ru-RU" sz="2800" dirty="0"/>
          </a:p>
        </p:txBody>
      </p:sp>
      <p:pic>
        <p:nvPicPr>
          <p:cNvPr id="27650" name="Picture 2" descr="http://blogonovosti.com/img/modules/news/f/f1/5203af75ac449d6448311587d8a03f1f/eb-carpet-shark-swallows-bamboo-shark-front_48651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14" y="620688"/>
            <a:ext cx="9129586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Хрящові риби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Скелет усе життя залишається хрящовим</a:t>
            </a:r>
            <a:endParaRPr lang="ru-RU" sz="2800" dirty="0"/>
          </a:p>
        </p:txBody>
      </p:sp>
      <p:pic>
        <p:nvPicPr>
          <p:cNvPr id="30724" name="Picture 4" descr="http://www.marinebiodiversity.ca/shark/english/images/porbeagle%20skeleton%20for%20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3492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301208"/>
            <a:ext cx="5940152" cy="6263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738940">
            <a:off x="7740352" y="2852936"/>
            <a:ext cx="103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Череп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400683">
            <a:off x="2205898" y="2891354"/>
            <a:ext cx="3824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Хребет із залишками хорди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2276872"/>
            <a:ext cx="1854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Тулубовий відділ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808199">
            <a:off x="-50169" y="2101928"/>
            <a:ext cx="1852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Хвостовий відділ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980728"/>
            <a:ext cx="1591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Скелет плавця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466170">
            <a:off x="3995936" y="4581128"/>
            <a:ext cx="2058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Скелет плавця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Хрящові риби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31748" name="Picture 4" descr="Stingra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0"/>
            <a:ext cx="7620000" cy="3810000"/>
          </a:xfrm>
          <a:prstGeom prst="rect">
            <a:avLst/>
          </a:prstGeom>
          <a:noFill/>
        </p:spPr>
      </p:pic>
      <p:pic>
        <p:nvPicPr>
          <p:cNvPr id="6" name="Picture 2" descr="http://cdn.zoopicture.ru/wp-content/uploads/2012/10/1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6768752" cy="310234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473005"/>
            <a:ext cx="543264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Плавального міхура немає, </a:t>
            </a:r>
          </a:p>
          <a:p>
            <a:r>
              <a:rPr lang="uk-UA" sz="2800" dirty="0" smtClean="0"/>
              <a:t>тому змушені або весь час плисти </a:t>
            </a:r>
          </a:p>
          <a:p>
            <a:r>
              <a:rPr lang="uk-UA" sz="2800" dirty="0" smtClean="0"/>
              <a:t>або лежати на дні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Надклас Риби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93610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sz="2800" dirty="0" smtClean="0"/>
              <a:t>Мають обтічне видовжене вкрите лускою тіло:</a:t>
            </a:r>
          </a:p>
          <a:p>
            <a:pPr algn="ctr">
              <a:buNone/>
            </a:pPr>
            <a:r>
              <a:rPr lang="uk-UA" sz="2800" dirty="0" smtClean="0"/>
              <a:t> голова, тулуб, хвіст</a:t>
            </a:r>
            <a:endParaRPr lang="ru-RU" sz="2800" dirty="0"/>
          </a:p>
        </p:txBody>
      </p:sp>
      <p:pic>
        <p:nvPicPr>
          <p:cNvPr id="1026" name="Picture 2" descr="http://www.fullhdoboi.ru/_ph/3/619957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Хрящові риби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b="1" dirty="0" smtClean="0"/>
              <a:t>Травна система</a:t>
            </a:r>
            <a:r>
              <a:rPr lang="uk-UA" sz="2800" dirty="0" smtClean="0"/>
              <a:t> </a:t>
            </a:r>
          </a:p>
          <a:p>
            <a:pPr algn="ctr">
              <a:buNone/>
            </a:pPr>
            <a:r>
              <a:rPr lang="uk-UA" sz="2800" b="1" dirty="0" smtClean="0"/>
              <a:t>Клоака</a:t>
            </a:r>
            <a:r>
              <a:rPr lang="uk-UA" sz="2800" dirty="0" smtClean="0"/>
              <a:t> – орган для виведення решток їжі, сечі і статевих продуктів</a:t>
            </a:r>
            <a:endParaRPr lang="ru-RU" sz="2800" dirty="0"/>
          </a:p>
        </p:txBody>
      </p:sp>
      <p:sp>
        <p:nvSpPr>
          <p:cNvPr id="32770" name="AutoShape 2" descr="data:image/jpeg;base64,/9j/4AAQSkZJRgABAQAAAQABAAD/2wCEAAkGBhQSEBQUEBQVFRIUFBUUFxQUFRQUFxYVFhUVFRQWFBQYHSYeGBkjGRQUHzIgIycpLC0sFR4zNTAqNSYrLCoBCQoKDgwOFw8PGCkkHxwsKSwvLykqKSopMCkqKSkpLCk1KS8pKSkpMDUpKSwpKSkpKiwpLCwsKSk1KS0sLCwuKf/AABEIAJwBRAMBIgACEQEDEQH/xAAbAAABBQEBAAAAAAAAAAAAAAABAAIDBAUGB//EAEcQAAIBAgQDBQMIBgkDBQEAAAECEQADBBIhMQVBUQYTIjJhcZGxBxQjQlKBocEVYnKCwtEWM0NTkqKys+Fz8PEkVKPT4pP/xAAZAQEBAQEBAQAAAAAAAAAAAAAAAQIDBAX/xAAzEQACAgEBBgMHAgcBAAAAAAAAAQIRAyEEEjFBUYFxkfATIkKhscHhYdEFMlJiwtLxM//aAAwDAQACEQMRAD8A9rFOpRSrAFSpUqAUUopUpoBAUqbmp01AKlSFKqA0qVKgOU7dYTF3AgwZuibd9Wa02Uhm7oWzuPEPGR99Z3D+E4249psWb4YY+4LndX7qW2wy4ZgjhEcAW2vojARIzRtNd3QBqg8ywPCuINYVCcQLxv2y7XHxKL3Y78tNxcSZWTanuhb5aHYSYTC8VVrJPftb/wDQpeR3GYZL7PiLiHOcwCr3Z1OdLiEkkGvSqVAedYE8UQhsRbvMr4m1iitu4LhRG70XcNErCqDY8GokOZNa3a67jrgsHA27i92pxLhnFouy5e7wzjXNmBuSug0XxV15FI0sHnLW+Kpeuui3XR2xz2VZh9G7uLeHS4pMG0BkuD7P0gjap8BwbHZsOt03w9h8QhuHE3WS4i2+8wj3cpUXCGcIxKyxtmQRFd/SJpYPMbmA4ibadwMYrKMO13vr+YvibfePc7s5yBZYhVYCEOZYXQ1b4ZwfiDC2b13EIbuLcX17wnLhrlpMQchzeDLeRrAZdQt1vQj0EaaCgazZTj+OYfFnGE2xiDLYXuHt3MuHRQ4OKGIt5wGJXN5laQVCwRT+z2ExeHwFy5cD3sW1sslp3uu2cZsit3l1kGpWSgQRy0rr6U0sHD4bB45eG3rF7vzft3EyXrdwXbly0zW7jEPmts0TdUqCjZQApmDVPD4TiZRY7xFCYIMrs9y42XH3jdKP3vgPzfuywbOSpCkkgk+iUIq2Q86OF4pcFwOtxBib1i8sXmPcJ84i5Zbu2Rra/N2tSqMdbd0zLRQwWB4kHsm4b7WbYsi/a7xs9xhicXmFm7nJa2ivYYyc1y2iAmZU+kAUCtLARRoClQBpk04mmLUYFFIGnxSioBClSo1oApRSpUAooZaM0CagDSpuejQC504UBSqgVKjNCgFQajSoBkU6s7E9o8PbLh7mXuzDeF4GgJ1CwYDLJExmExIqC72swykzc5mPC0tlMHKIkjNAB2JIAJmpRTZFAms3DdobNy4LaMS51IKspWVZhmDRuFYaTqDWiTUAgTThTRVTHcYtWSBecLILahoCrElmAhRJA1I1IFaRChxjDYxnb5vcVbcKQCFzZpAcCVgABZBJ1LsOQqk3D8f3krfUk5cwlYAFy/lyplEDK1mTuchGsCb2H43hzbVjfZiSF8JuklycuUKBM5tIial4fxCzeuMtp3ZgPEczgCD5SGgz4gdtiKpqo9TLw/DMetrL3uqqFUF0Yz9EGYsbckQLhAJnxakmI6XCBxbQXSDcyLnI2LwMxGg0maxbPaTDsqOLrqCA7Bxd0UpmAcEQJDCOTfVJrQwHHLV45UJzTcGRlZW+jfIxKnUCSN+vWQBHXIvzSJrNxvHrVq4Lbk5j9lWaDHhXQasZEKJYyNKanafDEwtydGYQlwyFUOxBCwYBG3PTfSoQ0xQmdqq8M4tbvqzWjKqwXNEAkoj6Trs4Gsag1YxGIVELMYVRJME/gNT91QDqU1jjtfhoB7yQfrBHygZO8ksREBSpPTMsxNO/pRhyRleQeiOdZgKBlkvOmUAnqKUU1aNV8Fj0vKWtNmUGMwBAJgHwkiGGu4ke6rAqARpUqBNAOU0iabRFUDlpUhUeKxa20Z7hyogLMx5AbnSqQkIoZayn7V4Yf2n+Vx9QXNJAzEKySBJGdZGtOHaSwXRFYl3iFysDBIEnMBsSARuCdRSgaYNImhRFQBFE0KM1QCkaVKgEBTadSpQGAUadFKlAVKlSoBUagxWMS2JuMFADHU8lEsQNzA10puK4nbtrmd1CyRMzqBJ29KAsUqNKKA5fHW+H97dF8y5cs+fvcqnu4YBgMoBQQQDrsZMCpLnzDORCl7ZykKt0nzGVIUeLVSSuvlmIE1q4jglm5mz21OaSZnWRB59KhPZnDzPd6wQGz3Mwk5mhs0gk7nczrNVgyuHY/h9ts1sqlyQIPeM8mdPrSfpCTH95J3rpSKzX7M4aGBtDK3mUF4MD7IOsgAHTWBM1powYAgyDqCOc1llEgrM43dwqx87y+JWAzqxBUQ7AkCNwDrvFa4WqXEOC2bxDXkDlQQJLbHcEA67c6qIYqXMCLtsBWzTCsy3yAy3VjMX+sLjAZjsRlJBEVs8O4JZsT3NsISADBY6AAAak6AKo+4UxuD2AxcoJZt5Y6tcV9BMLNwKxiJOp51oTVsGWvZfDAAd0sARBLGRlCgGTqAAAAfLGkVLgeB2rNxrlsEMyBNTMKHe4dT4iWe47EkmSavI4O3IkfeN6NAc5xbEYT5yy30bvFRGzgXIlmhAgQ5jcBA8SiRI1q9/R7C3ESLam3BKQWCw6xmABiYOh3E6RVu9wq0752QF9PEZnwmR7jU2HRQihNEACqByA0A/CoCLBcOt2Vy2lCKTJAnUwBJnnAHupvE1t903fCbegImPrDLrIjxQZmrRpl/Dq6lXEqYkH0II/ECoDlxieGZQpCi2ACMyXQsOsRqJ1SyCZ+qAdjT2xeA0WJHiYP9NoUmSLhOYvKfVk6aVprwDCvBFsaQAQXHkGQQQRIygrPMEjYmXL2aw4YkWhMliSWMkwJMnXQADoNBFWwN4RxDCk9zhmWQM+RQwgHKToRoRnWRuMwkCrHEeJpZyG5PjbIpAJEnqdhtzpYbhFq05e2gVmBmC0HaTExOi6xOg6VPiMGjx3iK2U5hmAaCNiJ51AZCdsbBtq5F0ZlzAd2xMBC77SDkCkNHMQJ0py9q7GfJ4y5BhAhLEggMoA+ssiR7YmDV63wWwPLZtCRGltNgpQDbbKSvsJFMv8Iw/iZ7VrWcxKJrqCZMdVX25R0FNCh4TxdL6sUDKVMFWEaSwDA8wcp91UG7YWgXEMWR71sqqlmL2WAKrAgkqQ++gI31jYs4ZF8iqsgbKF01Ikfefeartw3D3M2a1abUhptqZJbOQTGviMn1NAUrfbLDnKDnDMQAuRjPiZCR9oB0ZZHToQauDidm9h3fNNmCGYhl0gTEayJjTWQRuKlbhVnT6K34SCPAuhDMwI06ux9rHrTBgbNuwbRH0WoIMksXYliTuWLMTI1k1ohhJZ4dbJmBLA5XW9CEW0DBQR4YRVLcxoWjStDhfD8LcPf2rUMHdZYOpDKwVjkY6Gba7gHwiasDs/hwZNsE6+Ys05lyMTmJksuhO7QJmBU+Es27QFtNJLNBLMSSZZiWJJkncnc1GwRYvjtu25QhywIHgRmlmGYICPrZfFHSoMP2ptXLltLWdu8YqGykKAFvENJ3BOHuAfs9Im9ieE2bhJuWrbkjKSyKxKgyBJG00V4ZaDK4toHWcrBFBXNmLZTGk52/xN1NAWaVKlQBoURSIoAUpoxQoAilSFKtAFAtRpVkGXxns7bxRU3C4yq6eAqJW4IYEkEx6TH4VTPYmydM13LlKhZSAClq3ocs+SzbGpPl6k10IoA1QR4m2xAKGGBkdD6MOnwoYfEhxtDDRlO4P5j151LVfEYeSGTRxseRH2W6j4b0NLoyxSqHD4kMNoYaMp3B/l0POrFQnAZFQPbKEsolTqyjrzZR16jnuNd7UUqBOhttwQCDIOoI5iiaruhQllEqdWUbzzZB16jnuNd5rbggEEEESCOdCtc0Q4zyj9u3/uLU9RYzyj9u3/ALi1NNB8K9dCDDbN+2/+qqPH+0drB2890kk6JbXV3I3CjoNJJ0E+oo47i9vDWLl26YVXfbdjmOVVHNidAK8qe9cxl9r9/dtAPqog8qL6DrzMnnWoxszklTZuj5TsVmzfN7WSfLmuZo/6m0/u1pcN+VCwEAu2ryEbwq3F35EHN/lFYy4VQIisziD21IVVLOSFCqCSSTAAA1JJ5VtxRy32lR6Tw7tphL7qlu8M7aBHV7bE9FDgSfQVok97oP6rmR9f0B+z68/ZvwXZX5P2e4t7FQEUhltAyWYGQXYaQCNhMnnEg+kgRtXNpcjurjx4gVY2oxRpUMgNCjFNu3AoJYwAJJNQAuXAoJJgDUk1Wt2i5DOIUGVQ/gzevQcvbsUtlyGcQo1VD+DMOvQcvbsrlwuSiGANGccv1V/W+HtqUdEq0QLjlyVQwB5nHL9Vf1vh7as2rIUAKIAo2bQUAKIA5UL94ICT/wBnYADmZ5VTLd6IF+6FBLGPx30AA5n0qC1YLHO+/wBVfs8vvYjny2HMk2bRZs9zf6q75B69W9eWw5kvxGIywAJc7Lt7STyUTv8AmQKF4aIbiL0QAJc7L7NyTyUdfzIo4fDZdSZY7t16ADko5D4kkl2Gw2WSTmZvM3XoAOQHIfmSamNSiN8kClSpVTIiaQNKlQBo00mlQBmhSpUAaFGhVATQrEHbHDMJDnLqcwRyoACnMSBoDnWOs+2nt2rsBihNzvBAyd1cL5jl8OWJnxqfYZ2oDYoGsS12yw5XMSwGfIJRoYG5cto6mNVJttRtdsLBVWOcZlDR3bnSGLmVBBCZWDEaAr7JlA2xSptxwNyB7TFDvl+0PeKhaIsRhyTmUw42PIj7LenwqTDYkMNoYaMp3B/MevOs/jXafD4VQbziW8qL43c9EQan26D1rjMf2nxOIabUYVYIEFXvFf128lsegDEHY1W0lbKtfdZ3vEeL2cOua/cS2DtmYAn0UbsfQTXN4v5RU2w1i5d/WeLCf5/H/krmLGGtKxdpuXD5nJNxiehuMZb3x6CnXOLqDCmAPsjN+I8I9mted5237kdOr0R0hhlJ0tX0Stmle7W425orYez6IjXmH3uQP8tUVe+2tzHXgCzMQht2dBu0IBEmdOcz1mkvFyS2eGUbSp1106RprJioVxLEQiALG5mNss6QNtNJ3rXtW1rS8HZ6I7LkxNucdP1pLr38FqjSvWiNGxWJzeHRsVd0LOuWYPIaz7KJuuScmJxMDSfnN0z1OrHf8vWs8rcJ1eCeg315zBPXnypncsB/WP8AcSOU8jtp7h91ZjmSlq79f9LljCUd1OK7O/oOxfCmvEG7iMQ2UtlDOGA1MkAiJPXepLPCiu169/8AF/8AXTUwZ18Vw6nXNHr6/GnfMj1uf4v/AM16I5bSaT+f7Hklix27n8vySHAn++u//F/9dV8Pw0i6t1Lz5kmGItNMgqRGQSILD1ml80LbNcy/tHX2abU/5o327vvP8xV9pfJl9jjj8avwZuL2ixi+W9bMcmw4/hcU8dr8cP8A2re1LyH8HNYHcN/eXPvBP8VH6Qf2n+JB/Om+ua+n7mfZLlkXlL/U6K327xY8+Fst+xfZfwZDVuz8obf2mDuj/p3LNz4sprkxdu9bZ+5x8KccW4ElBHo8f6hT2kOpPZT5NPvX1o7a18oGFj6TvrX/AFLF2P8AEgZfxqXB9psLfYH5zZ0Phtm4qtPJmViDPQcvbtwQxpJlkYAbAFT95g7/AA9uwv4xH0YGOZe2THoJBE/Cr7rNKE1olfhr9LPUmvd4cts+H6zjWPRT9r15e2rFq2FACiAK8is4fDg/R5UPW27WT71KmtG1jb9sTbxd8Do7LfHoPpFY+403ejMSbXutNHpd68FEnb/uABzJ6VXtoSwd9x5V3y+3qx68thzJ4jDdpcWrBrncXY2BD2SJ3MqWXNGk5esbmda125Xa7ZuI52iLqTIG6eONfsVmSaVli1wXE6TEYiIAEudht7STyUdfzo4bD5ZJMs27degA5Ach8TJqlw3idhvLeRrh80nK3oMjeJQJ0EfiSa1KiDdaIQNKs/iPH8Ph9b962nozDMfYg8R+4VxfHflbXVcFbLH+8ugqvtW35m+/L99aSbMNpHdcT4raw9s3L7qiDmeZ6KBqx9BJrz3i3yvtJGEsgL9u9JJ9ltCI+9vurksRbxGLfvMQ7Merch0VRoo9ABVW9gfELdsF7jHKFUSSTsABzroo9Tm5vkdz2Q+UTE38Xbs3ltstwsJRSjLCM0+Ygjw6z7+vpVch2E7D/Mx3t6DiHEaai2p1KqebGBLekDTU9hFYdcjpG61ARQBpxFCslFSIoCjUAaVKlVBTXgtgAgWrcHcZFgzB26eFdPQVlcQwvD08N0WFym3mWVUiWUobgGoBYpqd/DJ2rezVlv2cttea65YlmVwswqEJaWQBuT3K6mqBty3gWIDfNiQwUAm3IYl3Cgdcxcx1k0EXAgtHzaYAbW1oMjAA66eDPp0n1qL+htkK/dlg722thmYvlUq6iBImO8aJPTkABM3ZGxlVYcBSpEOR4l7vI3tDWrbD1QGgNd7YO4B9oBrL7RYn5vhb123aDuiFlXLOu0kDXKJk+gNaV2yG8wnnzHwqMYFPs/i386hpePrzPKeGi25N0v3rvq92AWJ6RH0ajSFAiPZV7F2SEHdIGDHxH0jQkgEkeyuo4v8AJ/hrxLWwbF7fvLWknfxp5Wk77E9a5rEdkcfZJyraxC9bb90x9Sj+GfZNefNilOSknw5PgbhNR46+vEy73DrjmSqnoArAD2Sv401+FXANvbtAHWatNbxI0bBYqf1VDj/EoqoOF4u++VrN2ymm4fOZMAKzQFPsj765zhNXOddt5vyPfj/iWWEVjxtpL+2KJkt2s0CGYa5QcxHt3PuAHrVpcOzRsstl1I1bcKYkz6FvjVXDXrNgFbQXOGgHMHBYQGOZCQY5masHiAksTJdlfbKsW18IBOgAOs89q+ZPacsm4xi12t+VUvLucZK/enK/F/m/n2Fet5NMw3KkBRAI1ymdvTlVjh1sXEzeKZjQLEQCPZoRWbi8bCs7CFCm8Z1eW0Ua6LO3PSqGC4hfARnCvadvIsykzrJ05a/lWb2lVv5dxPrr8jUMMZxc1FOu2vQ6o4LqT9+UflQbAg6ZtOYzrJ9NBoKxr2dlbLmBg621SRp9XMDLdK5HDMWJ7vHXpk6P3qkHmCDIqVlmrefJT57jp+TLjjFt1COnf7HpfzJRvnA9CpH+mj+jQfI49jCPxH8q4PB8dxGHMse+TmVyrcHqCIDj0b3iut4Xx+3fXMhDDmV8Lqejodj7vSa3ubfi97Dk310fH7mcmPGv541+q4E1/DMnnWPXcH2EafnUR/PaYke3/vatWzi5BAIcRqp3j1U8qqXsKNSrADo5Ij2NrI9vvNd8H8WhO8W0pwfdflHnnsrVSx6obltRJI/e7we+ohatEyQI5L9JPtPr6cvbs+1gCYLsFHJRJPtMxB+Ht2uJh7fJCx6sSfwED8K8GbLsuPhtGR+Dv6nphHJ/RFdjOu20jw94PZP8UfGoVtRoBoPQfA5vjWmLqSRltCDGuToD+dE5D/c/5KYttjD4ckvHdf8Aj9yTxSaq4rwv9zJeyDuoPtX+RFRfo5DsAD+qSv8AOtdrdvqn3E/wmqOJ4phrfmdPefgx3r3R27efu4Mj7fn7HLclFf8Aol3K/wAzYeV3H72b/VUS2risJfXkSo3Ag6iOR0Hqav4W6LwJsJfYDmLN1lPsYiD/AIq0cDwG/c3AtMDIFwkGORygEwdR769kcqzxlFKUX0kq/HzMKU4O9Guuj/JgG9cgeJHEEgMsgk7k7ydfxqrctKwg2bZEASjMm/1vCNSdh613tvsY58+IKiZi1bVSJ38dwv1P1RvVDjHyZC4PocTeUx5brG4h90FdfaPSuWPZp8br1+hueZP4bODucLsT5HtzsFuIw1Gg8WvqT8d61OH8FtKAfMaz+KdiMbhpJtF1H17P0g9pUDOPvWszDcYZee1fUxQcFrKzwTlb4UbHH+LFPo006x+Qr0PsN2MXCWxcuicU48THXuwde7X8zzI6ACvLrHFk+d4e7d1RLltn5+FXBJjnET91e8C5IBBkHUEagjrNakywXMkoA00GnVzOgiaFOigRQAilNKg1AGlSpUA2nCokbWpaygEUaaDRJrQERQpUqAVA706o794KJP8AySdgBzJ6UKht+6FEn/yeQA5n0rF49wxsRYZC7W7lwZUCQSokZgesjRjI0JAOvi0CxBDOJuGQlsHy9ddpg6tsNh+tYw+HiWYy53PKOSqOSipRvRL169UeWYj5IsSp+ju2WHUm5bPuCt8ao4nszxDDtlNrvdJ8B73TaSFIf3ivYcRiI8KiXOw5AfaboPjt7Dh8OFG8sdWY7k/kPTlSUYz/AJkn4oylWp4PjMQsBb9p7TgzLLOu2tu4FPuPKgnGLeUpcGgkKQIVtfMQffXvroGEMAR0Ike41zfG+xOGxAdBat23NuVuIiqVcNoTlgkdRzE15s2yYstaU10PVs+1Tx6S1XHo7/RnlPBuOpaa4JY24XKo1gyZgkwBHKoeKHC33z5btq5ze2E8X7SkwT67+taVns0mZ7dwFLttirpmYwR0M6giCDzBB51Zwdi1hdL+Ft4i1J1JK3Vno0w3sMe2K9kMSjBQ4nnz7VLLneWK3b6eu7MK3w+0dsZdU/r2xH4fzpr8BuK3eWMVZLj6wPdtHPMAWBHoR91eu4LsTw+7aS6mHGW4iuviujRgGGmfQwasD5PcB/7Zfva4f4qxuQ6Go7TmXF2vBHA8Nx7lf/U90jLEMl1WVupA3X/mr/8ASG2ohrlpvUtJ96nX411NzsHgkYH5tbKMQCDmJUkgAiTtJEj760LPY7BJ5cLY++2rf6gazmw4syrJGzmnKDuDqzzy52zsgwuVj0VXPxIpx4tib4i1g77L+wyIfaYIP3mvVMNhEtiLaKg/VUL8BUpFcsex7PidwxpMSyZJaSkeVYbgPErhOWzataie8caeEclLco5VZxHyf8QKE/OrWf7Ch1BHPxgCD91eiWPPc/aH+hKmIr077Mygr8voeK4nsybbBcab6uZyl2Uo3XI4mfZM9RVvs7g7puFOHqpZPNduWsPC9M11rZck9BJ9Odes4vApdQpdRXQ7q6hh6aHnUHCMDbs2ylpVRA7+FQFG+8DnV3yKHMPCrN1LSjEXBdu65nVAg1OgCjkBpPOOVSYjD5oI0YbN0P5g8x/wasAzTSda5m064EOHxEyGEONx8Cp5qf8AjerC1DiMPmggww2Ycv5g8x/5pYe4WWSIMkGNRKkqY9JFA1zJwKy+Ldl8Nif6+yjN9sDK/wD/AEWG/GtQU06VrgZOCu/JJhzd8N68qxOX6MneIDFfiDXcYPCratpbTyIqooJnwqAok89AKX9p+5/FRJqNmmkSijQU0SaIyOoGlNCqBRSpUaAVKlQoABKNEUqUBs0aa+lBGqWWh9KgDTLl4Kst+HMnQADmT0q2QN+8EWW/mSTsAOZPSqbMQQzibhkJbB8vWT1jdthMD9YsxBDOJc6JbB8vXXrG7bDYfrTWMPEs2rnc/ko5KP8AzUOmkV69d+wcPh4lm1c7n4KvRRTsTcKoSN+U7SSAJ9NalBqDG+Q/u/6hVMrWSsOHw+UHmx1ZjuT/AC6DlU1I0DUZLviIVWb+s/c/iqxVdj9J+5/FWWaicx2z4AzxicOJvWxDoN7tsa6Dm66kdQSN4rj8RiUvWvCdYkV6+q1yPaP5PVvObuGcWbrGWUgm27HdoGqMeZEg9J1rrCXJnGcb4E/ydY/vMDbWfFZLWj7FMp/kZK6omvP+wXBcXhsQ3e2x3F20CXV1ZcywbZAnNJDONQOXSvQKhuq0IMb5f37f+4tTioMZ5R+3b/3Fqeoa+FeugjQpHejQyV7I8dz9of6EqeoLHnuftD/bSp4oalx8voKq+G+t+2/xqeosJs37b/GoFwZMBFBqdQpRkaBUWE8p/buf7jVPUOD8p/buf7j0rU18L9dSagacKFUyQEfSfufxVKFqP+1/c/iqepRpgAoE040CKtGRA0qjzU/NUTLQaIpus+lPqkBFCjNKrQBUeJxC20Z3MKilmOphVBJMDU6A1LTL1kOrKwDKwKkHYgiCD6QagMn+k+HP12Bkghrd1SIbISQV0UP4ZOk6VHd7WWFcJLnyy4tuVXMtxxJidBaYnTSRPOLt3glgsGNpC05pjnnL69fGxaDpOvIUy12cw66LZTYrsToQwIMnXRmHsY1NCly9eCgk7fE7AAcyTyqquJQODedVcxkRmAjNIAE6M5gzE9B1N57YJBI1Ex6ToYrI4pw/DNcLX3VX7tQZuKngW6HBg7eMAT91VFuuBf8A0pYjN3tqIY5u8SMq+YzOwjXpFWQQRI2PSuYPAcDnk3ADCLla4gnKpt2yMwnYsARvJ3rc/S9ksVF1JBAPiG5JULO2aQRl30qmS0zgCSQB1OnoKr3OJ2ROa7aERMumhPlmT6H3U/HWVe063DCMjBjOWFIMnNyjeeUVzv6BwKye8UDJ/e29Fe13GbN5vEpXUmCYI9QNxeNWDtdtnXLGdZzZmSIJmcysPWDVmxfDoroZVlDKeoYAg6+hrBs8Bwt4fR3Sw7wXzkuKfOQ6ZhGi6AidYG+prdw2HFu2iLOVFVROphQAJPsFRghucVtB3Q3EV0AZgzBSFMQxnlqNdtajxHF7FsMz3rShPMS6aaFhOs6gExzioMf2ds32LPmzZlaVI0ZcuUgEEaZVMGRVRexOHBb+s1Q2x4h4UNu5bhfDppdeOkjkAKmhTYxGIVFzOyquniZgo12knSm3OKWlnNdtiCFMuujESFOu8A6b6VT7QoncjvbhtqLtohwAWLBxlAEHUn0Psqjgey+Gk9wx8JKnI6HKpJZrRMFgCWJ1OYToRUQNi3xewQCLtrKQpHjQeZc689JUEj0FT4TGpczd2wbKQCVMjVQwg7HQjasi32QsgRmuaIyA5gCoZXVypCjUm47azqdIGlX+E8HTDqy280M2Y5iDqd9gAK0QlHErWdkLjMkZgdI8KvudDoynTrT7WOtuQEuIxIJAV1JhTDGAeRIFUMT2Ys3LhuuGLs6OfFAm2AoEfZIEEc6dwfs9aw091MlVSWI8q6KNAJgQJ30EzVBfu4pEKq7KrNIUMwBYjfKDvuNqgPGrEL9Nb8WULDqZzOLaxB1lyFnqaz+PcNs3XQ4m5lQW7ilSQiuGew3ic7Q1tNAQTO+9UV4NgyS5vydc7G7bXMUv6s8AbXFKdBBgTrQG9+lrA/tLfiBaQ6nRQZYkHQDKRJ00iprOLR5yOrQFJysGgMJUmDsRqOtc3huCYGAi3ZOdVBzoCblo3ragQAGZS7iIPlWZ57XBcDat2z3DZldi5bMHzNlVGMjT6g25zttQE13iFpWIa5bUqJYF1BUGACwJ0Go1PUUF4paiQ6xnZDrHiUw0+yN9og7GaweIcNwty/e768Q4ZHIJVFtNksqDmYZWYi2hhidGGnOrbdi8MQfC0FcujRALs+g5GWAnoqjlSgbVm8rqGRgynUMpBBHoRoafUWFsZFC5i25LNEkkliTAA3J2AFTVAU/0xZzFTdtyDB8SwDIXKTsGkgZd6P6UsjTvbY8TL508yiWG+4BkjlWdd7H2Tu1zQMo8Q0tsrK1seHylWYSfFrvMERL2QtAvD3gbmYMRcEkNl0zZZ0yIZ301Jky0BtWbocBkYMp2ZSCD7CNDSv4lUXNcZVUbsxCgctSdKi4dw5bNsW0nKC7awSS7s7TAA8zHlVfjq2haBvOUAuJlZfMLhOVcogyTmI2OhPSRClxMfbJMXEJBgw6mDIEHXeWUR+sOtVk4/hyJW8hExowMnMFOUDVhJiRIrJw/ZTC3C5W47y0PF1WmHW53bkCR4kQ75tN96sDsZZzKzNdYq2bV11bxeKAojRyNI5dK0Q3qBp1NIqMDIo0QKcBWaLYEp9MWnVpEFQp1KqBoo0aVQDSKVJqYzVLA4muc47gsO14Ncv8AdXVFo6FNkvK6SpBzEsIAMjWQpro1WszinAbV052zhs9oyjsuqOpVgAYDRK5omCRNVAwm4Vw4IUF8KpyTF1dRkuZRJBkZbjn0iZEUr3D8Awl7/wDVgCGe34EykBCMpBXI2pMmIJPOtmz2SwyzltxIIjM/O21tue5V2k9TO9U+Pdm7PdAKGQl8uZWaQLoW1cgmYlQPd6kGg17htYq06BgyElGKHZgdYPUGPTSqFvshZFwXCbjMJOrCMzMjOYCiJZAYECZgCa0cDw1LOfuwR3jF2ksZY+01aFZsGbwns/bw7MyM7MyIhzsD4ULEAQBzY+/pWkTSpUsoCKa4p1I1AVcdw9L1spcnKSDoY2MimcN4RbsT3c+IAGTOzXH+N1vwq7FIb0ARRpUJ1qkDQNONRlqMpR4lwS3fZTcmUDqIMaXAFadOgFUH7EWCWMvLTzQwS+eVLIYI2Hp661vLTqqIYi9jbEknO0iDmedDeW+RMT513mdTrWhwrhSYe33duSJmTlkmANcoA2AG3KrgomqDJxnZqzduG4+bMQw0bTxIts6R9lBWnbSAANgAPdpRpUAqVKKAqARpoPWiDSI0rJQh6rcR4el+2UuTlJB0MHSphThVTFFPhvCUsz3c6gAyZ2Z2H43G/Cr5pq0+qQjv3cqyZO2wk6mNvvqr+lU6P/hPv9xB+8VeoEUBRPFFBgAk6beu4PqIbT0pNxVQAYb3D0jnBq2TQXWpYKf6YSTHJSdY1gxA6nf3VLY4gGaII1IExyAJ+Mc/hVoClVA6lQmlV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2" name="Picture 4" descr="Внутренняя Анатомия аку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8412"/>
            <a:ext cx="9144000" cy="44007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504" y="764704"/>
            <a:ext cx="885698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92696"/>
            <a:ext cx="1187624" cy="4248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581128"/>
            <a:ext cx="871296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645024"/>
            <a:ext cx="670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Рот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4509120"/>
            <a:ext cx="17059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Глотка із </a:t>
            </a:r>
          </a:p>
          <a:p>
            <a:r>
              <a:rPr lang="uk-UA" sz="2400" dirty="0" smtClean="0"/>
              <a:t>зябровими </a:t>
            </a:r>
          </a:p>
          <a:p>
            <a:r>
              <a:rPr lang="uk-UA" sz="2400" dirty="0" smtClean="0"/>
              <a:t>щілинами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07704" y="1700808"/>
            <a:ext cx="1525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Стравохід 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1700808"/>
            <a:ext cx="1271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Шлунок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80112" y="1772816"/>
            <a:ext cx="1584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Кишечник 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04248" y="4509120"/>
            <a:ext cx="15440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Анальний </a:t>
            </a:r>
          </a:p>
          <a:p>
            <a:r>
              <a:rPr lang="uk-UA" sz="2400" dirty="0" smtClean="0"/>
              <a:t>отвір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499992" y="4509120"/>
            <a:ext cx="20766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Печінка </a:t>
            </a:r>
          </a:p>
          <a:p>
            <a:r>
              <a:rPr lang="uk-UA" sz="2400" dirty="0" smtClean="0"/>
              <a:t>і підшлункова </a:t>
            </a:r>
          </a:p>
          <a:p>
            <a:r>
              <a:rPr lang="uk-UA" sz="2400" dirty="0" smtClean="0"/>
              <a:t>залоза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092280" y="2132856"/>
            <a:ext cx="1156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Клоака</a:t>
            </a:r>
            <a:r>
              <a:rPr lang="uk-UA" dirty="0" smtClean="0"/>
              <a:t> 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stCxn id="10" idx="3"/>
          </p:cNvCxnSpPr>
          <p:nvPr/>
        </p:nvCxnSpPr>
        <p:spPr>
          <a:xfrm flipV="1">
            <a:off x="993583" y="3501008"/>
            <a:ext cx="1274161" cy="3748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411760" y="3356992"/>
            <a:ext cx="360040" cy="12241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2" idx="2"/>
          </p:cNvCxnSpPr>
          <p:nvPr/>
        </p:nvCxnSpPr>
        <p:spPr>
          <a:xfrm>
            <a:off x="2670605" y="2162473"/>
            <a:ext cx="677259" cy="10505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3" idx="2"/>
          </p:cNvCxnSpPr>
          <p:nvPr/>
        </p:nvCxnSpPr>
        <p:spPr>
          <a:xfrm flipH="1">
            <a:off x="4067944" y="2162473"/>
            <a:ext cx="635751" cy="11225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5220072" y="2204864"/>
            <a:ext cx="1080120" cy="12241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6012160" y="2564904"/>
            <a:ext cx="1224136" cy="8640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6156176" y="3501008"/>
            <a:ext cx="936104" cy="10801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3851920" y="3501008"/>
            <a:ext cx="792088" cy="10801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Хрящові риби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34818" name="Picture 2" descr="http://scharks.ru/vidy/gigant/gigan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0"/>
            <a:ext cx="3486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Клас Хрящові риби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51285" y="6334780"/>
            <a:ext cx="2892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Дихають зябрами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Хрящові риби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2800" dirty="0" smtClean="0"/>
              <a:t>Кожна зяброва щілина відкривається </a:t>
            </a:r>
          </a:p>
          <a:p>
            <a:pPr algn="ctr">
              <a:buNone/>
            </a:pPr>
            <a:r>
              <a:rPr lang="uk-UA" sz="2800" dirty="0" smtClean="0"/>
              <a:t>одним кінцем у глотку, другим - назовні</a:t>
            </a:r>
            <a:endParaRPr lang="ru-RU" sz="2800" dirty="0"/>
          </a:p>
        </p:txBody>
      </p:sp>
      <p:pic>
        <p:nvPicPr>
          <p:cNvPr id="35842" name="Picture 2" descr="http://batrachos.com/sites/default/files/pictures/Pisces/120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122" y="0"/>
            <a:ext cx="9175122" cy="61653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99792" y="0"/>
            <a:ext cx="3486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Клас Хрящові риби</a:t>
            </a:r>
            <a:endParaRPr lang="ru-RU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Хрящові риби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36866" name="Picture 2" descr="http://akyla.info/main/gallery_4/foto/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0"/>
            <a:ext cx="3486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Клас Хрящові риби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6334780"/>
            <a:ext cx="4541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Зябра пронизані капілярами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5674432" y="3118656"/>
            <a:ext cx="612068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Хрящові риби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37890" name="Picture 2" descr="Питание аку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460433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334780"/>
            <a:ext cx="8635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Свіжа вода приносить кисень і забирає вуглекислий газ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Хрящові риби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Кровоносна система замкнена, серце двокамерне</a:t>
            </a:r>
            <a:endParaRPr lang="ru-RU" sz="2800" dirty="0"/>
          </a:p>
        </p:txBody>
      </p:sp>
      <p:pic>
        <p:nvPicPr>
          <p:cNvPr id="39938" name="Picture 2" descr="http://www.doctorate.ru/wp-content/uploads/2011/02/sxema-krovoobraschenia-ry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33" y="1988840"/>
            <a:ext cx="9071867" cy="23042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340768"/>
            <a:ext cx="2265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Судини зябер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40430" y="1556792"/>
            <a:ext cx="2503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Судини органів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1700808"/>
            <a:ext cx="2852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Артеріальна кров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3356992"/>
            <a:ext cx="2254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Венозна кров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2852936"/>
            <a:ext cx="1299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/>
              <a:t>Серце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4221088"/>
            <a:ext cx="2107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Передсердя 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4221088"/>
            <a:ext cx="1798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Шлуночок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4005064"/>
            <a:ext cx="1454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/>
              <a:t>Черевна аорта</a:t>
            </a:r>
            <a:endParaRPr lang="ru-RU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Хрящові риби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Кровоносна система акули</a:t>
            </a:r>
            <a:endParaRPr lang="ru-RU" sz="2800" dirty="0"/>
          </a:p>
        </p:txBody>
      </p:sp>
      <p:pic>
        <p:nvPicPr>
          <p:cNvPr id="38914" name="Picture 2" descr="http://img.bibo.kz/4826/4826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110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Хрящові риби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14401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Видільна система: </a:t>
            </a:r>
          </a:p>
          <a:p>
            <a:pPr algn="ctr">
              <a:buNone/>
            </a:pPr>
            <a:r>
              <a:rPr lang="uk-UA" sz="2800" dirty="0" smtClean="0"/>
              <a:t>нирки фільтрують кров, </a:t>
            </a:r>
          </a:p>
          <a:p>
            <a:pPr algn="ctr">
              <a:buNone/>
            </a:pPr>
            <a:r>
              <a:rPr lang="uk-UA" sz="2800" dirty="0" smtClean="0"/>
              <a:t>утворена сеча виділяється через клоаку </a:t>
            </a:r>
            <a:endParaRPr lang="ru-RU" sz="2800" dirty="0" smtClean="0"/>
          </a:p>
          <a:p>
            <a:pPr algn="ctr">
              <a:buNone/>
            </a:pPr>
            <a:endParaRPr lang="ru-RU" sz="2800" dirty="0"/>
          </a:p>
        </p:txBody>
      </p:sp>
      <p:sp>
        <p:nvSpPr>
          <p:cNvPr id="32770" name="AutoShape 2" descr="data:image/jpeg;base64,/9j/4AAQSkZJRgABAQAAAQABAAD/2wCEAAkGBhQSEBQUEBQVFRIUFBUUFxQUFRQUFxYVFhUVFRQWFBQYHSYeGBkjGRQUHzIgIycpLC0sFR4zNTAqNSYrLCoBCQoKDgwOFw8PGCkkHxwsKSwvLykqKSopMCkqKSkpLCk1KS8pKSkpMDUpKSwpKSkpKiwpLCwsKSk1KS0sLCwuKf/AABEIAJwBRAMBIgACEQEDEQH/xAAbAAABBQEBAAAAAAAAAAAAAAABAAIDBAUGB//EAEcQAAIBAgQDBQMIBgkDBQEAAAECEQADBBIhMQVBUQYTIjJhcZGxBxQjQlKBocEVYnKCwtEWM0NTkqKys+Fz8PEkVKPT4pP/xAAZAQEBAQEBAQAAAAAAAAAAAAAAAQIDBAX/xAAzEQACAgEBBgMHAgcBAAAAAAAAAQIRAyEEEjFBUYFxkfATIkKhscHhYdEFMlJiwtLxM//aAAwDAQACEQMRAD8A9rFOpRSrAFSpUqAUUopUpoBAUqbmp01AKlSFKqA0qVKgOU7dYTF3AgwZuibd9Wa02Uhm7oWzuPEPGR99Z3D+E4249psWb4YY+4LndX7qW2wy4ZgjhEcAW2vojARIzRtNd3QBqg8ywPCuINYVCcQLxv2y7XHxKL3Y78tNxcSZWTanuhb5aHYSYTC8VVrJPftb/wDQpeR3GYZL7PiLiHOcwCr3Z1OdLiEkkGvSqVAedYE8UQhsRbvMr4m1iitu4LhRG70XcNErCqDY8GokOZNa3a67jrgsHA27i92pxLhnFouy5e7wzjXNmBuSug0XxV15FI0sHnLW+Kpeuui3XR2xz2VZh9G7uLeHS4pMG0BkuD7P0gjap8BwbHZsOt03w9h8QhuHE3WS4i2+8wj3cpUXCGcIxKyxtmQRFd/SJpYPMbmA4ibadwMYrKMO13vr+YvibfePc7s5yBZYhVYCEOZYXQ1b4ZwfiDC2b13EIbuLcX17wnLhrlpMQchzeDLeRrAZdQt1vQj0EaaCgazZTj+OYfFnGE2xiDLYXuHt3MuHRQ4OKGIt5wGJXN5laQVCwRT+z2ExeHwFy5cD3sW1sslp3uu2cZsit3l1kGpWSgQRy0rr6U0sHD4bB45eG3rF7vzft3EyXrdwXbly0zW7jEPmts0TdUqCjZQApmDVPD4TiZRY7xFCYIMrs9y42XH3jdKP3vgPzfuywbOSpCkkgk+iUIq2Q86OF4pcFwOtxBib1i8sXmPcJ84i5Zbu2Rra/N2tSqMdbd0zLRQwWB4kHsm4b7WbYsi/a7xs9xhicXmFm7nJa2ivYYyc1y2iAmZU+kAUCtLARRoClQBpk04mmLUYFFIGnxSioBClSo1oApRSpUAooZaM0CagDSpuejQC504UBSqgVKjNCgFQajSoBkU6s7E9o8PbLh7mXuzDeF4GgJ1CwYDLJExmExIqC72swykzc5mPC0tlMHKIkjNAB2JIAJmpRTZFAms3DdobNy4LaMS51IKspWVZhmDRuFYaTqDWiTUAgTThTRVTHcYtWSBecLILahoCrElmAhRJA1I1IFaRChxjDYxnb5vcVbcKQCFzZpAcCVgABZBJ1LsOQqk3D8f3krfUk5cwlYAFy/lyplEDK1mTuchGsCb2H43hzbVjfZiSF8JuklycuUKBM5tIial4fxCzeuMtp3ZgPEczgCD5SGgz4gdtiKpqo9TLw/DMetrL3uqqFUF0Yz9EGYsbckQLhAJnxakmI6XCBxbQXSDcyLnI2LwMxGg0maxbPaTDsqOLrqCA7Bxd0UpmAcEQJDCOTfVJrQwHHLV45UJzTcGRlZW+jfIxKnUCSN+vWQBHXIvzSJrNxvHrVq4Lbk5j9lWaDHhXQasZEKJYyNKanafDEwtydGYQlwyFUOxBCwYBG3PTfSoQ0xQmdqq8M4tbvqzWjKqwXNEAkoj6Trs4Gsag1YxGIVELMYVRJME/gNT91QDqU1jjtfhoB7yQfrBHygZO8ksREBSpPTMsxNO/pRhyRleQeiOdZgKBlkvOmUAnqKUU1aNV8Fj0vKWtNmUGMwBAJgHwkiGGu4ke6rAqARpUqBNAOU0iabRFUDlpUhUeKxa20Z7hyogLMx5AbnSqQkIoZayn7V4Yf2n+Vx9QXNJAzEKySBJGdZGtOHaSwXRFYl3iFysDBIEnMBsSARuCdRSgaYNImhRFQBFE0KM1QCkaVKgEBTadSpQGAUadFKlAVKlSoBUagxWMS2JuMFADHU8lEsQNzA10puK4nbtrmd1CyRMzqBJ29KAsUqNKKA5fHW+H97dF8y5cs+fvcqnu4YBgMoBQQQDrsZMCpLnzDORCl7ZykKt0nzGVIUeLVSSuvlmIE1q4jglm5mz21OaSZnWRB59KhPZnDzPd6wQGz3Mwk5mhs0gk7nczrNVgyuHY/h9ts1sqlyQIPeM8mdPrSfpCTH95J3rpSKzX7M4aGBtDK3mUF4MD7IOsgAHTWBM1powYAgyDqCOc1llEgrM43dwqx87y+JWAzqxBUQ7AkCNwDrvFa4WqXEOC2bxDXkDlQQJLbHcEA67c6qIYqXMCLtsBWzTCsy3yAy3VjMX+sLjAZjsRlJBEVs8O4JZsT3NsISADBY6AAAak6AKo+4UxuD2AxcoJZt5Y6tcV9BMLNwKxiJOp51oTVsGWvZfDAAd0sARBLGRlCgGTqAAAAfLGkVLgeB2rNxrlsEMyBNTMKHe4dT4iWe47EkmSavI4O3IkfeN6NAc5xbEYT5yy30bvFRGzgXIlmhAgQ5jcBA8SiRI1q9/R7C3ESLam3BKQWCw6xmABiYOh3E6RVu9wq0752QF9PEZnwmR7jU2HRQihNEACqByA0A/CoCLBcOt2Vy2lCKTJAnUwBJnnAHupvE1t903fCbegImPrDLrIjxQZmrRpl/Dq6lXEqYkH0II/ECoDlxieGZQpCi2ACMyXQsOsRqJ1SyCZ+qAdjT2xeA0WJHiYP9NoUmSLhOYvKfVk6aVprwDCvBFsaQAQXHkGQQQRIygrPMEjYmXL2aw4YkWhMliSWMkwJMnXQADoNBFWwN4RxDCk9zhmWQM+RQwgHKToRoRnWRuMwkCrHEeJpZyG5PjbIpAJEnqdhtzpYbhFq05e2gVmBmC0HaTExOi6xOg6VPiMGjx3iK2U5hmAaCNiJ51AZCdsbBtq5F0ZlzAd2xMBC77SDkCkNHMQJ0py9q7GfJ4y5BhAhLEggMoA+ssiR7YmDV63wWwPLZtCRGltNgpQDbbKSvsJFMv8Iw/iZ7VrWcxKJrqCZMdVX25R0FNCh4TxdL6sUDKVMFWEaSwDA8wcp91UG7YWgXEMWR71sqqlmL2WAKrAgkqQ++gI31jYs4ZF8iqsgbKF01Ikfefeartw3D3M2a1abUhptqZJbOQTGviMn1NAUrfbLDnKDnDMQAuRjPiZCR9oB0ZZHToQauDidm9h3fNNmCGYhl0gTEayJjTWQRuKlbhVnT6K34SCPAuhDMwI06ux9rHrTBgbNuwbRH0WoIMksXYliTuWLMTI1k1ohhJZ4dbJmBLA5XW9CEW0DBQR4YRVLcxoWjStDhfD8LcPf2rUMHdZYOpDKwVjkY6Gba7gHwiasDs/hwZNsE6+Ys05lyMTmJksuhO7QJmBU+Es27QFtNJLNBLMSSZZiWJJkncnc1GwRYvjtu25QhywIHgRmlmGYICPrZfFHSoMP2ptXLltLWdu8YqGykKAFvENJ3BOHuAfs9Im9ieE2bhJuWrbkjKSyKxKgyBJG00V4ZaDK4toHWcrBFBXNmLZTGk52/xN1NAWaVKlQBoURSIoAUpoxQoAilSFKtAFAtRpVkGXxns7bxRU3C4yq6eAqJW4IYEkEx6TH4VTPYmydM13LlKhZSAClq3ocs+SzbGpPl6k10IoA1QR4m2xAKGGBkdD6MOnwoYfEhxtDDRlO4P5j151LVfEYeSGTRxseRH2W6j4b0NLoyxSqHD4kMNoYaMp3B/l0POrFQnAZFQPbKEsolTqyjrzZR16jnuNd7UUqBOhttwQCDIOoI5iiaruhQllEqdWUbzzZB16jnuNd5rbggEEEESCOdCtc0Q4zyj9u3/uLU9RYzyj9u3/ALi1NNB8K9dCDDbN+2/+qqPH+0drB2890kk6JbXV3I3CjoNJJ0E+oo47i9vDWLl26YVXfbdjmOVVHNidAK8qe9cxl9r9/dtAPqog8qL6DrzMnnWoxszklTZuj5TsVmzfN7WSfLmuZo/6m0/u1pcN+VCwEAu2ryEbwq3F35EHN/lFYy4VQIisziD21IVVLOSFCqCSSTAAA1JJ5VtxRy32lR6Tw7tphL7qlu8M7aBHV7bE9FDgSfQVok97oP6rmR9f0B+z68/ZvwXZX5P2e4t7FQEUhltAyWYGQXYaQCNhMnnEg+kgRtXNpcjurjx4gVY2oxRpUMgNCjFNu3AoJYwAJJNQAuXAoJJgDUk1Wt2i5DOIUGVQ/gzevQcvbsUtlyGcQo1VD+DMOvQcvbsrlwuSiGANGccv1V/W+HtqUdEq0QLjlyVQwB5nHL9Vf1vh7as2rIUAKIAo2bQUAKIA5UL94ICT/wBnYADmZ5VTLd6IF+6FBLGPx30AA5n0qC1YLHO+/wBVfs8vvYjny2HMk2bRZs9zf6q75B69W9eWw5kvxGIywAJc7Lt7STyUTv8AmQKF4aIbiL0QAJc7L7NyTyUdfzIo4fDZdSZY7t16ADko5D4kkl2Gw2WSTmZvM3XoAOQHIfmSamNSiN8kClSpVTIiaQNKlQBo00mlQBmhSpUAaFGhVATQrEHbHDMJDnLqcwRyoACnMSBoDnWOs+2nt2rsBihNzvBAyd1cL5jl8OWJnxqfYZ2oDYoGsS12yw5XMSwGfIJRoYG5cto6mNVJttRtdsLBVWOcZlDR3bnSGLmVBBCZWDEaAr7JlA2xSptxwNyB7TFDvl+0PeKhaIsRhyTmUw42PIj7LenwqTDYkMNoYaMp3B/MevOs/jXafD4VQbziW8qL43c9EQan26D1rjMf2nxOIabUYVYIEFXvFf128lsegDEHY1W0lbKtfdZ3vEeL2cOua/cS2DtmYAn0UbsfQTXN4v5RU2w1i5d/WeLCf5/H/krmLGGtKxdpuXD5nJNxiehuMZb3x6CnXOLqDCmAPsjN+I8I9mted5237kdOr0R0hhlJ0tX0Stmle7W425orYez6IjXmH3uQP8tUVe+2tzHXgCzMQht2dBu0IBEmdOcz1mkvFyS2eGUbSp1106RprJioVxLEQiALG5mNss6QNtNJ3rXtW1rS8HZ6I7LkxNucdP1pLr38FqjSvWiNGxWJzeHRsVd0LOuWYPIaz7KJuuScmJxMDSfnN0z1OrHf8vWs8rcJ1eCeg315zBPXnypncsB/WP8AcSOU8jtp7h91ZjmSlq79f9LljCUd1OK7O/oOxfCmvEG7iMQ2UtlDOGA1MkAiJPXepLPCiu169/8AF/8AXTUwZ18Vw6nXNHr6/GnfMj1uf4v/AM16I5bSaT+f7Hklix27n8vySHAn++u//F/9dV8Pw0i6t1Lz5kmGItNMgqRGQSILD1ml80LbNcy/tHX2abU/5o327vvP8xV9pfJl9jjj8avwZuL2ixi+W9bMcmw4/hcU8dr8cP8A2re1LyH8HNYHcN/eXPvBP8VH6Qf2n+JB/Om+ua+n7mfZLlkXlL/U6K327xY8+Fst+xfZfwZDVuz8obf2mDuj/p3LNz4sprkxdu9bZ+5x8KccW4ElBHo8f6hT2kOpPZT5NPvX1o7a18oGFj6TvrX/AFLF2P8AEgZfxqXB9psLfYH5zZ0Phtm4qtPJmViDPQcvbtwQxpJlkYAbAFT95g7/AA9uwv4xH0YGOZe2THoJBE/Cr7rNKE1olfhr9LPUmvd4cts+H6zjWPRT9r15e2rFq2FACiAK8is4fDg/R5UPW27WT71KmtG1jb9sTbxd8Do7LfHoPpFY+403ejMSbXutNHpd68FEnb/uABzJ6VXtoSwd9x5V3y+3qx68thzJ4jDdpcWrBrncXY2BD2SJ3MqWXNGk5esbmda125Xa7ZuI52iLqTIG6eONfsVmSaVli1wXE6TEYiIAEudht7STyUdfzo4bD5ZJMs27degA5Ach8TJqlw3idhvLeRrh80nK3oMjeJQJ0EfiSa1KiDdaIQNKs/iPH8Ph9b962nozDMfYg8R+4VxfHflbXVcFbLH+8ugqvtW35m+/L99aSbMNpHdcT4raw9s3L7qiDmeZ6KBqx9BJrz3i3yvtJGEsgL9u9JJ9ltCI+9vurksRbxGLfvMQ7Merch0VRoo9ABVW9gfELdsF7jHKFUSSTsABzroo9Tm5vkdz2Q+UTE38Xbs3ltstwsJRSjLCM0+Ygjw6z7+vpVch2E7D/Mx3t6DiHEaai2p1KqebGBLekDTU9hFYdcjpG61ARQBpxFCslFSIoCjUAaVKlVBTXgtgAgWrcHcZFgzB26eFdPQVlcQwvD08N0WFym3mWVUiWUobgGoBYpqd/DJ2rezVlv2cttea65YlmVwswqEJaWQBuT3K6mqBty3gWIDfNiQwUAm3IYl3Cgdcxcx1k0EXAgtHzaYAbW1oMjAA66eDPp0n1qL+htkK/dlg722thmYvlUq6iBImO8aJPTkABM3ZGxlVYcBSpEOR4l7vI3tDWrbD1QGgNd7YO4B9oBrL7RYn5vhb123aDuiFlXLOu0kDXKJk+gNaV2yG8wnnzHwqMYFPs/i386hpePrzPKeGi25N0v3rvq92AWJ6RH0ajSFAiPZV7F2SEHdIGDHxH0jQkgEkeyuo4v8AJ/hrxLWwbF7fvLWknfxp5Wk77E9a5rEdkcfZJyraxC9bb90x9Sj+GfZNefNilOSknw5PgbhNR46+vEy73DrjmSqnoArAD2Sv401+FXANvbtAHWatNbxI0bBYqf1VDj/EoqoOF4u++VrN2ymm4fOZMAKzQFPsj765zhNXOddt5vyPfj/iWWEVjxtpL+2KJkt2s0CGYa5QcxHt3PuAHrVpcOzRsstl1I1bcKYkz6FvjVXDXrNgFbQXOGgHMHBYQGOZCQY5masHiAksTJdlfbKsW18IBOgAOs89q+ZPacsm4xi12t+VUvLucZK/enK/F/m/n2Fet5NMw3KkBRAI1ymdvTlVjh1sXEzeKZjQLEQCPZoRWbi8bCs7CFCm8Z1eW0Ua6LO3PSqGC4hfARnCvadvIsykzrJ05a/lWb2lVv5dxPrr8jUMMZxc1FOu2vQ6o4LqT9+UflQbAg6ZtOYzrJ9NBoKxr2dlbLmBg621SRp9XMDLdK5HDMWJ7vHXpk6P3qkHmCDIqVlmrefJT57jp+TLjjFt1COnf7HpfzJRvnA9CpH+mj+jQfI49jCPxH8q4PB8dxGHMse+TmVyrcHqCIDj0b3iut4Xx+3fXMhDDmV8Lqejodj7vSa3ubfi97Dk310fH7mcmPGv541+q4E1/DMnnWPXcH2EafnUR/PaYke3/vatWzi5BAIcRqp3j1U8qqXsKNSrADo5Ij2NrI9vvNd8H8WhO8W0pwfdflHnnsrVSx6obltRJI/e7we+ohatEyQI5L9JPtPr6cvbs+1gCYLsFHJRJPtMxB+Ht2uJh7fJCx6sSfwED8K8GbLsuPhtGR+Dv6nphHJ/RFdjOu20jw94PZP8UfGoVtRoBoPQfA5vjWmLqSRltCDGuToD+dE5D/c/5KYttjD4ckvHdf8Aj9yTxSaq4rwv9zJeyDuoPtX+RFRfo5DsAD+qSv8AOtdrdvqn3E/wmqOJ4phrfmdPefgx3r3R27efu4Mj7fn7HLclFf8Aol3K/wAzYeV3H72b/VUS2risJfXkSo3Ag6iOR0Hqav4W6LwJsJfYDmLN1lPsYiD/AIq0cDwG/c3AtMDIFwkGORygEwdR769kcqzxlFKUX0kq/HzMKU4O9Guuj/JgG9cgeJHEEgMsgk7k7ydfxqrctKwg2bZEASjMm/1vCNSdh613tvsY58+IKiZi1bVSJ38dwv1P1RvVDjHyZC4PocTeUx5brG4h90FdfaPSuWPZp8br1+hueZP4bODucLsT5HtzsFuIw1Gg8WvqT8d61OH8FtKAfMaz+KdiMbhpJtF1H17P0g9pUDOPvWszDcYZee1fUxQcFrKzwTlb4UbHH+LFPo006x+Qr0PsN2MXCWxcuicU48THXuwde7X8zzI6ACvLrHFk+d4e7d1RLltn5+FXBJjnET91e8C5IBBkHUEagjrNakywXMkoA00GnVzOgiaFOigRQAilNKg1AGlSpUA2nCokbWpaygEUaaDRJrQERQpUqAVA706o794KJP8AySdgBzJ6UKht+6FEn/yeQA5n0rF49wxsRYZC7W7lwZUCQSokZgesjRjI0JAOvi0CxBDOJuGQlsHy9ddpg6tsNh+tYw+HiWYy53PKOSqOSipRvRL169UeWYj5IsSp+ju2WHUm5bPuCt8ao4nszxDDtlNrvdJ8B73TaSFIf3ivYcRiI8KiXOw5AfaboPjt7Dh8OFG8sdWY7k/kPTlSUYz/AJkn4oylWp4PjMQsBb9p7TgzLLOu2tu4FPuPKgnGLeUpcGgkKQIVtfMQffXvroGEMAR0Ike41zfG+xOGxAdBat23NuVuIiqVcNoTlgkdRzE15s2yYstaU10PVs+1Tx6S1XHo7/RnlPBuOpaa4JY24XKo1gyZgkwBHKoeKHC33z5btq5ze2E8X7SkwT67+taVns0mZ7dwFLttirpmYwR0M6giCDzBB51Zwdi1hdL+Ft4i1J1JK3Vno0w3sMe2K9kMSjBQ4nnz7VLLneWK3b6eu7MK3w+0dsZdU/r2xH4fzpr8BuK3eWMVZLj6wPdtHPMAWBHoR91eu4LsTw+7aS6mHGW4iuviujRgGGmfQwasD5PcB/7Zfva4f4qxuQ6Go7TmXF2vBHA8Nx7lf/U90jLEMl1WVupA3X/mr/8ASG2ohrlpvUtJ96nX411NzsHgkYH5tbKMQCDmJUkgAiTtJEj760LPY7BJ5cLY++2rf6gazmw4syrJGzmnKDuDqzzy52zsgwuVj0VXPxIpx4tib4i1g77L+wyIfaYIP3mvVMNhEtiLaKg/VUL8BUpFcsex7PidwxpMSyZJaSkeVYbgPErhOWzataie8caeEclLco5VZxHyf8QKE/OrWf7Ch1BHPxgCD91eiWPPc/aH+hKmIr077Mygr8voeK4nsybbBcab6uZyl2Uo3XI4mfZM9RVvs7g7puFOHqpZPNduWsPC9M11rZck9BJ9Odes4vApdQpdRXQ7q6hh6aHnUHCMDbs2ylpVRA7+FQFG+8DnV3yKHMPCrN1LSjEXBdu65nVAg1OgCjkBpPOOVSYjD5oI0YbN0P5g8x/wasAzTSda5m064EOHxEyGEONx8Cp5qf8AjerC1DiMPmggww2Ycv5g8x/5pYe4WWSIMkGNRKkqY9JFA1zJwKy+Ldl8Nif6+yjN9sDK/wD/AEWG/GtQU06VrgZOCu/JJhzd8N68qxOX6MneIDFfiDXcYPCratpbTyIqooJnwqAok89AKX9p+5/FRJqNmmkSijQU0SaIyOoGlNCqBRSpUaAVKlQoABKNEUqUBs0aa+lBGqWWh9KgDTLl4Kst+HMnQADmT0q2QN+8EWW/mSTsAOZPSqbMQQzibhkJbB8vWT1jdthMD9YsxBDOJc6JbB8vXXrG7bDYfrTWMPEs2rnc/ko5KP8AzUOmkV69d+wcPh4lm1c7n4KvRRTsTcKoSN+U7SSAJ9NalBqDG+Q/u/6hVMrWSsOHw+UHmx1ZjuT/AC6DlU1I0DUZLviIVWb+s/c/iqxVdj9J+5/FWWaicx2z4AzxicOJvWxDoN7tsa6Dm66kdQSN4rj8RiUvWvCdYkV6+q1yPaP5PVvObuGcWbrGWUgm27HdoGqMeZEg9J1rrCXJnGcb4E/ydY/vMDbWfFZLWj7FMp/kZK6omvP+wXBcXhsQ3e2x3F20CXV1ZcywbZAnNJDONQOXSvQKhuq0IMb5f37f+4tTioMZ5R+3b/3Fqeoa+FeugjQpHejQyV7I8dz9of6EqeoLHnuftD/bSp4oalx8voKq+G+t+2/xqeosJs37b/GoFwZMBFBqdQpRkaBUWE8p/buf7jVPUOD8p/buf7j0rU18L9dSagacKFUyQEfSfufxVKFqP+1/c/iqepRpgAoE040CKtGRA0qjzU/NUTLQaIpus+lPqkBFCjNKrQBUeJxC20Z3MKilmOphVBJMDU6A1LTL1kOrKwDKwKkHYgiCD6QagMn+k+HP12Bkghrd1SIbISQV0UP4ZOk6VHd7WWFcJLnyy4tuVXMtxxJidBaYnTSRPOLt3glgsGNpC05pjnnL69fGxaDpOvIUy12cw66LZTYrsToQwIMnXRmHsY1NCly9eCgk7fE7AAcyTyqquJQODedVcxkRmAjNIAE6M5gzE9B1N57YJBI1Ex6ToYrI4pw/DNcLX3VX7tQZuKngW6HBg7eMAT91VFuuBf8A0pYjN3tqIY5u8SMq+YzOwjXpFWQQRI2PSuYPAcDnk3ADCLla4gnKpt2yMwnYsARvJ3rc/S9ksVF1JBAPiG5JULO2aQRl30qmS0zgCSQB1OnoKr3OJ2ROa7aERMumhPlmT6H3U/HWVe063DCMjBjOWFIMnNyjeeUVzv6BwKye8UDJ/e29Fe13GbN5vEpXUmCYI9QNxeNWDtdtnXLGdZzZmSIJmcysPWDVmxfDoroZVlDKeoYAg6+hrBs8Bwt4fR3Sw7wXzkuKfOQ6ZhGi6AidYG+prdw2HFu2iLOVFVROphQAJPsFRghucVtB3Q3EV0AZgzBSFMQxnlqNdtajxHF7FsMz3rShPMS6aaFhOs6gExzioMf2ds32LPmzZlaVI0ZcuUgEEaZVMGRVRexOHBb+s1Q2x4h4UNu5bhfDppdeOkjkAKmhTYxGIVFzOyquniZgo12knSm3OKWlnNdtiCFMuujESFOu8A6b6VT7QoncjvbhtqLtohwAWLBxlAEHUn0Psqjgey+Gk9wx8JKnI6HKpJZrRMFgCWJ1OYToRUQNi3xewQCLtrKQpHjQeZc689JUEj0FT4TGpczd2wbKQCVMjVQwg7HQjasi32QsgRmuaIyA5gCoZXVypCjUm47azqdIGlX+E8HTDqy280M2Y5iDqd9gAK0QlHErWdkLjMkZgdI8KvudDoynTrT7WOtuQEuIxIJAV1JhTDGAeRIFUMT2Ys3LhuuGLs6OfFAm2AoEfZIEEc6dwfs9aw091MlVSWI8q6KNAJgQJ30EzVBfu4pEKq7KrNIUMwBYjfKDvuNqgPGrEL9Nb8WULDqZzOLaxB1lyFnqaz+PcNs3XQ4m5lQW7ilSQiuGew3ic7Q1tNAQTO+9UV4NgyS5vydc7G7bXMUv6s8AbXFKdBBgTrQG9+lrA/tLfiBaQ6nRQZYkHQDKRJ00iprOLR5yOrQFJysGgMJUmDsRqOtc3huCYGAi3ZOdVBzoCblo3ragQAGZS7iIPlWZ57XBcDat2z3DZldi5bMHzNlVGMjT6g25zttQE13iFpWIa5bUqJYF1BUGACwJ0Go1PUUF4paiQ6xnZDrHiUw0+yN9og7GaweIcNwty/e768Q4ZHIJVFtNksqDmYZWYi2hhidGGnOrbdi8MQfC0FcujRALs+g5GWAnoqjlSgbVm8rqGRgynUMpBBHoRoafUWFsZFC5i25LNEkkliTAA3J2AFTVAU/0xZzFTdtyDB8SwDIXKTsGkgZd6P6UsjTvbY8TL508yiWG+4BkjlWdd7H2Tu1zQMo8Q0tsrK1seHylWYSfFrvMERL2QtAvD3gbmYMRcEkNl0zZZ0yIZ301Jky0BtWbocBkYMp2ZSCD7CNDSv4lUXNcZVUbsxCgctSdKi4dw5bNsW0nKC7awSS7s7TAA8zHlVfjq2haBvOUAuJlZfMLhOVcogyTmI2OhPSRClxMfbJMXEJBgw6mDIEHXeWUR+sOtVk4/hyJW8hExowMnMFOUDVhJiRIrJw/ZTC3C5W47y0PF1WmHW53bkCR4kQ75tN96sDsZZzKzNdYq2bV11bxeKAojRyNI5dK0Q3qBp1NIqMDIo0QKcBWaLYEp9MWnVpEFQp1KqBoo0aVQDSKVJqYzVLA4muc47gsO14Ncv8AdXVFo6FNkvK6SpBzEsIAMjWQpro1WszinAbV052zhs9oyjsuqOpVgAYDRK5omCRNVAwm4Vw4IUF8KpyTF1dRkuZRJBkZbjn0iZEUr3D8Awl7/wDVgCGe34EykBCMpBXI2pMmIJPOtmz2SwyzltxIIjM/O21tue5V2k9TO9U+Pdm7PdAKGQl8uZWaQLoW1cgmYlQPd6kGg17htYq06BgyElGKHZgdYPUGPTSqFvshZFwXCbjMJOrCMzMjOYCiJZAYECZgCa0cDw1LOfuwR3jF2ksZY+01aFZsGbwns/bw7MyM7MyIhzsD4ULEAQBzY+/pWkTSpUsoCKa4p1I1AVcdw9L1spcnKSDoY2MimcN4RbsT3c+IAGTOzXH+N1vwq7FIb0ARRpUJ1qkDQNONRlqMpR4lwS3fZTcmUDqIMaXAFadOgFUH7EWCWMvLTzQwS+eVLIYI2Hp661vLTqqIYi9jbEknO0iDmedDeW+RMT513mdTrWhwrhSYe33duSJmTlkmANcoA2AG3KrgomqDJxnZqzduG4+bMQw0bTxIts6R9lBWnbSAANgAPdpRpUAqVKKAqARpoPWiDSI0rJQh6rcR4el+2UuTlJB0MHSphThVTFFPhvCUsz3c6gAyZ2Z2H43G/Cr5pq0+qQjv3cqyZO2wk6mNvvqr+lU6P/hPv9xB+8VeoEUBRPFFBgAk6beu4PqIbT0pNxVQAYb3D0jnBq2TQXWpYKf6YSTHJSdY1gxA6nf3VLY4gGaII1IExyAJ+Mc/hVoClVA6lQmlV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2" name="Picture 4" descr="Внутренняя Анатомия аку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8977136" cy="43204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504" y="764704"/>
            <a:ext cx="885698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92696"/>
            <a:ext cx="1187624" cy="4248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581128"/>
            <a:ext cx="871296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1628800"/>
            <a:ext cx="1234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Нирки </a:t>
            </a:r>
            <a:endParaRPr lang="ru-RU" sz="28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788024" y="2060848"/>
            <a:ext cx="504056" cy="11521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940152" y="4509120"/>
            <a:ext cx="1309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Клоака</a:t>
            </a:r>
            <a:r>
              <a:rPr lang="uk-UA" dirty="0" smtClean="0"/>
              <a:t> 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5796136" y="3429000"/>
            <a:ext cx="504056" cy="11521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Хрящові риби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Головний мозок має відділи з певними функціями</a:t>
            </a:r>
            <a:endParaRPr lang="ru-RU" sz="2800" dirty="0"/>
          </a:p>
        </p:txBody>
      </p:sp>
      <p:pic>
        <p:nvPicPr>
          <p:cNvPr id="41986" name="Picture 2" descr="http://www.pro-ryb.ru/stroenie-ryb/nervnaya-sistema-ryb/golovnoy-moz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3863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80112" y="4869160"/>
            <a:ext cx="185050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5013176"/>
            <a:ext cx="14421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/>
              <a:t>Від  органів</a:t>
            </a:r>
          </a:p>
          <a:p>
            <a:r>
              <a:rPr lang="uk-UA" sz="2000" dirty="0" smtClean="0"/>
              <a:t>До  органів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20688"/>
            <a:ext cx="82758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20688"/>
            <a:ext cx="14766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Спинний  </a:t>
            </a:r>
          </a:p>
          <a:p>
            <a:r>
              <a:rPr lang="uk-UA" sz="2400" dirty="0" smtClean="0"/>
              <a:t>мозок</a:t>
            </a:r>
            <a:endParaRPr lang="ru-RU" sz="2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51520" y="1484784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843808" y="836712"/>
            <a:ext cx="1584176" cy="554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71800" y="620688"/>
            <a:ext cx="14836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Передній </a:t>
            </a:r>
          </a:p>
          <a:p>
            <a:r>
              <a:rPr lang="uk-UA" sz="2400" dirty="0" smtClean="0"/>
              <a:t>мозок</a:t>
            </a:r>
            <a:endParaRPr lang="ru-RU" sz="24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843808" y="1340768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043608" y="5229200"/>
            <a:ext cx="314664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87624" y="5373216"/>
            <a:ext cx="256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Проміжний мозок</a:t>
            </a:r>
            <a:endParaRPr lang="ru-RU" sz="24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2339752" y="5013176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619672" y="18864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331640" y="260648"/>
            <a:ext cx="15253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Середній  </a:t>
            </a:r>
          </a:p>
          <a:p>
            <a:r>
              <a:rPr lang="uk-UA" sz="2400" dirty="0" smtClean="0"/>
              <a:t>мозок</a:t>
            </a:r>
            <a:endParaRPr lang="ru-RU" sz="2400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267744" y="908720"/>
            <a:ext cx="0" cy="4320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0" y="2780928"/>
            <a:ext cx="464400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923928" y="3645024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427984" y="2276872"/>
            <a:ext cx="14401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923928" y="2204864"/>
            <a:ext cx="14401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275856" y="2492896"/>
            <a:ext cx="14401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771800" y="2420888"/>
            <a:ext cx="14401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187624" y="2492896"/>
            <a:ext cx="14401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11560" y="2276872"/>
            <a:ext cx="14401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51520" y="2132856"/>
            <a:ext cx="14401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347864" y="3717032"/>
            <a:ext cx="14401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771800" y="3356992"/>
            <a:ext cx="14401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11560" y="3645024"/>
            <a:ext cx="14401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79512" y="3717032"/>
            <a:ext cx="14401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23528" y="2564904"/>
            <a:ext cx="1418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Мозочок </a:t>
            </a:r>
            <a:endParaRPr lang="ru-RU" sz="2400" dirty="0"/>
          </a:p>
        </p:txBody>
      </p:sp>
      <p:cxnSp>
        <p:nvCxnSpPr>
          <p:cNvPr id="51" name="Прямая со стрелкой 50"/>
          <p:cNvCxnSpPr/>
          <p:nvPr/>
        </p:nvCxnSpPr>
        <p:spPr>
          <a:xfrm flipV="1">
            <a:off x="1259632" y="2204864"/>
            <a:ext cx="0" cy="4320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0" y="3501008"/>
            <a:ext cx="15934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Довгастий </a:t>
            </a:r>
          </a:p>
          <a:p>
            <a:r>
              <a:rPr lang="uk-UA" sz="2400" dirty="0" smtClean="0"/>
              <a:t>мозок</a:t>
            </a:r>
            <a:endParaRPr lang="ru-RU" sz="2400" dirty="0"/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755576" y="4365104"/>
            <a:ext cx="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5508104" y="620688"/>
            <a:ext cx="19442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148064" y="908720"/>
            <a:ext cx="2212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Спинний мозок</a:t>
            </a:r>
            <a:endParaRPr lang="ru-R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Хрящові риби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44034" name="Picture 2" descr="http://www.akulizm.ru/organy-chuvstv-akuly/full/drugie-organy-chuvst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0"/>
            <a:ext cx="3486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Клас Хрящові риби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76685" y="2780928"/>
            <a:ext cx="23673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Очі</a:t>
            </a:r>
            <a:r>
              <a:rPr lang="uk-UA" sz="2400" dirty="0" smtClean="0"/>
              <a:t> розрізняють </a:t>
            </a:r>
          </a:p>
          <a:p>
            <a:r>
              <a:rPr lang="uk-UA" sz="2400" dirty="0" smtClean="0"/>
              <a:t>форму і колір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1628800"/>
            <a:ext cx="28643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Ніздрі</a:t>
            </a:r>
            <a:r>
              <a:rPr lang="uk-UA" sz="2400" dirty="0" smtClean="0"/>
              <a:t> – сліпі ямки </a:t>
            </a:r>
          </a:p>
          <a:p>
            <a:r>
              <a:rPr lang="uk-UA" sz="2400" dirty="0" smtClean="0"/>
              <a:t>з рецепторами нюху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492896"/>
            <a:ext cx="3315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Ампули </a:t>
            </a:r>
            <a:r>
              <a:rPr lang="uk-UA" b="1" dirty="0" err="1" smtClean="0"/>
              <a:t>Лоренціні</a:t>
            </a:r>
            <a:r>
              <a:rPr lang="uk-UA" b="1" dirty="0" smtClean="0"/>
              <a:t> </a:t>
            </a:r>
            <a:r>
              <a:rPr lang="uk-UA" dirty="0" smtClean="0"/>
              <a:t>– </a:t>
            </a:r>
          </a:p>
          <a:p>
            <a:r>
              <a:rPr lang="uk-UA" dirty="0" smtClean="0"/>
              <a:t>органи електромагнітного чуття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483768" y="2780928"/>
            <a:ext cx="216024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91880" y="5013176"/>
            <a:ext cx="28821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Органи смаку </a:t>
            </a:r>
            <a:r>
              <a:rPr lang="uk-UA" sz="2400" dirty="0" smtClean="0"/>
              <a:t>у роті </a:t>
            </a:r>
          </a:p>
          <a:p>
            <a:r>
              <a:rPr lang="uk-UA" sz="2400" dirty="0" smtClean="0"/>
              <a:t>і на поверхні тіла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36096" y="548680"/>
            <a:ext cx="35432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Органи слуху і рівноваги </a:t>
            </a:r>
          </a:p>
          <a:p>
            <a:r>
              <a:rPr lang="uk-UA" sz="2400" dirty="0" smtClean="0"/>
              <a:t>– у голові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377281" y="5805264"/>
            <a:ext cx="27667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Дотикові клітини </a:t>
            </a:r>
            <a:r>
              <a:rPr lang="uk-UA" sz="2400" dirty="0" smtClean="0"/>
              <a:t>– </a:t>
            </a:r>
          </a:p>
          <a:p>
            <a:r>
              <a:rPr lang="uk-UA" sz="2400" dirty="0" smtClean="0"/>
              <a:t>по всьому тілу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Надклас Риби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Мають плавці для пересування і  зябра для дихання </a:t>
            </a:r>
            <a:endParaRPr lang="ru-RU" sz="2800" dirty="0"/>
          </a:p>
        </p:txBody>
      </p:sp>
      <p:pic>
        <p:nvPicPr>
          <p:cNvPr id="15362" name="Picture 2" descr="http://usiter.com/uploads/20101016/401432665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Хрящові риби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9361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Бічна лінія – система чутливих каналів, які сприймають напрям і швидкість течії</a:t>
            </a:r>
            <a:endParaRPr lang="ru-RU" sz="2800" dirty="0"/>
          </a:p>
        </p:txBody>
      </p:sp>
      <p:pic>
        <p:nvPicPr>
          <p:cNvPr id="45064" name="Picture 8" descr="http://www.zoosite.com.ua/img/poroda/_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49876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401990">
            <a:off x="6104771" y="2359213"/>
            <a:ext cx="1781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Бічна лінія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5066" name="Picture 10" descr="http://dic.academic.ru/pictures/wiki/files/50/280px-Sharks_Lateral_Lin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5508104" cy="1947510"/>
          </a:xfrm>
          <a:prstGeom prst="rect">
            <a:avLst/>
          </a:prstGeom>
          <a:noFill/>
        </p:spPr>
      </p:pic>
      <p:pic>
        <p:nvPicPr>
          <p:cNvPr id="45068" name="Picture 12" descr="http://forumimage.ru/uploads/20111002/1317541850640063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645024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Розмноження і розвиток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Роздільностатеві </a:t>
            </a:r>
            <a:endParaRPr lang="ru-RU" sz="2800" dirty="0"/>
          </a:p>
        </p:txBody>
      </p:sp>
      <p:pic>
        <p:nvPicPr>
          <p:cNvPr id="52226" name="Picture 2" descr="http://zoo.kspu.ru/uch/1/Zoo/pictures/ris18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48680"/>
            <a:ext cx="4896544" cy="55527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504" y="764704"/>
            <a:ext cx="23662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Статева система </a:t>
            </a:r>
          </a:p>
          <a:p>
            <a:r>
              <a:rPr lang="uk-UA" sz="2400" dirty="0" smtClean="0"/>
              <a:t>самця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32240" y="764704"/>
            <a:ext cx="22973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/>
              <a:t>Статева система</a:t>
            </a:r>
          </a:p>
          <a:p>
            <a:pPr algn="r"/>
            <a:r>
              <a:rPr lang="uk-UA" sz="2400" dirty="0" smtClean="0"/>
              <a:t> самки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132856"/>
            <a:ext cx="2464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Сім</a:t>
            </a:r>
            <a:r>
              <a:rPr lang="en-US" dirty="0" smtClean="0"/>
              <a:t>’</a:t>
            </a:r>
            <a:r>
              <a:rPr lang="uk-UA" dirty="0" err="1" smtClean="0"/>
              <a:t>яник</a:t>
            </a:r>
            <a:r>
              <a:rPr lang="uk-UA" dirty="0" smtClean="0"/>
              <a:t> </a:t>
            </a:r>
          </a:p>
          <a:p>
            <a:r>
              <a:rPr lang="uk-UA" sz="1400" dirty="0" smtClean="0"/>
              <a:t>(правий, лівий не зображено)</a:t>
            </a:r>
            <a:endParaRPr lang="ru-RU" sz="14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2051720" y="1628800"/>
            <a:ext cx="1224136" cy="8640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626388" y="2204864"/>
            <a:ext cx="2517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dirty="0" smtClean="0"/>
              <a:t>Яєчник</a:t>
            </a:r>
          </a:p>
          <a:p>
            <a:pPr algn="r"/>
            <a:r>
              <a:rPr lang="uk-UA" dirty="0" smtClean="0"/>
              <a:t> </a:t>
            </a:r>
            <a:r>
              <a:rPr lang="uk-UA" sz="1400" dirty="0" smtClean="0"/>
              <a:t>(лівий, правий не зображено)</a:t>
            </a:r>
            <a:endParaRPr lang="ru-RU" sz="14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6444208" y="1844824"/>
            <a:ext cx="648072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547664" y="2780928"/>
            <a:ext cx="1332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Сім</a:t>
            </a:r>
            <a:r>
              <a:rPr lang="en-US" dirty="0" smtClean="0"/>
              <a:t>’</a:t>
            </a:r>
            <a:r>
              <a:rPr lang="uk-UA" dirty="0" err="1" smtClean="0"/>
              <a:t>япровід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2843808" y="2924944"/>
            <a:ext cx="288032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475656" y="3933056"/>
            <a:ext cx="926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Клоака 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2267744" y="4077072"/>
            <a:ext cx="936104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0" y="4941168"/>
            <a:ext cx="26255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Копулятивний</a:t>
            </a:r>
            <a:r>
              <a:rPr lang="uk-UA" dirty="0" smtClean="0"/>
              <a:t> відросток </a:t>
            </a:r>
          </a:p>
          <a:p>
            <a:r>
              <a:rPr lang="uk-UA" dirty="0" smtClean="0"/>
              <a:t>черевного плавця</a:t>
            </a:r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2483768" y="5157192"/>
            <a:ext cx="432048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660232" y="3068960"/>
            <a:ext cx="2225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Шкаралупова</a:t>
            </a:r>
            <a:r>
              <a:rPr lang="uk-UA" dirty="0" smtClean="0"/>
              <a:t> залоза</a:t>
            </a:r>
            <a:endParaRPr lang="ru-RU" dirty="0"/>
          </a:p>
        </p:txBody>
      </p:sp>
      <p:cxnSp>
        <p:nvCxnSpPr>
          <p:cNvPr id="31" name="Прямая со стрелкой 30"/>
          <p:cNvCxnSpPr>
            <a:stCxn id="29" idx="1"/>
          </p:cNvCxnSpPr>
          <p:nvPr/>
        </p:nvCxnSpPr>
        <p:spPr>
          <a:xfrm flipH="1" flipV="1">
            <a:off x="5940152" y="2636912"/>
            <a:ext cx="720080" cy="6167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6732240" y="3789040"/>
            <a:ext cx="985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“Матка”</a:t>
            </a:r>
            <a:endParaRPr lang="ru-RU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 flipH="1" flipV="1">
            <a:off x="5940152" y="3933056"/>
            <a:ext cx="720080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6804248" y="4941168"/>
            <a:ext cx="926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Клоака </a:t>
            </a:r>
            <a:endParaRPr lang="ru-RU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 flipH="1" flipV="1">
            <a:off x="5724128" y="4653136"/>
            <a:ext cx="1008112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Розмноження і розвиток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Зовні самка і самець відрізняються</a:t>
            </a:r>
            <a:endParaRPr lang="ru-RU" sz="2800" dirty="0"/>
          </a:p>
        </p:txBody>
      </p:sp>
      <p:pic>
        <p:nvPicPr>
          <p:cNvPr id="2050" name="Picture 2" descr="http://batrachos.com/sites/default/files/pictures/Pisces/120_50_chondrichthy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344816" cy="5517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Розмноження і розвиток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sz="2800" dirty="0" smtClean="0"/>
              <a:t>Запліднення внутрішнє, статевих продуктів потрібно небагато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6146" name="Picture 2" descr="http://img11.nnm.ru/d/3/9/4/3/d394369b25d4ba078608e91ef5a869e9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257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693008" y="2564904"/>
            <a:ext cx="2450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Шлюбні ігри акул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Розмноження і розвиток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2800" dirty="0" smtClean="0"/>
              <a:t>Яйця яйцеродних акул великі (до 60 см), у роговій оболонці, з гачками</a:t>
            </a:r>
            <a:endParaRPr lang="ru-RU" sz="2800" dirty="0"/>
          </a:p>
        </p:txBody>
      </p:sp>
      <p:pic>
        <p:nvPicPr>
          <p:cNvPr id="5122" name="Picture 2" descr="http://www.animalsglobe.ru/wp-content/uploads/2011/08/%D0%B0%D0%BA%D1%83%D0%BB%D0%B0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3672408" cy="2754306"/>
          </a:xfrm>
          <a:prstGeom prst="rect">
            <a:avLst/>
          </a:prstGeom>
          <a:noFill/>
        </p:spPr>
      </p:pic>
      <p:sp>
        <p:nvSpPr>
          <p:cNvPr id="5124" name="AutoShape 4" descr="data:image/jpeg;base64,/9j/4AAQSkZJRgABAQAAAQABAAD/2wCEAAkGBhQSERUUEBQVFRQUFBQUFBgWFxQVFxUUFBQVFBQUFBYXHCYeFxkjGRQUHy8gIycpLCwsFR4xNTAqNSYrLCkBCQoKDgwOGg8PGiwkHyQpLCwpKSwsLCwsLCwsLCwsKSwsKSwsLCwsLCksLCwsKSwpLCwsLCwpLCwsLCwsLCwsKf/AABEIALQBGAMBIgACEQEDEQH/xAAbAAACAgMBAAAAAAAAAAAAAAADBAIFAAEGB//EADsQAAEDAgQDBgMIAQQCAwAAAAEAAhEDIQQSMUEFUWETInGBkaEGMtEHFEJSscHh8BUjgpLxFqIkM2L/xAAaAQACAwEBAAAAAAAAAAAAAAABAgADBAUG/8QALhEAAgIBAwIFAwQCAwAAAAAAAAECEQMEEjEhQQUTMlFhIoGRFEJxoSOxUtHh/9oADAMBAAIRAxEAPwDlOzWdmj5FmRd6zPQHIt5EbIshCw0CyKQpogCk1qFkoGKa2KaMGLYYpYKA9mpCkjBikGKWLQEUVnZJkMUhTU3EoWFJb7NM9mt9khuJtFezWuzTgoqXYJXJDbRHs1nYp8UFIYdLvRNpWnDIZwauRh1IYVBzQuwoTgVA8OXQ/dFJuDSuYfLOc/xqg7h/RdO7CIL8IhvA4HMnAqDuHrpDglgwKNoXacq7h/RCdgV1x4ahO4YiqBRyRwSj9y6LrDwpRdwtGkLZyTsGhnDLpq+ChV9bDIOCBuKfs1mROVKSCWqtoawGVbUyFiUh1eRZlRYWQtG800BLVrKikLRCm4JANRmU1jGpmlTRsDBikpCkmm0kTsUrYBPslIUk32KkKKXcGhVtJTFJMtpIraKVzDQn2KmKCcFFEbRSuYaEhQUhQTwoqQpKtyCIigpjDpzslNtJDcQTFBTFBOCmt9mhZBMUFMUE1kWwxLZBN1BQ+7qw7Na7NRNgYj92Wxhk7kWxTViZWxP7sonCp8sUC1WoRsRdhwlq1BWLwlqoViRW2UuJoKpxNJdBimqnxTVYkUuRR12JN4VlXppOpRSSgwqQqVim6ktqtxY9nVlyiXKLnKGZBWbQhctStNUwxOkCwlFO0QlaLFYUGJhGMMpozaS3SYmWMSMgsKK2KKbFNbFNVtjCwpKYpJgU1MMSMNgG01MUkYMUg1KGwQprfZowC3lUolgMilkU6jw0S4gDqqnF/EbG2pgvPoPVVZMsMauboeGOeR1FWWmVRe9rdSB4lcvieNVnbho6JVpJ+YyfMrm5fFccfSrN+Pw6b9To6p3FKQ/GPK6GeN0uZ9CqGjhCYAmTzTLcAR8x8rLnz8Zn2SNUfDId2y2HHaO7o8QUalxGk75XtPmqV3DmkTbzPuqfG4GmLTlPTT1T4vGZN1KJJ+Exa+lndAjZbXnFOtVp/wD11T6lWNP4jxLYkBw6iPcLrY/EsT9So5+TwzNHjqdm4obnLnW/EziB3ASdhII9lNvHXEwacT1W2Gv0v/L+jBLR6hftLh70vUKNQoOe2QPeVEYIncBbMeq08/TIyzwZo8xK3ElVtahK6F2AYPmdPQJWphhsFqg0+EZJprlnO1MGlqmCXTjBE6BbbwVzhaEMmbHj9bSDCGSfWKs4+pglpdNi+FljspibadVpPHbNKS4YHKUXTKgvWBNjBojcGsqidPchemjsajswSYZhUGCwFNieohaZhUzToJLGDUkyxBZTRmtSshNSUcqyEjITlblDW0CBA5bzoSUxnEm09TJ2A1Sykoq5dENFOTqJYGrGqqcd8QgWpd489h9VTY3ijqmphvLbz5oNKhPM+wXB1Xiv7cX5O3pvDP3ZfwEr4p1Q98lx9h4BQbSlMtw43TFKm0bLz2TUSk7btnYjiUVSQszBhPYbAs/EY9fRT7QbBYKnqsrnJj0EfUjREwla92tPjZQpYZzrwY5mGj1KZoZG6uDj4w0eZ+i06SebHNPHz8q1+CvJsadmYjh4qX+TwmPQqtr8HpMu+oSPRO4vioHyuaTrYT7mf0VUzilQPzgC1wXBrvMB1vZdLJuyS3ZaXykl/oojNxjUSAwmGJ7pfbXU+4EdVJnZG1MPI6jT0N1ZYr4kdVp5KhGXVxDWNLj1IHsISFHilOQO7A6dLRAACWcMLdKTa/gVZ8ndGxwnvAgOE7EDTrOicZw9mzqc8s4cf+IJS/xDgG4iix9GoQ4OyvaJyvH5iASAQicD4W2mICvw6XFkyJbnt/sxZ9S1G0upZ4XMwd1zR5Ov6KRbN3GSdYEf9ohaBqlKvEGgwLr0q8O0mk/yOcl96/1Rwf1Wo1H0qK/H/ZPsRsPVZ92G9lGmXu0ESmKeC3eZ5AaeZUfiM8r2aeP3YP0UMa3Zn9gVOlJ7klMkhg5n+6orCR8tvC3uhmkmh4dLLLfqZX8ISesUI7cKr5KzEUi4knUrE+6ksXailFUuDmO27ZUtwKK3BK0bh0QYdVUbbKxuEU24VWIoKQoJXEbcItwyIMMnRRUxRSbQ7hIUFIUU4KKkKKG0NifZLRop4UlhopXANiHYrTmACTYBFx+MZRaXVCAPc+C4TjHxE+ucrO6z+6rJqM+PAvq59jTg088zpcFtxT4hE5KNzz+ip6ZM5nGXHWdP5SAqAWHqtPxzW6mT0XldVqMuofXj2PUabS49Ovn3LWg1pdLhm8U8ypygDqueHFzHdbr7eKZpU69S8ZRzPdH8rCtHlyuoo1vLCJeta0nvOH6LVTFUm218FWO4WYvUDjyEx6oTcrTzI5pMmheN1N/gr89S4LeniQ7QQOZMD+fJXHAuGvqu7jJjUusxo5u3PqFzNPHgJ6l8Qub8vvf209kuOMISTcbRVNzkqR1XGuD0hH/yMzovEvvGjWsENHmuUxTGMJDpkc4UcZxmpVH+pUJGzR3QP9rRCSZzAlXZsu93SivZFeLDNRptsnUxRPyNgf26A8uN3P8AS0IznO0c6OiWrHYXKqj8F/l+4F1amNQSf+SUr8V2a2PLbyR30Y+a56JOtWA01WrHBMEopFhw7j3Z3c0+RhW1H4iYTYubvcNPsCuLqOLtTH6+myPggSctMStSxV1RlyKDfVHXVOJdobFzvGw9B9VZcPwpdtfkAPdR+H/hgwHVD/ei6mlhQ0Q0Qulp9Bk1L35W6OTqNVDD9ONdRalhg0dVMsTORayL0uHDjwrbBUcPJOeR3Ji3ZrRYmMii9iusq2i5praMGLFLJtBgKaGHKbXKrzDXsCBqkGKAKmCm3A2mw1TDFEFTBQtE2m8ikGLWeNVS8W+MKNGzTnfybf1STyRgrk6GjjlJ0kXboAk2XNcd+M6dKW0u+/poPErncZxmvip74YwGCAbjoYvPolX8PosbJdmM3uP0mPVcTU+Kr04l9/8Aw6eHQd8n4KrinF31XZqjpPLYeASzKrjo3109FY1eI0G/KAY5Ac+d5VdiOKsJs1/gXCD7LiylLI7ab/k7ONKCpdCBoknvHyCYZw52zD6Efqgs4pV0pgMn8ouf9xv7oVSnVce9mcTzk+5SVLu0izksGUY1c1vi4T6BO0+IANgPzE6mP3N1S08C8aiPQJmhhZ1+qSTr9w6hZbtxrY/E4+Mfog1KwcdAEoKQGpKJSIJgQFTOVlkMaQdrL628EzQa0Gdf70QKZAN7+yZdiA0CIHhr5rLK+xfRMW0bHioOeTp9EB1ef5WCsRv5BRY2K5I3VrZTJcB4aoAxgBmIHv8Awg4gwbiD1SL617XK1QxKhHIcxOIm40P9uk3ASZOyjmgXMn2Hgo0sO55EC03WvHBRKMuTp0AUKJe61/3Xo3wZ8MCM726e55Kr+HPh3taoYycrbvdy6DqvT6GFDGhrRAAgLr6TT+a90uF/ZxNXqNi2x5BdnCzIj5VvIu+nRxGhfs1o00zkWi1HcChQsWsiYLVoUydEryRXcO0XLFiefTDIlsnYc+vgsWOWs6/Si1YTng5TDkBpUwVV5jNW0Ya5Ea5KOqxqq3FfELQcrSJ6oS1kYepjRwOXCL19UASTCpsf8WMZamC93TT1VJj+Lhw70u84HoqSrWebtBA6fVYMvikn0xr7mvHolzMf4lxqtW+d2Rv5QYHmdSqOowNO0b6if3K1UrGVB19VzpzyZHcnZ0McIQ6RRPEcQJblkxO1h7JF1Vv5Z8ZTSi6VWo0XbkJvr8mgeX1UBXdtA9AnS880N7VYl8E3i5xD/wA3oUWkx5/EfUlSDUZjxzAPVLK+yLIyXcg3um5v4Jlj3aBKvYNzJPIrfaDY3SODY3moMaRnn5otFjhyCUJdEg/X0QjVO5Knltk8wtu25u05KVPEN5qoDuqIxpSvCTzF3LapjQNLBJ1MWDYeyg3BTckpqjgh18ggoJck3pcCbpK06lGxnl9VcNwoGjb6k8gsdh2C7jHU6lOmlwVSm2VuF4cXGX6E6K6wvDJeKbPmP/q3meSAK5IPYt6ZiLDwCzA4x9KcvzHUnU+a2YMDyu3wYc+fZ0XJ6bwfD08NSDG6/iPMpk8TbzXnrOL1iEI4ypMucV2d+2NLojkuG52z0Q8VaiN4o3muN4XSfWswFx/TxK6PAfCQn/WqGOTSYHiVU9QweVHuMV+NMG4Sv+czHu3UsZ8NUBfNYm0yTZWFDhGUd0DKNCYv4c1P1M30J5cCeEIMuOw0O6Jhq5OgJPQQ0eErVGg5thaZOY3t0CZZRMEh3iT+yobvklIRq13nQXiJif6dvNYmAMvIu5rEbfYByXa25oVXEvAkBQZUU84KdpvuXp12KfGcYqkENj0kqorUahuQf0/Rda3DMnRMsaOQWaencuWXxzbeEefdidx+qlTa5dZxfidJgjKCfBcyCHOkW6SufnSw97NWPJu7C76TxIy6mUJ1IzcfsrWk0z0Vdxp7Wjum/iVmhn3S20Xoh2HooOwx/sKoOJd+Y+qgcQ78xWvayWXTaPSVHsj+X2VXQxTvzkJh3F6jfxlFwmRTiHGGcdh7ypjBHcH1SX/kzt/0ClT+Iid/YfRSprsNcHwxkYLyP91U/wDEu6GeRQhx4n8XTQI7eNAC4HlZJKc1wh1BPuabwtw0dAJj08UelwKTJcFClx1ovB9kX/yVsaOPmAqnkyewdqRFmAhxkSeWxHRGbRg2bfySlbj4OjYPjKV/zxiJCn+R9g/Si+bQJgHu85hBr4qnTsH5juBePPRUYxNSqYa17p0DQ4z5BGdw6s2M1Cre47hR8t9xXOPuM1+MuNmiB/boVGsJmqSen8rpuHfZpiajQ5xZTzAGHZi6DzDRA9V0OE+yKnlDq1RxOtu6DbYRK048Srgx5M64TOQZxtsQAAElVxcmQvTsN8BYdgBDGyPzkz4pocApZSXNp3tGUG+19AOq2JzoxboWefcGx2YhsSV2OC+Eu0h+IGRurWz3ncpjQKxwnDKVIzRptYYNxBJm3K3kE7VqEmCfUkDx9EYwd22JKXsZh8PTYMtNmQRoNyLcpRi18ROUC15ieZGp26XQ2VjmzNE3iR1mY5lSo0H1HEkmLwT7T6KyqKwVavFgJOs6a2UqNNztTJHWQE7TwcSXw4DksxGMAMMHKUf4AQp0pbLpmbQR79FKmzTOUNuK1gapZ7ySol7g5HqzmjTZYkgOfusRtBo4NlZTFVV7aqk2sqYzNLgWdOqgcY4l2VMlCZXWsdh31aZa1hcDvomc+gNtcnIjiXbOndAa94qWBjfWy7LgvwGxgLqgJOpC7ShhadOmKbGtaCZu0EzzJWN6fdJ0WebSOG4TwCtVIDWkZt3WCLjfs3qPDnmqwRFtSV37GGfmAtN4iOXstMqC/duBIjnzQhooQ69wPUS7Hl+D+zOo5/fqAMg3AkzsIKsqX2T0zmHbOBI7sgAT1K76nUBjujkQbRO/VM9qbC43Hlb0+q0rChHqJHj1T7LMTJDHMdeEpjvsyxzGyGB4mCGm45TK9uqEx3DBb02GxPqhNaCGue6BMEZrgSLgevqgsfyH9QzzD4T+yk5u0xwaWizaYJMnm4jlyVpW+ybCOeSKlRovDWnfUXI0Xf5jMNhgbe51GY3JOvh0Um1JJBh0tJmJHPZNsEeVs4Bn2R4XLGermsJzb8oiEV32TYUixrCN+0F+mi7h9PKbBsbSREjcW0ueeik+nm0Eakxp6GYU2E82XucTS+yvBsnMKpkTd7u7rpEEjqhVfsiwrmHK+uw3FnB1z8sgjReiYqjlmJuAJN46TukqcuJBMQSZ2m0Ag6JHAKyy9zheA/ZZQpv/ANdxrPaQ7v8AcZpoWT3gutHwphRYUaRM6ZGxbWwCYxktqhzrk3PXTyK2OIkAAUy4RG951u2wEwZTqCFlOTY1TwwZ8rWw1uUZbHXlEeSiMRT3nwgtPRt9SRJgJd/FH2Bbci7dXCDqDoTqIITmGD3kBoIafzRpz5ko7YiXIkMUGjutJ01nlGn15JeqZtyPhPO3mi1qOR0XM2k7nfyUncPc7Qek6J0wCTqoG07zexHRScXFoMNDdRMeqebwqNeVwjYfhzXWcCY3P6I3YbKRuHvOsaABHZgnEXGuiuXUGU/lH/SnQrBx002RsXcJN4MABJsP1TTGNaMrfHmg8Qx0WBulf8plFhJ5oU2C7LNzQGwTc6qrxbADAWOxMiTfw2UaeELro9EGgdOmXGAE03AxqiUDk2RKzs2mqRtsVyE6tIR+ixE+7mTKxPFOgo8oFNTp4cuIDRJOisKeDlXfD+FdmM4gumL7dErgi7zQGA+Fsoz1j4NH7q0o4fMYYICnxDEkgCA2PdQFXLTJ+UkQPFKoUhFJy6snUgEhvgeqgHiRN0vSe7Zsgi5kanfLqt0g7cw4W6FWKkK22WLazQ7uifSJ/pWnVgdLc7RDtgDyS7J7sm8GIbAgfijomKxNmi5AlptcG/OxRAFq1MsQPmMSNMwjWdPJENbNMG8C5gTGpMpCqx2r5bJJDZO8XE+V90w2nn7rZ0BsdSAJMctvNRkI06he4kCG200kDWJvoj/dHGSBmIc3LaOUiN903g6YYCMl+mkk6301Rq1XLAA09juearu30BfsI1MG5suktkkHc3I2O1tJWUjADXk3NrQTN3WG0RoinHsaC4mx878uo10VW7Gi7hmbF2uLQQYN4BuOV42TXXIVY5iCA4ZARldM6tmeR1Ra/ERcEgk6Wgnx576JF9Rz9IiLXve8Dpoo5Bq5rc35hE9AY6clHII83iBeY7N7SIJmA22sbkfRQqVy5xOWBcHaYNupvHokS8uETYkzMz1B8/3RKdQg3BzGdSHba3vzRbJQxiGAsaBMiASJ15ifApU4gg6E32Bv4wU20k2bf+21TIoADM6w38RqUhYI4FrMwMXkm5d6RsrNmMMFwIEbdVWtxrXVLAAaD6yrTCgPAmIEklGqK5MLTxYflGUuMySVH7y4k3JknoAByhHbG1jssz94ARA1QFsD94c7u3G1v3KK5hADQTzJQa1cGSOaOMU0C5EkI1YLJVWiP1QO3bTEaSq8Y9jHGTY80QYhlQGddkyiGhXEVSTI06oRPLdFq1RGUDRCY1FsdD9HCHLKnTxQFuSWq40gQ0pMtck2+4ruQ+cVJv5I1OkdQVTtcQVZ0KxIumquCVQ25wyraTNZYmSBRzNPFNHy04v5kc1Z8Oqtc4scYs423dHsNFW0mdoyQ4jMdBrbmToE6KYa2J7xFhPlJ5IfAQQpnV5zXsNh9YUqjZuYAbprJ8FLDUpMEx1PLfRPPw7XHK0E90QRFh4FK2kBzSE21YEefUyLEILi5xs0gbydb6DdXB4XTgBxJg3J1NhsgYhtKnOY6i3e1vEk7XvJGyCmnwIp2Rwz5eAG6WAIOusgDUTHomcWAHguAzSDNgCd7c7SpiuykQ4WJb3QTqNZbNr+MIGIxjSScocRMyZ5ax5I22FOyZ70kCRA+W4HWDf/AKKNgHAOvAyfNEDXSfJUjuI5TLW93Qwc0u3Atfxsj9u0tAc0zYnMAQNbEX2MosZlqaxl0OJa62W0AHTTf6pepWcLmI+XS/SeSWo4gGIsekaW2OiA/ElzoGbckwYBAtIGoUaoKGH40SM/O3cJAOvzRaY3RHVhIM2n5Sbc/wC+CWJdzN7kWDfS3XVboUy/u5cpMXMXH/5g2HRKMZViRlED+/upUcA4/LPjceXT+FYf4gCZc4xeTunqVItg2g6DX1S37C7irZwwEXnyCIeGNzixJ2lGq4p+bu2a2ZI32CJha0/LI3J5nxKDsikxfE4dwBDRHuf4Q61DO2JhzfG4srDE4Qkg5jf+3VXWbDjkNuZVqDZW0G5XkOGycbiSwQJjoVrEU9HarVIh1jGqgrLChxAuMm9lMYgC06quqHJORSp84QSFof7FhaXSRG0/slg5oNroTwouA5J6HQWvDzMDoh02Xt7IlHDEpqrh8glBsPAEEDa6i9h1KPhoddEqMACTcLuKyowSitBhaqOkrYqwLJw2CLbpynUgJPMpMYTojwEIRdYmsLg+axVOfUm5FPi8MGHKJh05r6+iVw+EAaTLjGYiSTpHPXVYsUx9VZX2GaTBNN8Xl48hEfqryqIplwsZ2gaeHgFixV5Ct+pAK1WBGvy6z+XWy5/C0BUc4PuLOjaZjRYsVsUqHjyWwwbWuaByAMw4mW7k3tstYikA3wyx4E6GFtYmjwOgVXCMDZjQiNgJN9PBJspSZJN/AbHktrEr5CCFYtNrXH7IjMW7MWiwI5CbSP3WLEW+gVyFNn5diAfeFYYXuuEclixCXYWXButXcamun7J2pi3ZX6WiPMLFignZCeHql0Am2/XxT1Iw8gWFrbLFij4C+CxJljgdgq6rQAYI3hYsUfYnYXxtMZfJUwdHqtLE6CuB97pjREwtaxECwlYsQQAIubqww9EcltYhMd8DdZgDZCpOKYgmx00W1iESvub4Qm8Y9YsUXqHfJXVUJjrLFitGN0tVc4VghYsWfJyJIepGyxYsU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data:image/jpeg;base64,/9j/4AAQSkZJRgABAQAAAQABAAD/2wCEAAkGBhQSERUUEBQVFRQUFBQUFBgWFxQVFxUUFBQVFBQUFBYXHCYeFxkjGRQUHy8gIycpLCwsFR4xNTAqNSYrLCkBCQoKDgwOGg8PGiwkHyQpLCwpKSwsLCwsLCwsLCwsKSwsKSwsLCwsLCksLCwsKSwpLCwsLCwpLCwsLCwsLCwsKf/AABEIALQBGAMBIgACEQEDEQH/xAAbAAACAgMBAAAAAAAAAAAAAAADBAIFAAEGB//EADsQAAEDAgQDBgMIAQQCAwAAAAEAAhEDIQQSMUEFUWETInGBkaEGMtEHFEJSscHh8BUjgpLxFqIkM2L/xAAaAQACAwEBAAAAAAAAAAAAAAABAgADBAUG/8QALhEAAgIBAwIFAwQCAwAAAAAAAAECEQMEEjEhQQUTMlFhIoGRFEJxoSOxUtHh/9oADAMBAAIRAxEAPwDlOzWdmj5FmRd6zPQHIt5EbIshCw0CyKQpogCk1qFkoGKa2KaMGLYYpYKA9mpCkjBikGKWLQEUVnZJkMUhTU3EoWFJb7NM9mt9khuJtFezWuzTgoqXYJXJDbRHs1nYp8UFIYdLvRNpWnDIZwauRh1IYVBzQuwoTgVA8OXQ/dFJuDSuYfLOc/xqg7h/RdO7CIL8IhvA4HMnAqDuHrpDglgwKNoXacq7h/RCdgV1x4ahO4YiqBRyRwSj9y6LrDwpRdwtGkLZyTsGhnDLpq+ChV9bDIOCBuKfs1mROVKSCWqtoawGVbUyFiUh1eRZlRYWQtG800BLVrKikLRCm4JANRmU1jGpmlTRsDBikpCkmm0kTsUrYBPslIUk32KkKKXcGhVtJTFJMtpIraKVzDQn2KmKCcFFEbRSuYaEhQUhQTwoqQpKtyCIigpjDpzslNtJDcQTFBTFBOCmt9mhZBMUFMUE1kWwxLZBN1BQ+7qw7Na7NRNgYj92Wxhk7kWxTViZWxP7sonCp8sUC1WoRsRdhwlq1BWLwlqoViRW2UuJoKpxNJdBimqnxTVYkUuRR12JN4VlXppOpRSSgwqQqVim6ktqtxY9nVlyiXKLnKGZBWbQhctStNUwxOkCwlFO0QlaLFYUGJhGMMpozaS3SYmWMSMgsKK2KKbFNbFNVtjCwpKYpJgU1MMSMNgG01MUkYMUg1KGwQprfZowC3lUolgMilkU6jw0S4gDqqnF/EbG2pgvPoPVVZMsMauboeGOeR1FWWmVRe9rdSB4lcvieNVnbho6JVpJ+YyfMrm5fFccfSrN+Pw6b9To6p3FKQ/GPK6GeN0uZ9CqGjhCYAmTzTLcAR8x8rLnz8Zn2SNUfDId2y2HHaO7o8QUalxGk75XtPmqV3DmkTbzPuqfG4GmLTlPTT1T4vGZN1KJJ+Exa+lndAjZbXnFOtVp/wD11T6lWNP4jxLYkBw6iPcLrY/EsT9So5+TwzNHjqdm4obnLnW/EziB3ASdhII9lNvHXEwacT1W2Gv0v/L+jBLR6hftLh70vUKNQoOe2QPeVEYIncBbMeq08/TIyzwZo8xK3ElVtahK6F2AYPmdPQJWphhsFqg0+EZJprlnO1MGlqmCXTjBE6BbbwVzhaEMmbHj9bSDCGSfWKs4+pglpdNi+FljspibadVpPHbNKS4YHKUXTKgvWBNjBojcGsqidPchemjsajswSYZhUGCwFNieohaZhUzToJLGDUkyxBZTRmtSshNSUcqyEjITlblDW0CBA5bzoSUxnEm09TJ2A1Sykoq5dENFOTqJYGrGqqcd8QgWpd489h9VTY3ijqmphvLbz5oNKhPM+wXB1Xiv7cX5O3pvDP3ZfwEr4p1Q98lx9h4BQbSlMtw43TFKm0bLz2TUSk7btnYjiUVSQszBhPYbAs/EY9fRT7QbBYKnqsrnJj0EfUjREwla92tPjZQpYZzrwY5mGj1KZoZG6uDj4w0eZ+i06SebHNPHz8q1+CvJsadmYjh4qX+TwmPQqtr8HpMu+oSPRO4vioHyuaTrYT7mf0VUzilQPzgC1wXBrvMB1vZdLJuyS3ZaXykl/oojNxjUSAwmGJ7pfbXU+4EdVJnZG1MPI6jT0N1ZYr4kdVp5KhGXVxDWNLj1IHsISFHilOQO7A6dLRAACWcMLdKTa/gVZ8ndGxwnvAgOE7EDTrOicZw9mzqc8s4cf+IJS/xDgG4iix9GoQ4OyvaJyvH5iASAQicD4W2mICvw6XFkyJbnt/sxZ9S1G0upZ4XMwd1zR5Ov6KRbN3GSdYEf9ohaBqlKvEGgwLr0q8O0mk/yOcl96/1Rwf1Wo1H0qK/H/ZPsRsPVZ92G9lGmXu0ESmKeC3eZ5AaeZUfiM8r2aeP3YP0UMa3Zn9gVOlJ7klMkhg5n+6orCR8tvC3uhmkmh4dLLLfqZX8ISesUI7cKr5KzEUi4knUrE+6ksXailFUuDmO27ZUtwKK3BK0bh0QYdVUbbKxuEU24VWIoKQoJXEbcItwyIMMnRRUxRSbQ7hIUFIUU4KKkKKG0NifZLRop4UlhopXANiHYrTmACTYBFx+MZRaXVCAPc+C4TjHxE+ucrO6z+6rJqM+PAvq59jTg088zpcFtxT4hE5KNzz+ip6ZM5nGXHWdP5SAqAWHqtPxzW6mT0XldVqMuofXj2PUabS49Ovn3LWg1pdLhm8U8ypygDqueHFzHdbr7eKZpU69S8ZRzPdH8rCtHlyuoo1vLCJeta0nvOH6LVTFUm218FWO4WYvUDjyEx6oTcrTzI5pMmheN1N/gr89S4LeniQ7QQOZMD+fJXHAuGvqu7jJjUusxo5u3PqFzNPHgJ6l8Qub8vvf209kuOMISTcbRVNzkqR1XGuD0hH/yMzovEvvGjWsENHmuUxTGMJDpkc4UcZxmpVH+pUJGzR3QP9rRCSZzAlXZsu93SivZFeLDNRptsnUxRPyNgf26A8uN3P8AS0IznO0c6OiWrHYXKqj8F/l+4F1amNQSf+SUr8V2a2PLbyR30Y+a56JOtWA01WrHBMEopFhw7j3Z3c0+RhW1H4iYTYubvcNPsCuLqOLtTH6+myPggSctMStSxV1RlyKDfVHXVOJdobFzvGw9B9VZcPwpdtfkAPdR+H/hgwHVD/ei6mlhQ0Q0Qulp9Bk1L35W6OTqNVDD9ONdRalhg0dVMsTORayL0uHDjwrbBUcPJOeR3Ji3ZrRYmMii9iusq2i5praMGLFLJtBgKaGHKbXKrzDXsCBqkGKAKmCm3A2mw1TDFEFTBQtE2m8ikGLWeNVS8W+MKNGzTnfybf1STyRgrk6GjjlJ0kXboAk2XNcd+M6dKW0u+/poPErncZxmvip74YwGCAbjoYvPolX8PosbJdmM3uP0mPVcTU+Kr04l9/8Aw6eHQd8n4KrinF31XZqjpPLYeASzKrjo3109FY1eI0G/KAY5Ac+d5VdiOKsJs1/gXCD7LiylLI7ab/k7ONKCpdCBoknvHyCYZw52zD6Efqgs4pV0pgMn8ouf9xv7oVSnVce9mcTzk+5SVLu0izksGUY1c1vi4T6BO0+IANgPzE6mP3N1S08C8aiPQJmhhZ1+qSTr9w6hZbtxrY/E4+Mfog1KwcdAEoKQGpKJSIJgQFTOVlkMaQdrL628EzQa0Gdf70QKZAN7+yZdiA0CIHhr5rLK+xfRMW0bHioOeTp9EB1ef5WCsRv5BRY2K5I3VrZTJcB4aoAxgBmIHv8Awg4gwbiD1SL617XK1QxKhHIcxOIm40P9uk3ASZOyjmgXMn2Hgo0sO55EC03WvHBRKMuTp0AUKJe61/3Xo3wZ8MCM726e55Kr+HPh3taoYycrbvdy6DqvT6GFDGhrRAAgLr6TT+a90uF/ZxNXqNi2x5BdnCzIj5VvIu+nRxGhfs1o00zkWi1HcChQsWsiYLVoUydEryRXcO0XLFiefTDIlsnYc+vgsWOWs6/Si1YTng5TDkBpUwVV5jNW0Ya5Ea5KOqxqq3FfELQcrSJ6oS1kYepjRwOXCL19UASTCpsf8WMZamC93TT1VJj+Lhw70u84HoqSrWebtBA6fVYMvikn0xr7mvHolzMf4lxqtW+d2Rv5QYHmdSqOowNO0b6if3K1UrGVB19VzpzyZHcnZ0McIQ6RRPEcQJblkxO1h7JF1Vv5Z8ZTSi6VWo0XbkJvr8mgeX1UBXdtA9AnS880N7VYl8E3i5xD/wA3oUWkx5/EfUlSDUZjxzAPVLK+yLIyXcg3um5v4Jlj3aBKvYNzJPIrfaDY3SODY3moMaRnn5otFjhyCUJdEg/X0QjVO5Knltk8wtu25u05KVPEN5qoDuqIxpSvCTzF3LapjQNLBJ1MWDYeyg3BTckpqjgh18ggoJck3pcCbpK06lGxnl9VcNwoGjb6k8gsdh2C7jHU6lOmlwVSm2VuF4cXGX6E6K6wvDJeKbPmP/q3meSAK5IPYt6ZiLDwCzA4x9KcvzHUnU+a2YMDyu3wYc+fZ0XJ6bwfD08NSDG6/iPMpk8TbzXnrOL1iEI4ypMucV2d+2NLojkuG52z0Q8VaiN4o3muN4XSfWswFx/TxK6PAfCQn/WqGOTSYHiVU9QweVHuMV+NMG4Sv+czHu3UsZ8NUBfNYm0yTZWFDhGUd0DKNCYv4c1P1M30J5cCeEIMuOw0O6Jhq5OgJPQQ0eErVGg5thaZOY3t0CZZRMEh3iT+yobvklIRq13nQXiJif6dvNYmAMvIu5rEbfYByXa25oVXEvAkBQZUU84KdpvuXp12KfGcYqkENj0kqorUahuQf0/Rda3DMnRMsaOQWaencuWXxzbeEefdidx+qlTa5dZxfidJgjKCfBcyCHOkW6SufnSw97NWPJu7C76TxIy6mUJ1IzcfsrWk0z0Vdxp7Wjum/iVmhn3S20Xoh2HooOwx/sKoOJd+Y+qgcQ78xWvayWXTaPSVHsj+X2VXQxTvzkJh3F6jfxlFwmRTiHGGcdh7ypjBHcH1SX/kzt/0ClT+Iid/YfRSprsNcHwxkYLyP91U/wDEu6GeRQhx4n8XTQI7eNAC4HlZJKc1wh1BPuabwtw0dAJj08UelwKTJcFClx1ovB9kX/yVsaOPmAqnkyewdqRFmAhxkSeWxHRGbRg2bfySlbj4OjYPjKV/zxiJCn+R9g/Si+bQJgHu85hBr4qnTsH5juBePPRUYxNSqYa17p0DQ4z5BGdw6s2M1Cre47hR8t9xXOPuM1+MuNmiB/boVGsJmqSen8rpuHfZpiajQ5xZTzAGHZi6DzDRA9V0OE+yKnlDq1RxOtu6DbYRK048Srgx5M64TOQZxtsQAAElVxcmQvTsN8BYdgBDGyPzkz4pocApZSXNp3tGUG+19AOq2JzoxboWefcGx2YhsSV2OC+Eu0h+IGRurWz3ncpjQKxwnDKVIzRptYYNxBJm3K3kE7VqEmCfUkDx9EYwd22JKXsZh8PTYMtNmQRoNyLcpRi18ROUC15ieZGp26XQ2VjmzNE3iR1mY5lSo0H1HEkmLwT7T6KyqKwVavFgJOs6a2UqNNztTJHWQE7TwcSXw4DksxGMAMMHKUf4AQp0pbLpmbQR79FKmzTOUNuK1gapZ7ySol7g5HqzmjTZYkgOfusRtBo4NlZTFVV7aqk2sqYzNLgWdOqgcY4l2VMlCZXWsdh31aZa1hcDvomc+gNtcnIjiXbOndAa94qWBjfWy7LgvwGxgLqgJOpC7ShhadOmKbGtaCZu0EzzJWN6fdJ0WebSOG4TwCtVIDWkZt3WCLjfs3qPDnmqwRFtSV37GGfmAtN4iOXstMqC/duBIjnzQhooQ69wPUS7Hl+D+zOo5/fqAMg3AkzsIKsqX2T0zmHbOBI7sgAT1K76nUBjujkQbRO/VM9qbC43Hlb0+q0rChHqJHj1T7LMTJDHMdeEpjvsyxzGyGB4mCGm45TK9uqEx3DBb02GxPqhNaCGue6BMEZrgSLgevqgsfyH9QzzD4T+yk5u0xwaWizaYJMnm4jlyVpW+ybCOeSKlRovDWnfUXI0Xf5jMNhgbe51GY3JOvh0Um1JJBh0tJmJHPZNsEeVs4Bn2R4XLGermsJzb8oiEV32TYUixrCN+0F+mi7h9PKbBsbSREjcW0ueeik+nm0Eakxp6GYU2E82XucTS+yvBsnMKpkTd7u7rpEEjqhVfsiwrmHK+uw3FnB1z8sgjReiYqjlmJuAJN46TukqcuJBMQSZ2m0Ag6JHAKyy9zheA/ZZQpv/ANdxrPaQ7v8AcZpoWT3gutHwphRYUaRM6ZGxbWwCYxktqhzrk3PXTyK2OIkAAUy4RG951u2wEwZTqCFlOTY1TwwZ8rWw1uUZbHXlEeSiMRT3nwgtPRt9SRJgJd/FH2Bbci7dXCDqDoTqIITmGD3kBoIafzRpz5ko7YiXIkMUGjutJ01nlGn15JeqZtyPhPO3mi1qOR0XM2k7nfyUncPc7Qek6J0wCTqoG07zexHRScXFoMNDdRMeqebwqNeVwjYfhzXWcCY3P6I3YbKRuHvOsaABHZgnEXGuiuXUGU/lH/SnQrBx002RsXcJN4MABJsP1TTGNaMrfHmg8Qx0WBulf8plFhJ5oU2C7LNzQGwTc6qrxbADAWOxMiTfw2UaeELro9EGgdOmXGAE03AxqiUDk2RKzs2mqRtsVyE6tIR+ixE+7mTKxPFOgo8oFNTp4cuIDRJOisKeDlXfD+FdmM4gumL7dErgi7zQGA+Fsoz1j4NH7q0o4fMYYICnxDEkgCA2PdQFXLTJ+UkQPFKoUhFJy6snUgEhvgeqgHiRN0vSe7Zsgi5kanfLqt0g7cw4W6FWKkK22WLazQ7uifSJ/pWnVgdLc7RDtgDyS7J7sm8GIbAgfijomKxNmi5AlptcG/OxRAFq1MsQPmMSNMwjWdPJENbNMG8C5gTGpMpCqx2r5bJJDZO8XE+V90w2nn7rZ0BsdSAJMctvNRkI06he4kCG200kDWJvoj/dHGSBmIc3LaOUiN903g6YYCMl+mkk6301Rq1XLAA09juearu30BfsI1MG5suktkkHc3I2O1tJWUjADXk3NrQTN3WG0RoinHsaC4mx878uo10VW7Gi7hmbF2uLQQYN4BuOV42TXXIVY5iCA4ZARldM6tmeR1Ra/ERcEgk6Wgnx576JF9Rz9IiLXve8Dpoo5Bq5rc35hE9AY6clHII83iBeY7N7SIJmA22sbkfRQqVy5xOWBcHaYNupvHokS8uETYkzMz1B8/3RKdQg3BzGdSHba3vzRbJQxiGAsaBMiASJ15ifApU4gg6E32Bv4wU20k2bf+21TIoADM6w38RqUhYI4FrMwMXkm5d6RsrNmMMFwIEbdVWtxrXVLAAaD6yrTCgPAmIEklGqK5MLTxYflGUuMySVH7y4k3JknoAByhHbG1jssz94ARA1QFsD94c7u3G1v3KK5hADQTzJQa1cGSOaOMU0C5EkI1YLJVWiP1QO3bTEaSq8Y9jHGTY80QYhlQGddkyiGhXEVSTI06oRPLdFq1RGUDRCY1FsdD9HCHLKnTxQFuSWq40gQ0pMtck2+4ruQ+cVJv5I1OkdQVTtcQVZ0KxIumquCVQ25wyraTNZYmSBRzNPFNHy04v5kc1Z8Oqtc4scYs423dHsNFW0mdoyQ4jMdBrbmToE6KYa2J7xFhPlJ5IfAQQpnV5zXsNh9YUqjZuYAbprJ8FLDUpMEx1PLfRPPw7XHK0E90QRFh4FK2kBzSE21YEefUyLEILi5xs0gbydb6DdXB4XTgBxJg3J1NhsgYhtKnOY6i3e1vEk7XvJGyCmnwIp2Rwz5eAG6WAIOusgDUTHomcWAHguAzSDNgCd7c7SpiuykQ4WJb3QTqNZbNr+MIGIxjSScocRMyZ5ax5I22FOyZ70kCRA+W4HWDf/AKKNgHAOvAyfNEDXSfJUjuI5TLW93Qwc0u3Atfxsj9u0tAc0zYnMAQNbEX2MosZlqaxl0OJa62W0AHTTf6pepWcLmI+XS/SeSWo4gGIsekaW2OiA/ElzoGbckwYBAtIGoUaoKGH40SM/O3cJAOvzRaY3RHVhIM2n5Sbc/wC+CWJdzN7kWDfS3XVboUy/u5cpMXMXH/5g2HRKMZViRlED+/upUcA4/LPjceXT+FYf4gCZc4xeTunqVItg2g6DX1S37C7irZwwEXnyCIeGNzixJ2lGq4p+bu2a2ZI32CJha0/LI3J5nxKDsikxfE4dwBDRHuf4Q61DO2JhzfG4srDE4Qkg5jf+3VXWbDjkNuZVqDZW0G5XkOGycbiSwQJjoVrEU9HarVIh1jGqgrLChxAuMm9lMYgC06quqHJORSp84QSFof7FhaXSRG0/slg5oNroTwouA5J6HQWvDzMDoh02Xt7IlHDEpqrh8glBsPAEEDa6i9h1KPhoddEqMACTcLuKyowSitBhaqOkrYqwLJw2CLbpynUgJPMpMYTojwEIRdYmsLg+axVOfUm5FPi8MGHKJh05r6+iVw+EAaTLjGYiSTpHPXVYsUx9VZX2GaTBNN8Xl48hEfqryqIplwsZ2gaeHgFixV5Ct+pAK1WBGvy6z+XWy5/C0BUc4PuLOjaZjRYsVsUqHjyWwwbWuaByAMw4mW7k3tstYikA3wyx4E6GFtYmjwOgVXCMDZjQiNgJN9PBJspSZJN/AbHktrEr5CCFYtNrXH7IjMW7MWiwI5CbSP3WLEW+gVyFNn5diAfeFYYXuuEclixCXYWXButXcamun7J2pi3ZX6WiPMLFignZCeHql0Am2/XxT1Iw8gWFrbLFij4C+CxJljgdgq6rQAYI3hYsUfYnYXxtMZfJUwdHqtLE6CuB97pjREwtaxECwlYsQQAIubqww9EcltYhMd8DdZgDZCpOKYgmx00W1iESvub4Qm8Y9YsUXqHfJXVUJjrLFitGN0tVc4VghYsWfJyJIepGyxYsU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data:image/jpeg;base64,/9j/4AAQSkZJRgABAQAAAQABAAD/2wCEAAkGBhQSERUUExQWFRQWGBgaGBgVFxgYGhcXGxcVFRgcGhgYHCYfFxojGRgWHy8gIycpLCwsFR4xNTAqNSYrLCkBCQoKDgwOGg8PGiklHyQsLCwsLCwsLCwsLCwsLCwsLCwsLCwsLCksLCwsLCwsLCksLCwsLCwpLCwsKSwsLCksLP/AABEIAMIBAwMBIgACEQEDEQH/xAAbAAACAwEBAQAAAAAAAAAAAAAEBQIDBgABB//EADkQAAECBAQDBgQFBAMBAQAAAAECEQADBCEFEjFBUWFxBhMigZGxMqHB8CNCUtHhFGJy8RUzgrKi/8QAGQEAAwEBAQAAAAAAAAAAAAAAAQIDAAQF/8QALxEAAgICAgIBAgQEBwAAAAAAAAECERIhAzFBUSITYTJxgfAEM5GxFCNCUqHB8f/aAAwDAQACEQMRAD8A+JFO8GYVXKkzAtBII16bwVi2ElJzJB5jVuY5QuQSliIKHlGXHI2fbOee4ksrNLXd2FywIPvGcwuuyliWBDOz2PEbjlGoq5AqMPdMwLEoZmy5VAjUFi2j9dYwoVAaqTovyzacZfYZ0slOchasqf1C4D6eXWLcQoDJI4HcaH9oCo5wfxB0kMoCziNDRTcw7iYM6VD8NfEaseYgroPGlI7BO0OTwrU6NgsO3G4u0aykRImOEskn9CgpwduLR86xKkMpWUhuB2MeYfXKlKKk2JDW+7GCpNaKR5XF4zR9TXhqgHSoZ2bNsobOIrxHD84T3gSS4IOrEC+vGEXZzG88tUqaokp8QJLEp1N9XTDmpmZpXhWVDUXBfzENl5O2LUkB4fIzVGf+1n6ae/yiyowg1ClrByqCkgKf8qXzPfaKsMLBSuPye7esQ7M1hAnscyAlaieC0u78lJY9QYydGl0ZylrUiomd3/1qJYA6sbEfMtzaGc2kVMUFFWdCgGPBmFv2jIUE/wDESf7gel/2jWUkuZKZMxIAs4PwqYfEk/lVCROXh5Mh9iNUKejCEBipOVP+RB/kxgcMRnUpCyc19dY2WPUq5slPdqzID33BGg8oypQmccpGSek24KIgv2Py/iX9h52fn27pV1AqSXvrprDHtNLMqlRKQWcpSRuR16a/5RfTYL+JLmn4gkFQTxbQvEcUoe+UFEF0KDXsUlszDjb5Q1UqKVaoy3aQCWEJI8XH+3T5mF0hQfNodb6Fo0mLykT1TJShkXYoJ3A+zF+EYIlNlDMAwvvx18oWrJSjJzvwLaip7xMs7uUqfgWOm1o8pqNWZU1RZLjKAdWsG5aQViVNKQSANC5Z2I4DpFlXOlSwhAFlJdKlOQzvt+0bS7HrdsWYoqYhpiVsskWAv69I2tIjwXLkpCgw336xipk7PpcjbdoedlpkzMcxBQNAeJ1v0gJ7tGXbGomJOVRF0uBwfR35D3hfic4hPgDlTAAb/sOcHrpAorAsrL4eAN9zCmure7aW7KZyo7AWP3zinQXIR4jNKVZUgmYQ1tunMwJh+CqSVTZoASgPcgkqOgbjBiMSTMm5ZSfGosFDXg78GgvHl+OXTobLmGY8Tu8K2tv0czim8rsaYvWEU8vIPyg8GtvGaxNOWWkaqN/rD7Hy8yVJ00ccRC/E6LvJwSLBI8R2Ahl1Xpf3Kctybr2DYHVqVMSPu0E49SpmpVuscILwqajxJlgAJFlNdR0hfMpyCWPh1UTvCwVW0Z7jjIx6ksWjodzqNKlEgFjHQcV7PP8Apy9DzEKiUWKFAvo20UrwRFQP0zBunRXUfUQFJpDK8KiCeF7ReicXsSD8xEVKtdnW+XN/NDHAezq5SlsoAKBSQoOCDxjIYzhipE5cs/lNuYNwfSPoGC1apstpgYizg3gvEMJl1CSiYRYeBTeJPnvFpK2PLgUuP4nyuRwt5/SGlFObKymUDorQ+ex5wfjHZnIQAUoI8JdwCeIVzF2hbPw6ZLYzAz2BFweb6GJ1RzRjKD2jRzJSaqWUFLTE35g/WMjMl5VEPoYc0mIFCklw40JseYMRx2lSpXeIDZtRwVGZflWccl2iCKnLlWnwrSxcb84eInAqSEnK6SpgbEEi3reMdnyw1o5RmLlAHKSWBHr9IyF4uX7G1lUIUju3ICwQ78Qz+UJMBwybJmVElZYiWX4LQXSSnmxcdCII7QVKpaEZVlKgQARazF3+UPuyuM94gd4UqmaE2dncNy+oh9N7OuW5r7HzGdRqlLZW240Uk6KB3BjQLxRZlSkDRZyOb+IED2KT6xVNZU6bTqAC0LX3RO4zE5Oh1HM84edlJEsoUJg8UmZ3gfVPhYH5aQiWzn44P/SxqvEZcqeJaj41gFtlXI8jFWI4ZLSoTMt3cZQNR1jCYpiapk9UwnxIW6dvCD4fpaN12er1V0lKlIyqlzB4tlMPFbZwb82hk2VjyxnJx/oF4qpXcslQQVs6jsNWgIVS0zEWdDMSliCfv3j3tNOUlaXWlKFBQD6JLWJYP/uPaaqQtIZgcoJIYX0PURvJa9gdVQozKnLUHJDbZUjhzJiumxId+lKTmDEKD2DhwYvmzkLUqWtlAEB0uA55cYKp+yiaZK5hWQpY8II0H1hZzSJTlixJ2jrRLnFRSFAZbbF7tAaqmUpOvhuUcUnUpMEpqQtxMOYi3wp8tYjUzQZak/LKkewiT5t9Ec9gDmWAUKC84JZPxJI2PD2hx2ZnFipRYk6ev35QtkUIWlgll/lOjnh1i/DZiwSCTmDjKzEMB7xVLyPFtdjtOIlK3zOCWHR4TdrqRWYlAfOLn9I3vzLQroq6dMnGYyso1t4RwB940mFr75YGqdfS7N1jObT6JuX1ViijAaAU0jMQ06YN/wAqdukAyaaSZ6A5XMKnUQbPr9iI9pscJWpKVbkEAaAWF+cC9kZBVOznRAPmTDS0sUFSjmopdD2dJz1ecfCgX/njA1TV5lFCQw15qPEwwoqpJ7wITYFsx1Us6noIoKAl21bxKA05CH7uv3RZLQFLHdDu0nxn4jweFmbNNy5ioDjp6R1QtPjKAoddzzPGCsKp0iWCo33J2hZeiMXlL8gnuRHRNExw6bjYx0C0dGK9F8xUwry5O8TxUGI/9CLjhkrcFB45rdDxiqjr++GS6Lag68GiMjCZipbZgVBYJKtgPfaMl4ExT32WzqCchzLWwbi3vZ4HwztR3Rae5UT8djboPpDPHKOZNlploXlOqms499Y+fzpC5S+OU76ehhbp6E5Z/SrFP/o+ny6uTWS1IBSoj8p39fkYy2K9mVaSlEJ1yLdrWtqxe0V4FTzJkxc2mIlkMFIVpcfMEw/kdowAqXVS2mJIy5L6hzf5wZL2aVckb6MjSrSlJC0BSk2KFWJ5jidvOCqdcpaCJQIfVCi7esHY7h0taDPlKc2JbhpcbEceULJuDKH4sg5kHUHUHe7QL9iLKHaEtXIKFMfJ+EM+zQzTpYNmJIbkPaJVBTNDGyvY8Iv7NUJlLXMXZKAWOxP+oK7Ejx1NNdDrtFSZ5Sjd0OonkGf0hHgbonS1gvLKgFf2k6PwBMPcKxEzaZf6mUg2t4kltYxNFWKlKcdCDoRuDGKcs1kpGj7WU6jVBTAKLAZR8SfynqND0EFdn6xS5sxEz41ymfRynjxMMqnB11smRMkBmLErVokjjuxGgveGuG9lZclQXNXnWAQyRlTflqflCOaTDnGEmz5rimHL78pCSpSrgJBJL8hG/wCwOD1MlKkzZeSWfEnMQFZrA+HVmEaIVIR8CUp8rxTMryd/pAuT6RyqeE8oijtJ2ZqJ605e7UgA6qILln1FgGETo+yc2SlHdqQ7eLOXCX+IaHMkj0Ihh/UxGZVDjG+Qf8Q1s9w/CJNKConvFkv/AGgh2PzhZiNcqYokxdOnvxgCaHhMfLEc2+zPVyckxxoYrmqc23htX0TphMkhwDbjBaNF2O8Lp2TlW6S5d3DADNY7aQYClZCwMxYuRqobecD4BRkkBJCTkXdV7AF28htxgDB8XzllEZnIAZvC30MXj8YnepbxYPJxBalTJKEBCEhRIbxKUbDMepeGWD4OuSlcxKwApJAs7W+LnvA/cCnzMSVTVg/+X0940eLrAlL0buzr0tDVctiw49ZPtHzKnRmUoFy/zL+8bLCMN7qUEtdRdV2ZPB+MB4Vh7ETZiCiXLD3DZi1mH1itdfMnrKUgpSRc/wBuw5QPNsXjioLfZbimJokS8lODmWS6lF2fVuJ5xVRzVyyEr8QIdx+8A11HmKcxypSAOJJ5CLaypWEDJYAsSRcNGdtjJ023+0X1VOFKsebcvpEJzS05ppZOyRv/ABBEhOZIv1YaxVV4YJhzTFNsA+g6bxrvbGlBr8K2LldrVAslNtvsR0FnA6YaqPrHQKIY8/v/AJIyapI/MbatYjo8aPC6gBLqUS93IZuD205xlJDCZlUgJmJPNi3yjR4OSArhfL0gR6sr/CtqWIQZOaYiY7guHcsODCKplIgqUyRrcM4JimkxFyUkgKBugvp/bBlcspAUk+Gzwknq0U5oqULXsSTKaZLP4CihRLHKWBTs7xXWBUtRmEqK1JPibMCRZlHaHSEZklzc8IslzAkNMAAvruNLwiZx7urMnhmLlyh8qV2UkaF+unWH3ZyYlIWguSNUkMSH57i4iVB2clzM6kS7XAuQAX/ISGcHaLZ8iakoAlHPLAJmAt4TYpv8ReLUXhdfIVY3g5CipKfECxSLhtovM6WhCJM0vmDKy/lewfhrryhgummGYuYSO6yulI1cgWPQvB+H9kUzwVzkqQCA2gURvZrAjc+kLaigP/Lti7s5gMyVOmS7qSpAKVDSx32B0hth/YKnkqMyd+Iolwn8ifLVXnaHqZyJSAiWAwAAu+nM3UecCmaVHVzE7cvsjm5JqqQRPrPCyWSBYAWtwtpAJqH0iyol6ubDeFszS3H5Q6ikQcrDRPTxiqdOJ5e8LxMPS8GyLw4rIAnd/OLpcp4uTIADxZLTw+cAFlSqOKFyIZO/OKJsomFYyFk2WDbWMhikopmGNwuW0IO0NIJifD8QjBQNhNcdifDfyIKT11MJqFKkTQQxLkAEAu4gnAVjOUq+JrfUQRT4flnLURZLZRxJP7PDLo74pyxY8NJnmSFKeyyL8TlOnlDbEKhPiCkuHAAsc2nyeAqZAcqU7SzmAF3OVm+cC4tjPdys6w0xXwp3HDyEUR1NqKtgHaXGLiSnh4uvCKMBATTFZNySLxmEzFLmZtyd40vaKYmWmTJSpmAUw3J/mBdv8jlU27m/yF+MThlCAQ5Luxc8r6CD6jEyKXuEIQlLXOUFZO5zm8Bf04mrClfkGgsI8raUKSFKWlAAsHuYN7tCSTp2Sw2tJQGSSQWtvB9ZhEyYynCOAOvXlAuGYnLShLKzLSScrMPWLTi06pcACVL3UHvyHEwsaXY+eSUey2X2XlEDPNXm3YWeOi+UCkANpx1846J7/bLf4eADiUpC5hmy3Y6ggggtEsMx/u0KR3eYh2VmII8tCIjPnEuCAPqY7CsMRndZIv5Hj5Rop9IVp5XHs8w8BSis5gonUEh9t7GGtPUy0goURcNmOh8tjDWXIlTZakOGFknS/LpCI9np7FQWlRSSGB0bRjpcbQPkvyDGE4O1sLpZRIIIIZvEA9td9mjz/kJErXNOJHwrIYN5D66QTQ1KhlJCiCG28KufJ/SKMTojNtMCUMCRzA1PLURrfhGafoopu05mTkAESkAZSkBkAPrYWNtY0VTLnElMvKtKgzKe2zu/neEXZTBJa8wCSptVl2fmd+kbWnpkyZYAJCBufiWdfSM51ok+XCNeSFJQolJcsSPzHQHkNzAtdiZOlh8zFVbVFfIDRI4QtnrvaFUW9s5ZTb2y5VRpdtfvlHorGHPhC5czhEEr/kmK0SYz/qyT4r8hF6ZOYaXhXJJ1vDSROZn0+ZgiMrXSHUxWhTG3rDmyk3sIXTqQm4HhgGRbLqQLamJ5d38oXyEsfqYaStOcY1E0JtHk5YGsQXUBFyfKBVzM5c6QrCiioUVck+8BTeAg2ap4CmloDGMti9EZa+8S7PdtjDfCphmrQp9iVAcQGHvF9UjOCDcGKMGR3FOtRuSS3QWHzgrbo7P4ZtN+h5h0/NMmZb5SA445biMvUn+pVPX+iwfkYcdkpv4RO5Wp/lC3snNH9RUAXHiIfkTFU9X9zpm8sU/KBsNwZly0EeNZzK5AXAiEyV39WtSy0tKjqSB4bADnaG2DznE6c7qAIfcH7aE6SpawkauHJ05kxmkkyUoqkivGFhCXFidA31hHLlqmFgCVHkS8aLEsKM6aWITKQBmWXZ924mKpVUhlS6fw/wBx+JXnsOUCRKccpb6/udh2D92sZikzGfKC+Uf3N7CJYzi5SAHBIDABxlHICwiWC03domTJhYn4VH5/OEWJTzMWS7jQFmt0jR0mwzlhBJaPTjEz9R9THkDilVwjoWznufth9bUqSxS7bRCjqVnMSo6Oxi2sqPDlKejgj/cBp8I6wq6GlJ5Gkw3HpfdkTCsL/LlbL53cRbRVylkSZK/EsnbzN9zCLD+zs2aApLBJOpLdbRpamnl0kr8L/tNgp7j9XQNw4wWvLOjizq+l7GFOpMmYaZKs5IzLUfyuDm36esRocOmVc4kKITooglm3A6wP2epVzEqU+ZUzwZn8Q4+kbikkIkSsqQAEi/M8IjyTp0bk5G1SLZFLLkSwkAJSNhuYU11eVHlsNhA+IYgVmAF1EaCOVoImzYDXNfS3P/cQVMfpBEtDt7fflHQkTYOJZPSLE0+loOSgRMI4XhgAolt1iaC1zrF3d+scKeJORSPG2SlzSrXSD5YJHKBZUloOk6coCkF8dAU+nAPh04xEVYSNHMTxCrGiYBSg6nSFch/paskHWXOkTUoaDaPUTgzCK8l4NkWqIrWwgVUp7nT3giZdTRTVlzl0A1hWxoqyiqlqTKzhPhJIBHH6aiBq1kpyuWQh+TmF0zHEFbIdklzsDszc3MG1E3NIWp/+yYAk8g38w/Eju4klF0QwXOmlWUXUpSso52HvDXBKBMhKUqQSog5pjWznVObi0B0MzupSAAcxcgNuS7+QgilxGpyqQsFFOHLTGAKtHuxiq0kWqq/oSw2jSiQxv3iio7W5FrWhavCES5hmJI7pnSSoG51vyaLVYgjOcp7wZQAhA1PMtpAyVkySh8gQb5fGQOlg8H7EJ1afoU4lUzZwKEpKZLkgqOUHm518o8waSJawSkzL6It/+iGiYRTTFAZ561G2gDn5w0SqXKQWSogH9Qd/SJyt6FhFXm2FY4hKpaEyiqVLHxJmKSsvyI2hHNwJGYMo5egi2QJM+YAJc0km7rsIZCaEnIlCAl2zLU0M5J6+w8YKW2Df1yk2TJTlFhpHRCfi5QopyJLHVKrHpaOimD9IR4f72XzkqmXKAAP1DNtrfSKpkiUS81MsMLflf/ykwpOIrKWVMZPAbwtqKrYacdzEF2B8yW3s0c/GJUl0ywBZ/DuefCM7V1qlEnOS/Ww4QKiUVFhDHCsJMyaEgOhw55QX7ZHk5pcmvBreyZXIkhWq1/AnmrT5XjUVtQcoQ7ka9d4WUqQJijtKSAP81C/oI9NSOMcsfk7ZnpUQnmBFc/SLlKc+0SEiOhIm2Uy0QTLMRKGjx+OnCKImwpMzhpFiJj2EAd4+mkE054QsmPBbD5Yi7JFUstElzgOsc7Z2xR6pTawPOq3sNIqmzSYg4GsIpNlHFLsIk073No8q0uLaRQmpJMWgvFFRzzbsGRLa0XTSAIrWGgWZPcwyITdl1MXVCrtHU5ZK2sVkJHnc/IQ0lDKnnGfxdJWUpbMXKgNuDq4Bnhe2NCLekBJoEIQlILrmlIPIb+T+0PTWSkIRIKELAJOfxBlX30IN9oT0OHkzyZjuk2Tto7eUWYjLW6Vv4M1g+p/aLo7I6V0e13aOYA0vw5rJCbHq8DyadUxTLWohIzTFEvbYDaJTZSTMGRJUtXwgkMl9Wb34Q1VRJlpyB9jML/ErYdBwhrt0anJ2wWqq0yJICEZVKdtyQdCX5e8UYJTqJUlLuoXPM6R7XSZZIK1kqAsOKufKLMMqVqUJaB4QXKtG84DdUJKNvf6E6vJJGRCc042KwB/+YqTL7pB74tm2PxGL55Ms5ZaXXutW3FuMQkYWmZmMyY6m3ufJ7RpSXX7/AFNklb/8J4TMS0wpSzJLceEJJpKlsz8YOmzRIBKDmBsQeHUQJLmS1EKuDw3hOrElPJKjwSOXv+8dDITEDVV/8RHRv0FtGbVLcsbERL+idmHraGdJLlJYzVEbFhtsX/iKpldKSpRTcflzE5ieWWw84Ii41VtnsnCsgJJGZnZ7l9A2of1h32ZlvODpZhazC5u3HSKqKhT8cxyphqdIYYHWoXUnIXsA17XIhZ6R0S41GFnkypOT/Na1H1YfIQHMqFHUksGHIcIMTJ8COh/+jF1PQZjewjmgycnQLS1BFzDSTVJPWLJglJYApB3eJoRIUGSoZuMVXIiLjeyC02eA5iDvBc2nUjmOIiUuWDFYysk9AQEFUy2jp0nhpAk2dlsIdmTGhqQIrzlRgCQt9YK/qG0jmnGzthNLovUoJgVSnj0qiLQtD5EkCC0TwlML5k1or754otHPN2TqagnpFVOhy+0e92+scuawtAbJl6lOW236QHLqEnMstq4FtBpAuMVuVHdAstYueA4Hg8BS6dgkJWJhUC4u6W4htxGgm9nTxfEZUqDNK1B2J+LRgTcmFWM1CVKDEhCLADc/ftBtT+EkC5UsAC9gOYGkJqqaCyQLk36xfpFOSSSoZ4RPCUqmJAKz4U8uJiuqqrauAQ/Mm7+sdJGUBKA6hZ33iBAlkqbOTqARr01N4F6EfIqovEhKvE3k5+UXJq8qgkDKn36mAJK1XCrEl4MkyirckC5trCWK5NLRcudLOYnjx+/SB1qSxKSRZ3ct0MFy5KcrkD/Hh14GLZ9FIMofifinRA0bmeMFbZF+hB/ULDkIfo8VzkEeKwB47RoUYeSg6jLtt67mFM+QhZZRIbhA+4QGXKJGj846GAkLFgQ0dG+RskJJEzOkg+UHUXZ0llTLJ4bn00gnD+zShdasvIXP7QdU1CZQCc2umYufWK9F+Pg1fIDYlVhKcrtb7vC3stU93UAvrb6xXi854AkzSliNYTtMX+IlckvR9JmICQeAUpuh8X1MI8Xxwyxrc2DQ2oKtM+U4NyA/IiMj2jkELBOmnQxxwXzxZm/jkg5eNSJYBA7yY4cqD663Oh5CPavtkkN3SPF+YqA9La9Yy6hEI7tehHzzPonZztMJqgmY45Cw+cabEqcAhSUpSlvyux5lybx8bpakoUFDUGPreGVffUyeYt6RN2mSnJy7A6mc4Yf7gMU1nP7wYU5SxiuoLiKdkugBU29oulmKu6i9JYRqsKk0WAxXNqGimdPgYqJgOI2bJzJsW00vjFUuS1zFnfRKTGuwifMYMICrqxMhGZV1n4E8+Ji6qqkyEZ5l1H4U7k/e8ZiWldROzzDc6DhybYQijkMlekUrzrVmIzqVc3sH4tD/AAqTMcHwvbUm+3lFtP2cs6XBbYRcMMWk2MWothj2Ku0VOqWspZi91O/UCE8h86bkl7bk/WNJiuEGYHCiFczY6QsFD3d1fELDlBbFlG2FUqcqdWKzbWw3MGTqFMlGZZDK/MBr04HlEMIqJa1Kz3Ng/wCkaabiCKlT5kL0Oygwc8OEIB/YU17aoINnF/to9wvESCfZ4GXgzADOASCU8C5sCdo8wdQExUuYll7HgfqDBoXKtDOlxSVMV4kkM4P8HeDJFGgEBK09VO4HCMgqYZaykGzxwnLWfyjbNYfOC49i5GlrsVVKmXBKdyU2HmHcRXLrUTiyT4untFdBTrWO7mq8P9p1HOLJlBKklQlkngd/NoF30Fa7GH/HoFlTiDuOEdGSnTVFRfMS9y5jof6a9sT6j+xZU4msLzZi/wAvSIyJ6ps0FVyOA0hfNXeJ01apBdJbb7eCh1yO/k9DOuoirQaQpmUyk7GO/rZjEZix15xqOymaaFd4UZButSU/MkPGUX4KOUOSW9Gfw3E1yS6dNxGh/wCRl1KGJAmbA78IVY9XpzlKFJUBuGYcgwvEeyzGcAUg2Ll+F4hONrLyhbwlinaL8Tos6c1gUhgkCzdeOkII3UhQUl9Q5B67wjxLs+rM6BY7cIEOXdMM4eUIgI+m9iZuWlS/P0zGMbRdmVrWAQydy/tH0agoUypYSNhDSkm6RJqlsX1Xxk7RNKHEVVky5jqSe8URNns+WEwEpUGVaoHTJ4xnKjJA/dkxbkCRE1rA0inKSeMI5DYkVOTHs+cinR3ky5Pwp3J/aPcQxBFMnxMqYR4U79TwEIVYZPqvxFG50cWbgOEBRsdfYWVmIzKiZmVqdANAOAjRYDRBN99YHo+z6kEPr0jTUdCw0YtFTp4YJbkFS1liB+bUR7Ik8f3f7aCcuVJs4AtpfaKJZcg68oYs6LZOVibNp5wvn0qJzpKd7NxuLRcqZl13Og58oIp5gYjS+3H6QCTcXoVU3ZpEt2JJPEvtwG8diVCtfi/MedrBtPLjDiXrfbTn6RHK6jw5/KBijYKqMtLwwoVfxJ5352gXEJIUoLQnxJI6hLxpK2ZlcNCatrUSwSxBO40O/rGcaITjQqkdkJs5RIIFzr1hXiWBzZKiFJ8xcesaheLnRKmOUEX4wHMmTFglSipRDAQqu9i4prQllUamCirKOt+jQ5kTklLB7DU3+cAf0iiCli+sU0neIUzN1gM3Wg5dQxjyOXPmveSDzZ3+cdD5C79Gb1j1miOaJykFRAgiBVDSBXiVZA158ooqp4UotYbdIsrqmwQn4R7wG0JG3tjPWkc8PezQyCbNOgSUp6n+PeE9NTlaglIuYc4pORLlCSggtru5OvnGnv4o0fZ2BYmyykmytOv3aNUJyfX5R85SpjbaNDheMZrK+L3/AJiPLx+UV45+Ga2TOyh2jp2JvCpNfFc2peFi1E0oWETal4KoFE6QlE0cIbUNUwh8wOFIMmmKZk2KptT/AKEDVdciUHmFuCRqfKBYcaQUiWVaabnhC2v7TJl+CQM6zbNsDy/UflCavxyZUHIkZUbJG/U7w/wDs+lCQpQdRikY+x+PjfI6XQHhGAqmqM2epzqyrkmNjJkgBww5PvyGmgiQpAgAg3N24CLTMsfbjFMSrjGOkey6Ir8Kbq+9IGWFylMoM2vSCcOxTujmAGx9/T+IpxtYmETRfN8SdnfQRRRVDKFHTpgIY+vDpFdUoBJKQx5M0CTJjNfX3/aCKeQQXPoIUzg4rsBFES7i53J4lz0OsEU8oy0FObOdiX3v6xKomEWMchQMKo7FXD7CZcwMA9+dvn9YJVMDbvxEArSI5SXFiQdjDUJOLW0TqU5ntaF1RhyCkg6c7j0g6nvYljxA1jxUowOyd2qZnJtGJSbJDi2bZtoXKqS/xRpaqkOUpLEKhSqiKEZCm543Hrt/MB66C+iOGV4CjmuePKL62sTrqxuNPlvCGShSFEFw8diFUwcgOQ0BJWTk9WMVdqUAsEiOjJFUdBxXolbLKaVmPoPMkAdIMkBLOGc2GuvmS4duECUk4JPiDjeGk2sllD5VM+5Dv5AX5l4EmGKFtLLClsb2UfMJJEGyMIK0klBlhnCiq23HXyjqaqSi6ZY0IueII+serrFKBSoFSSxAFmPEW4QLfg1ILzy5AKEK8ZYFWUm/M7C+zwvl4fYlRY5iG1uNfcQSguxKHVa7kO1g4324QRLSWOYPd9wQd2P3pBSSKRi5ipVD4iAbZSXYvbZvKIClDpuoORqnLra1y8MplQ63IJZJF1Em77mAp6wCDlLgg3U+m2loNiSjQZKqykEElTPqkh24Kf6QTIr0KSpRJAS3zLCEprCygXIUXZ9C+ot5RXJnlL6EEMQdCPveFcEwqbQ+OISmspj6v8g33aPRiQyuCSz2FnA1Ifh+/CEK5oayAOZJPpFia5iGAYABiAbb3IcP9YH00N9Vjb/k1FLpdLkhwnObBJ4htYXrpVKUp1FRyhTkXLlIu+h8XyilFUWAQCkhRIIPFuWzCNDhNKDmVl+LUPzCrFuWkMkl0aKc2F9nMDATmNy3M7toPuxjRJSwLEHKDy5hw320CUyEkDKTbZ/N7AXF+MeV1SpKbEu5YqJVbUg8izNBOqT+OMRtSVHgOfKbORoW0fmHisq8TDS2mjkAsfW3GEqtAxL8yVBndh/MMJEwuGYhQFjd2CQx5MBaHk1RuRUjydUgKZRa5D7a5X9ooVXB8oI4j3gipw1KxuNfd9YA/wCIEskpcnjyjKRWDvTYcuYCBZj/AKgyUotr9iFCFKAdtBfpBv8AX5UZrJI4XcHSAyXO6DKkOLBz96xBEkJuAzs8X00wKSG/mKppy2LwETUniVYhU5cp20PDlE8wUmx22gGopioauCN4po6UoS2g2Y331jN7J5SoZ09g5Gm/OPJ1nIOm3vFJmKFmbrvHKSxY78IbVHRGu2SnJ8PL2ipEtJBf15xapLBncbDRraQuxKawcC28GKvQYyuLaYHiuUJJPlGKrKorMHYvihX4QbCFBMB0cXJPJnjx0eR0AmSTB0v/AKT1EdHQsho9kUiw6/tDOnFhHR0BgCsPEE1AtHR0Kuzv4fwCySPCep94ArY9joPk5uQBjo6OhyJ7t5x4qOjoxg3Dx4vvlGyw8eHz/aOjoXydfD+EZSB7fvEsQH4Z/wDMdHRvBWXZXVhpYa3hGnUxzsbfpT7COjoPgE/IZm8KfvaKiY9joJPwj2UL+vtGel6n/JvJo6OjB5RzgaiR5j/5TDZQ8B6x7HQr6Jw6FlT/ANjbMI6boOsex0UXR0r+Wjqg6wMo6R7HQH0LD+Wv1B60+M9BCztOshAY7n/5EdHQ8fxHJLyYxcQjo6EJHkdHR0Y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http://t2.gstatic.com/images?q=tbn:ANd9GcTC8kOnlMuRIDIe44oT2Xxx9lh4rlWi75bWPc73v_gzVu7Mn1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48680"/>
            <a:ext cx="3672408" cy="2754306"/>
          </a:xfrm>
          <a:prstGeom prst="rect">
            <a:avLst/>
          </a:prstGeom>
          <a:noFill/>
        </p:spPr>
      </p:pic>
      <p:pic>
        <p:nvPicPr>
          <p:cNvPr id="5132" name="Picture 12" descr="http://content.foto.mail.ru/list/iguana_iguana/_answers/i-27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356992"/>
            <a:ext cx="3744416" cy="2808312"/>
          </a:xfrm>
          <a:prstGeom prst="rect">
            <a:avLst/>
          </a:prstGeom>
          <a:noFill/>
        </p:spPr>
      </p:pic>
      <p:pic>
        <p:nvPicPr>
          <p:cNvPr id="5134" name="Picture 14" descr="яйцо акул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356992"/>
            <a:ext cx="4372694" cy="282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Розмноження і розвиток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4098" name="Picture 2" descr="http://www.akulizm.ru/tajny-akul/full/yajca-aku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0"/>
            <a:ext cx="4469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/>
              <a:t>Розмноження і розвиток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6334780"/>
            <a:ext cx="3440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Зародок акули у яйці </a:t>
            </a:r>
            <a:endParaRPr lang="ru-RU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Розмноження і розвиток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Зародок котячої акули </a:t>
            </a:r>
            <a:r>
              <a:rPr lang="uk-UA" sz="2800" smtClean="0"/>
              <a:t>із жовтком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6334780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1026" name="Picture 2" descr="Монстры из глубины (24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486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Розмноження і розвиток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1008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Яйцеживородні акули носять запліднену ікру у тілі, поки з неї не вийде молода акула</a:t>
            </a:r>
            <a:endParaRPr lang="ru-RU" sz="2800" dirty="0"/>
          </a:p>
        </p:txBody>
      </p:sp>
      <p:pic>
        <p:nvPicPr>
          <p:cNvPr id="3078" name="Picture 6" descr="http://akully.ru/vidy_dalatiev/10-Squaliolus%20laticaudus/squaliolus_laticaudu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434"/>
            <a:ext cx="6768752" cy="5076566"/>
          </a:xfrm>
          <a:prstGeom prst="rect">
            <a:avLst/>
          </a:prstGeom>
          <a:noFill/>
        </p:spPr>
      </p:pic>
      <p:pic>
        <p:nvPicPr>
          <p:cNvPr id="3080" name="Picture 8" descr="http://t0.gstatic.com/images?q=tbn:ANd9GcRBVYvw-O4NOXaCnyDpOdErNh3fGPJVKcMIpNdNlCyymIApzy7_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780928"/>
            <a:ext cx="3864428" cy="289832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47664" y="4005064"/>
            <a:ext cx="34073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Колюча карликова 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акула: 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доросла самка (28 см) 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і новонароджена (10 см)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Розмноження і розвиток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93610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sz="2800" dirty="0" smtClean="0"/>
              <a:t>Живородіння: зародок розвивається у </a:t>
            </a:r>
            <a:r>
              <a:rPr lang="uk-UA" sz="2800" dirty="0" err="1" smtClean="0"/>
              <a:t>“матці”</a:t>
            </a:r>
            <a:r>
              <a:rPr lang="uk-UA" sz="2800" dirty="0" smtClean="0"/>
              <a:t>, </a:t>
            </a:r>
          </a:p>
          <a:p>
            <a:pPr algn="ctr">
              <a:buNone/>
            </a:pPr>
            <a:r>
              <a:rPr lang="uk-UA" sz="2800" dirty="0" smtClean="0"/>
              <a:t>будучи прикріпленим до материнського організму</a:t>
            </a:r>
            <a:endParaRPr lang="ru-RU" sz="2800" dirty="0"/>
          </a:p>
        </p:txBody>
      </p:sp>
      <p:pic>
        <p:nvPicPr>
          <p:cNvPr id="1028" name="Picture 4" descr="http://www.akulizm.ru/tajny-akul/full/zhivorozhdenie-ak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620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Розмноження і розвиток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sz="2800" dirty="0" smtClean="0"/>
              <a:t>Народження акули (вона з</a:t>
            </a:r>
            <a:r>
              <a:rPr lang="en-US" sz="2800" dirty="0" smtClean="0"/>
              <a:t>’</a:t>
            </a:r>
            <a:r>
              <a:rPr lang="uk-UA" sz="2800" dirty="0" err="1" smtClean="0"/>
              <a:t>єднана</a:t>
            </a:r>
            <a:r>
              <a:rPr lang="uk-UA" sz="2800" dirty="0" smtClean="0"/>
              <a:t> з матір</a:t>
            </a:r>
            <a:r>
              <a:rPr lang="en-US" sz="2800" dirty="0" smtClean="0"/>
              <a:t>’</a:t>
            </a:r>
            <a:r>
              <a:rPr lang="uk-UA" sz="2800" dirty="0" smtClean="0"/>
              <a:t>ю </a:t>
            </a:r>
            <a:r>
              <a:rPr lang="uk-UA" sz="2800" dirty="0" err="1" smtClean="0"/>
              <a:t>“пуповиною”</a:t>
            </a:r>
            <a:r>
              <a:rPr lang="uk-UA" sz="2800" dirty="0" smtClean="0"/>
              <a:t>)</a:t>
            </a:r>
            <a:endParaRPr lang="ru-RU" sz="2800" dirty="0"/>
          </a:p>
        </p:txBody>
      </p:sp>
      <p:pic>
        <p:nvPicPr>
          <p:cNvPr id="51202" name="Picture 2" descr="http://batrachos.com/sites/default/files/pictures/Pisces/120_52_chondrichthy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45" y="980728"/>
            <a:ext cx="9114355" cy="4704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Надклас Риби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Кровоносна система замкнена</a:t>
            </a:r>
            <a:endParaRPr lang="ru-RU" sz="2800" dirty="0"/>
          </a:p>
        </p:txBody>
      </p:sp>
      <p:pic>
        <p:nvPicPr>
          <p:cNvPr id="16386" name="Picture 2" descr="http://www.enclife.ru/img/2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67" y="1124744"/>
            <a:ext cx="9115633" cy="42134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764704"/>
            <a:ext cx="158417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4653136"/>
            <a:ext cx="144016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124744"/>
            <a:ext cx="1157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Зябра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4581128"/>
            <a:ext cx="3058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Двокамерне серце</a:t>
            </a:r>
            <a:endParaRPr lang="ru-RU"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Розмноження і розвиток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52226" name="Picture 2" descr="http://img7.joyreactor.cc/pics/post/%D0%B4%D0%B5%D0%BC%D0%BE%D1%82%D0%B8%D0%B2%D0%B0%D1%82%D0%BE%D1%80-%D0%B0%D0%BA%D1%83%D0%BB%D0%B0-fail-%D0%BF%D0%B5%D1%81%D0%BE%D1%87%D0%BD%D0%B8%D1%86%D0%B0-14110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-25398"/>
            <a:ext cx="8028384" cy="6883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Надклас Риби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Органи виділення – нирки </a:t>
            </a:r>
            <a:endParaRPr lang="ru-RU" sz="2800" dirty="0"/>
          </a:p>
        </p:txBody>
      </p:sp>
      <p:pic>
        <p:nvPicPr>
          <p:cNvPr id="17410" name="Picture 2" descr="http://aqua.izmuroma.ru/images/stories/aqua/stat/stat3/p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31154" cy="5211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Надклас Риби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Нервова система</a:t>
            </a:r>
            <a:endParaRPr lang="ru-RU" sz="2800" dirty="0"/>
          </a:p>
        </p:txBody>
      </p:sp>
      <p:pic>
        <p:nvPicPr>
          <p:cNvPr id="18434" name="Picture 2" descr="http://www.megabook.ru/MObjects2/data/pict2004/biology/biol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44870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052736"/>
            <a:ext cx="201622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1124744"/>
            <a:ext cx="216024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5013176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484784"/>
            <a:ext cx="2627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Головний мозок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1556792"/>
            <a:ext cx="2550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Спинний мозок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4869160"/>
            <a:ext cx="1223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Нерви 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Надклас Риби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sz="2800" dirty="0" smtClean="0"/>
              <a:t>Роздільностатеві, запліднення зовнішнє (рідше внутрішнє), розвиток прямий</a:t>
            </a:r>
            <a:endParaRPr lang="ru-RU" sz="2800" dirty="0"/>
          </a:p>
        </p:txBody>
      </p:sp>
      <p:pic>
        <p:nvPicPr>
          <p:cNvPr id="19458" name="Picture 2" descr="Нерест красных неон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6548756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Надклас Риби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Найдревніші хребетні на Землі</a:t>
            </a:r>
            <a:endParaRPr lang="ru-RU" sz="2800" dirty="0"/>
          </a:p>
        </p:txBody>
      </p:sp>
      <p:pic>
        <p:nvPicPr>
          <p:cNvPr id="20482" name="Picture 2" descr="http://www.origins.org.ua/pictures/fish-fig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3627122"/>
          </a:xfrm>
          <a:prstGeom prst="rect">
            <a:avLst/>
          </a:prstGeom>
          <a:noFill/>
        </p:spPr>
      </p:pic>
      <p:pic>
        <p:nvPicPr>
          <p:cNvPr id="20484" name="Picture 4" descr="http://aquaria-info.ru/sites/default/files/u1/pterosaur-armored-fish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7222" y="3861048"/>
            <a:ext cx="5006778" cy="2376264"/>
          </a:xfrm>
          <a:prstGeom prst="rect">
            <a:avLst/>
          </a:prstGeom>
          <a:noFill/>
        </p:spPr>
      </p:pic>
      <p:pic>
        <p:nvPicPr>
          <p:cNvPr id="20486" name="Picture 6" descr="http://s44.radikal.ru/i104/0809/17/ff1ad677b4b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4139952" cy="2410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Хрящові риби – 600 видів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2800" dirty="0" smtClean="0"/>
              <a:t>Древні. Скелет хрящовий із залишками хорди. </a:t>
            </a:r>
          </a:p>
          <a:p>
            <a:pPr algn="ctr">
              <a:buNone/>
            </a:pPr>
            <a:r>
              <a:rPr lang="uk-UA" sz="2800" dirty="0" smtClean="0"/>
              <a:t>Немає зябрових кришок і плавального міхура. Запліднення внутрішнє</a:t>
            </a:r>
            <a:endParaRPr lang="ru-RU" sz="2800" dirty="0"/>
          </a:p>
        </p:txBody>
      </p:sp>
      <p:pic>
        <p:nvPicPr>
          <p:cNvPr id="21506" name="Picture 2" descr="http://novosti116.ru/wp-content/uploads/2012/12/Vozle-plyazhey-Phuketa-plavaet-ak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8633"/>
            <a:ext cx="9144000" cy="5574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662</Words>
  <Application>Microsoft Office PowerPoint</Application>
  <PresentationFormat>Экран (4:3)</PresentationFormat>
  <Paragraphs>202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Надклас Риби. Клас Хрящові риби</vt:lpstr>
      <vt:lpstr>Надклас Риби</vt:lpstr>
      <vt:lpstr>Надклас Риби</vt:lpstr>
      <vt:lpstr>Надклас Риби</vt:lpstr>
      <vt:lpstr>Надклас Риби</vt:lpstr>
      <vt:lpstr>Надклас Риби</vt:lpstr>
      <vt:lpstr>Надклас Риби</vt:lpstr>
      <vt:lpstr>Надклас Риби</vt:lpstr>
      <vt:lpstr>Клас Хрящові риби – 600 видів</vt:lpstr>
      <vt:lpstr>Клас хрящові риби</vt:lpstr>
      <vt:lpstr>Клас Хрящові риби</vt:lpstr>
      <vt:lpstr>Клас хрящові риби</vt:lpstr>
      <vt:lpstr>Клас Хрящові риби</vt:lpstr>
      <vt:lpstr>Клас Хрящові риби</vt:lpstr>
      <vt:lpstr>Клас Хрящові риби</vt:lpstr>
      <vt:lpstr>Клас Хрящові риби</vt:lpstr>
      <vt:lpstr>Клас Хрящові риби</vt:lpstr>
      <vt:lpstr>Клас Хрящові риби</vt:lpstr>
      <vt:lpstr>Клас Хрящові риби</vt:lpstr>
      <vt:lpstr>Клас Хрящові риби</vt:lpstr>
      <vt:lpstr>Клас Хрящові риби</vt:lpstr>
      <vt:lpstr>Клас Хрящові риби</vt:lpstr>
      <vt:lpstr>Клас Хрящові риби</vt:lpstr>
      <vt:lpstr>Клас Хрящові риби</vt:lpstr>
      <vt:lpstr>Клас Хрящові риби</vt:lpstr>
      <vt:lpstr>Клас Хрящові риби</vt:lpstr>
      <vt:lpstr>Клас Хрящові риби</vt:lpstr>
      <vt:lpstr>Клас Хрящові риби</vt:lpstr>
      <vt:lpstr>Клас Хрящові риби</vt:lpstr>
      <vt:lpstr>Клас Хрящові риби</vt:lpstr>
      <vt:lpstr>Розмноження і розвиток</vt:lpstr>
      <vt:lpstr>Розмноження і розвиток</vt:lpstr>
      <vt:lpstr>Розмноження і розвиток</vt:lpstr>
      <vt:lpstr>Розмноження і розвиток</vt:lpstr>
      <vt:lpstr>Розмноження і розвиток</vt:lpstr>
      <vt:lpstr>Розмноження і розвиток</vt:lpstr>
      <vt:lpstr>Розмноження і розвиток</vt:lpstr>
      <vt:lpstr>Розмноження і розвиток</vt:lpstr>
      <vt:lpstr>Розмноження і розвиток</vt:lpstr>
      <vt:lpstr>Розмноження і розвиток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47</cp:revision>
  <dcterms:created xsi:type="dcterms:W3CDTF">2013-01-22T14:24:19Z</dcterms:created>
  <dcterms:modified xsi:type="dcterms:W3CDTF">2013-01-25T01:54:45Z</dcterms:modified>
</cp:coreProperties>
</file>