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9" r:id="rId33"/>
    <p:sldId id="300" r:id="rId34"/>
    <p:sldId id="301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02" r:id="rId44"/>
    <p:sldId id="295" r:id="rId45"/>
    <p:sldId id="296" r:id="rId46"/>
    <p:sldId id="297" r:id="rId47"/>
    <p:sldId id="294" r:id="rId48"/>
    <p:sldId id="29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2780928"/>
          </a:xfrm>
        </p:spPr>
        <p:txBody>
          <a:bodyPr/>
          <a:lstStyle/>
          <a:p>
            <a:r>
              <a:rPr lang="uk-UA" dirty="0" smtClean="0"/>
              <a:t>Одноклітинні організми, здатні до фотосинтезу: </a:t>
            </a:r>
            <a:r>
              <a:rPr lang="uk-UA" dirty="0" err="1" smtClean="0"/>
              <a:t>евглена</a:t>
            </a:r>
            <a:r>
              <a:rPr lang="uk-UA" dirty="0" smtClean="0"/>
              <a:t>, хламідомонада, хлорела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6" name="Picture 2" descr="http://refdt.ru/tw_files2/urls_8/303/d-302811/302811_html_5cb78b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10" y="2348880"/>
            <a:ext cx="5385891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Евглена</a:t>
            </a:r>
            <a:r>
              <a:rPr lang="uk-UA" sz="3200" dirty="0" smtClean="0"/>
              <a:t> зелена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У темряві вбирає із води розчинені поживні речовини – живиться як тварина (</a:t>
            </a:r>
            <a:r>
              <a:rPr lang="uk-UA" sz="2800" dirty="0" err="1" smtClean="0"/>
              <a:t>гетеротроф</a:t>
            </a:r>
            <a:r>
              <a:rPr lang="uk-UA" sz="2800" dirty="0" smtClean="0"/>
              <a:t>)</a:t>
            </a:r>
            <a:endParaRPr lang="ru-RU" sz="2800" dirty="0"/>
          </a:p>
        </p:txBody>
      </p:sp>
      <p:pic>
        <p:nvPicPr>
          <p:cNvPr id="11268" name="Picture 4" descr="http://www.syl.ru/misc/i/ai/103588/221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39260" cy="55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Евглена</a:t>
            </a:r>
            <a:r>
              <a:rPr lang="uk-UA" sz="3200" dirty="0" smtClean="0"/>
              <a:t> зелена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Через змішане живлення ученим важко однозначно віднести </a:t>
            </a:r>
            <a:r>
              <a:rPr lang="uk-UA" sz="2800" dirty="0" err="1" smtClean="0"/>
              <a:t>евглену</a:t>
            </a:r>
            <a:r>
              <a:rPr lang="uk-UA" sz="2800" dirty="0" smtClean="0"/>
              <a:t> до рослин чи до тварин</a:t>
            </a:r>
            <a:endParaRPr lang="ru-RU" sz="2800" dirty="0"/>
          </a:p>
        </p:txBody>
      </p:sp>
      <p:pic>
        <p:nvPicPr>
          <p:cNvPr id="2052" name="Picture 4" descr="http://foto.mail.ru/list/natnat5/_answers/i-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3870"/>
            <a:ext cx="7200800" cy="559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Евглена</a:t>
            </a:r>
            <a:r>
              <a:rPr lang="uk-UA" sz="3200" dirty="0" smtClean="0"/>
              <a:t> зелена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Скоротлива вакуоля видаляє надлишок води</a:t>
            </a:r>
            <a:endParaRPr lang="ru-RU" sz="2800" dirty="0"/>
          </a:p>
        </p:txBody>
      </p:sp>
      <p:pic>
        <p:nvPicPr>
          <p:cNvPr id="3074" name="Picture 2" descr="http://festival.1september.ru/articles/56912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565242" cy="585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Евглена</a:t>
            </a:r>
            <a:r>
              <a:rPr lang="uk-UA" sz="3200" dirty="0" smtClean="0"/>
              <a:t> зелена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Дихає усією поверхнею тіла</a:t>
            </a:r>
            <a:endParaRPr lang="ru-RU" sz="2800" dirty="0"/>
          </a:p>
        </p:txBody>
      </p:sp>
      <p:pic>
        <p:nvPicPr>
          <p:cNvPr id="4100" name="Picture 4" descr="http://i.ytimg.com/vi/ZSbxtD8MUZ8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9" y="575645"/>
            <a:ext cx="7740351" cy="58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Евглена</a:t>
            </a:r>
            <a:r>
              <a:rPr lang="uk-UA" sz="3200" dirty="0" smtClean="0"/>
              <a:t> зелена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Має велике ядро, розмножується поділом</a:t>
            </a:r>
            <a:endParaRPr lang="ru-RU" sz="2800" dirty="0"/>
          </a:p>
        </p:txBody>
      </p:sp>
      <p:sp>
        <p:nvSpPr>
          <p:cNvPr id="5" name="AutoShape 2" descr="Деление эвглены зелёно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Деление эвглены зелёной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Деление эвглены зелёной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http://www.buzzle.com/images/diagrams/euglena-reproduction-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60577" y="1777476"/>
            <a:ext cx="4780987" cy="30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buzzle.com/images/diagrams/euglena-reproduction-tw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47484" y="1544747"/>
            <a:ext cx="4845630" cy="348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www.buzzle.com/images/diagrams/euglena-reproduction-th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29468" y="1597457"/>
            <a:ext cx="4809194" cy="34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2" y="606030"/>
            <a:ext cx="9144001" cy="310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97887"/>
            <a:ext cx="9144001" cy="310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Евглена</a:t>
            </a:r>
            <a:r>
              <a:rPr lang="uk-UA" sz="3200" dirty="0" smtClean="0"/>
              <a:t> зелена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Під час поділу</a:t>
            </a:r>
            <a:endParaRPr lang="ru-RU" sz="2800" dirty="0"/>
          </a:p>
        </p:txBody>
      </p:sp>
      <p:sp>
        <p:nvSpPr>
          <p:cNvPr id="5" name="AutoShape 2" descr="Деление эвглены зелёно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Деление эвглены зелёной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Деление эвглены зелёной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2" y="606030"/>
            <a:ext cx="9144001" cy="310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97887"/>
            <a:ext cx="9144001" cy="310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i.ytimg.com/vi/Y_2NDmlBEw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" y="916899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Зелені водорості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Живуть переважно у прісній воді</a:t>
            </a:r>
            <a:endParaRPr lang="ru-RU" sz="2800" dirty="0"/>
          </a:p>
        </p:txBody>
      </p:sp>
      <p:pic>
        <p:nvPicPr>
          <p:cNvPr id="4" name="Picture 2" descr="http://zooclub.by/images/stories/vodorosli/spirogy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303" y="548680"/>
            <a:ext cx="6574984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Зелені водорості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Живуть на снігу, на </a:t>
            </a:r>
            <a:r>
              <a:rPr lang="uk-UA" sz="2800" dirty="0" smtClean="0"/>
              <a:t>льоду, у хутрі</a:t>
            </a:r>
            <a:endParaRPr lang="ru-RU" sz="2800" dirty="0"/>
          </a:p>
        </p:txBody>
      </p:sp>
      <p:pic>
        <p:nvPicPr>
          <p:cNvPr id="4" name="Picture 2" descr="http://animalpicture.ru/wp-content/uploads/2010/09/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00071" cy="5686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6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Зелені водорості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Живуть на суходолі (зволожені ділянки)</a:t>
            </a:r>
            <a:endParaRPr lang="ru-RU" sz="2800" dirty="0"/>
          </a:p>
        </p:txBody>
      </p:sp>
      <p:pic>
        <p:nvPicPr>
          <p:cNvPr id="4" name="Picture 2" descr="http://natureworld.ru/misc/algae_and_seaweed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81" y="476672"/>
            <a:ext cx="7738831" cy="5804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6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Плаває за допомогою 2 джгутиків, прагне до світла</a:t>
            </a:r>
            <a:endParaRPr lang="ru-RU" sz="2800" dirty="0"/>
          </a:p>
        </p:txBody>
      </p:sp>
      <p:pic>
        <p:nvPicPr>
          <p:cNvPr id="4" name="Picture 2" descr="http://silicasecchidisk.conncoll.edu/Pics/Other%20Algae/Green_jpegs/Chlamydomonas_Key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547836"/>
            <a:ext cx="7488833" cy="5684803"/>
          </a:xfrm>
          <a:prstGeom prst="rect">
            <a:avLst/>
          </a:prstGeom>
          <a:noFill/>
        </p:spPr>
      </p:pic>
      <p:pic>
        <p:nvPicPr>
          <p:cNvPr id="27650" name="Picture 2" descr="http://www.pnas.org/content/102/34/11957/F1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92" y="719370"/>
            <a:ext cx="3010318" cy="292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Евглена</a:t>
            </a:r>
            <a:r>
              <a:rPr lang="uk-UA" sz="3200" dirty="0" smtClean="0"/>
              <a:t> зелена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Живе у неглибоких прісних водоймах</a:t>
            </a:r>
            <a:endParaRPr lang="ru-RU" sz="2800" dirty="0"/>
          </a:p>
        </p:txBody>
      </p:sp>
      <p:sp>
        <p:nvSpPr>
          <p:cNvPr id="4" name="AutoShape 2" descr="http://moodle.tomedu.ru/pluginfile.php/15035/mod_book/chapter/2732/%D0%94%D0%B5%D0%BB%D0%B5%D0%BD%D0%B8%D0%B5%20%D1%8D%D0%B2%D0%B3%D0%BB%D0%B5%D0%BD%D1%8B%20%D0%B7%D0%B5%D0%BB%D1%91%D0%BD%D0%BE%D0%B9.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modernbiology.ru/micro/micr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5803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Поверх мембрани є щільна оболонка із целюлози,               тому має постійну форму тіла</a:t>
            </a:r>
            <a:endParaRPr lang="ru-RU" sz="2800" dirty="0"/>
          </a:p>
        </p:txBody>
      </p:sp>
      <p:pic>
        <p:nvPicPr>
          <p:cNvPr id="4" name="Picture 2" descr="http://agregator.pro/foto/1051/uchenyie_otkryili_u_hlamidomonadyi_sposobnost_pere.1050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12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Має ядро, велику вакуолю із клітинним соком і                                        2 малих скоротливих вакуолі</a:t>
            </a:r>
            <a:endParaRPr lang="ru-RU" sz="2800" dirty="0"/>
          </a:p>
        </p:txBody>
      </p:sp>
      <p:pic>
        <p:nvPicPr>
          <p:cNvPr id="5" name="Picture 2" descr="http://ecoera.ucoz.ua/_pu/1/07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95710" y="-907478"/>
            <a:ext cx="5342558" cy="8398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Хлоропласт 1, великий, має в собі світлочутливе вічко</a:t>
            </a:r>
            <a:endParaRPr lang="ru-RU" sz="2800" dirty="0"/>
          </a:p>
        </p:txBody>
      </p:sp>
      <p:pic>
        <p:nvPicPr>
          <p:cNvPr id="6" name="Picture 4" descr="http://www.wikipedy.com/images_p/p_3/chlamydomo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1"/>
            <a:ext cx="5769202" cy="5769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Змішане живлення: на світлі – фотосинтез,                                  у темряві – поглинання поживних речовин із води</a:t>
            </a:r>
            <a:endParaRPr lang="ru-RU" sz="2800" dirty="0"/>
          </a:p>
        </p:txBody>
      </p:sp>
      <p:pic>
        <p:nvPicPr>
          <p:cNvPr id="4" name="Picture 2" descr="http://www.oceanology.ru/wp-content/uploads/2009/07/chlamydomo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3" y="548680"/>
            <a:ext cx="8211862" cy="5468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Дихає всією поверхнею тіла</a:t>
            </a:r>
            <a:endParaRPr lang="ru-RU" sz="2800" dirty="0"/>
          </a:p>
        </p:txBody>
      </p:sp>
      <p:pic>
        <p:nvPicPr>
          <p:cNvPr id="5122" name="Picture 2" descr="http://kpdbio.ru/file.php/141/Images/Pictures/Algae/9_Alga_chlamydomo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264696" cy="580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Нестатеве розмноження спорами – дрібними клітинами, які виникли внаслідок кількох поділів</a:t>
            </a:r>
            <a:endParaRPr lang="ru-RU" sz="2800" dirty="0"/>
          </a:p>
        </p:txBody>
      </p:sp>
      <p:pic>
        <p:nvPicPr>
          <p:cNvPr id="5" name="Picture 8" descr="Бесполое размножение хламидомона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13021" cy="5495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Статеве розмноження гаметами – статевими клітинами – настає за несприятливих умов</a:t>
            </a:r>
            <a:endParaRPr lang="ru-RU" sz="2800" dirty="0"/>
          </a:p>
        </p:txBody>
      </p:sp>
      <p:pic>
        <p:nvPicPr>
          <p:cNvPr id="23554" name="Picture 2" descr="http://www.colegiovascodagama.pt/ciencias3c/onze/images/chlamydomonas_in_love_by_elik_chan-d41e20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7" y="776358"/>
            <a:ext cx="8433798" cy="523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Материнська клітина ділиться на кілька десятків дрібних статевих клітин</a:t>
            </a:r>
            <a:endParaRPr lang="ru-RU" sz="2800" dirty="0"/>
          </a:p>
        </p:txBody>
      </p:sp>
      <p:pic>
        <p:nvPicPr>
          <p:cNvPr id="4" name="Picture 6" descr="http://biouroki.ru/content/page/711/polovo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5" y="620688"/>
            <a:ext cx="8976188" cy="5439262"/>
          </a:xfrm>
          <a:prstGeom prst="rect">
            <a:avLst/>
          </a:prstGeom>
          <a:noFill/>
        </p:spPr>
      </p:pic>
      <p:sp>
        <p:nvSpPr>
          <p:cNvPr id="5" name="Нашивка 4"/>
          <p:cNvSpPr/>
          <p:nvPr/>
        </p:nvSpPr>
        <p:spPr>
          <a:xfrm rot="5400000">
            <a:off x="1691680" y="3276913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Статеві клітини зливаються попарно – це запліднення</a:t>
            </a:r>
            <a:endParaRPr lang="ru-RU" sz="2800" dirty="0"/>
          </a:p>
        </p:txBody>
      </p:sp>
      <p:pic>
        <p:nvPicPr>
          <p:cNvPr id="4" name="Picture 6" descr="http://biouroki.ru/content/page/711/polovo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5" y="620688"/>
            <a:ext cx="8976188" cy="5439262"/>
          </a:xfrm>
          <a:prstGeom prst="rect">
            <a:avLst/>
          </a:prstGeom>
          <a:noFill/>
        </p:spPr>
      </p:pic>
      <p:sp>
        <p:nvSpPr>
          <p:cNvPr id="5" name="Нашивка 4"/>
          <p:cNvSpPr/>
          <p:nvPr/>
        </p:nvSpPr>
        <p:spPr>
          <a:xfrm rot="5400000">
            <a:off x="4427984" y="2568035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Запліднена клітина вкривається товстою оболонкою і перечікує несприятливі умови </a:t>
            </a:r>
            <a:endParaRPr lang="ru-RU" sz="2800" dirty="0"/>
          </a:p>
        </p:txBody>
      </p:sp>
      <p:pic>
        <p:nvPicPr>
          <p:cNvPr id="4" name="Picture 6" descr="http://biouroki.ru/content/page/711/polovo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5" y="620688"/>
            <a:ext cx="8976188" cy="5439262"/>
          </a:xfrm>
          <a:prstGeom prst="rect">
            <a:avLst/>
          </a:prstGeom>
          <a:noFill/>
        </p:spPr>
      </p:pic>
      <p:sp>
        <p:nvSpPr>
          <p:cNvPr id="5" name="Нашивка 4"/>
          <p:cNvSpPr/>
          <p:nvPr/>
        </p:nvSpPr>
        <p:spPr>
          <a:xfrm rot="5400000">
            <a:off x="6804248" y="4149080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Евглена</a:t>
            </a:r>
            <a:r>
              <a:rPr lang="uk-UA" sz="3200" dirty="0" smtClean="0"/>
              <a:t> зелена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Щільна </a:t>
            </a:r>
            <a:r>
              <a:rPr lang="uk-UA" sz="2800" dirty="0" err="1" smtClean="0"/>
              <a:t>пелікула</a:t>
            </a:r>
            <a:r>
              <a:rPr lang="uk-UA" sz="2800" dirty="0" smtClean="0"/>
              <a:t> під мембраною надає їй постійної форми</a:t>
            </a:r>
            <a:endParaRPr lang="ru-RU" sz="2800" dirty="0"/>
          </a:p>
        </p:txBody>
      </p:sp>
      <p:pic>
        <p:nvPicPr>
          <p:cNvPr id="4" name="Picture 2" descr="http://gusevale1.narod.ru/evgle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5765"/>
            <a:ext cx="8266290" cy="5691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Потім ділиться на 4 спори, які розселяються у воді</a:t>
            </a:r>
            <a:endParaRPr lang="ru-RU" sz="2800" dirty="0"/>
          </a:p>
        </p:txBody>
      </p:sp>
      <p:pic>
        <p:nvPicPr>
          <p:cNvPr id="4" name="Picture 6" descr="http://biouroki.ru/content/page/711/polovo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5" y="620688"/>
            <a:ext cx="8976188" cy="5439262"/>
          </a:xfrm>
          <a:prstGeom prst="rect">
            <a:avLst/>
          </a:prstGeom>
          <a:noFill/>
        </p:spPr>
      </p:pic>
      <p:sp>
        <p:nvSpPr>
          <p:cNvPr id="5" name="Нашивка 4"/>
          <p:cNvSpPr/>
          <p:nvPr/>
        </p:nvSpPr>
        <p:spPr>
          <a:xfrm rot="5400000">
            <a:off x="8100392" y="2735212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За масового розмноження спричиняє цвітіння води</a:t>
            </a:r>
            <a:endParaRPr lang="ru-RU" sz="2800" dirty="0"/>
          </a:p>
        </p:txBody>
      </p:sp>
      <p:pic>
        <p:nvPicPr>
          <p:cNvPr id="4" name="Picture 2" descr="http://img0.liveinternet.ru/images/attach/c/4/79/209/79209394_1319041363_oz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542287"/>
            <a:ext cx="7782061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Одноклітинні водорості затіняють інших мешканців і вбирають із води поживні речовини</a:t>
            </a:r>
            <a:endParaRPr lang="ru-RU" sz="2800" dirty="0"/>
          </a:p>
        </p:txBody>
      </p:sp>
      <p:pic>
        <p:nvPicPr>
          <p:cNvPr id="24578" name="Picture 2" descr="http://www.landcareresearch.co.nz/__data/assets/image/0020/62183/chlamydomonas_phil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3763"/>
            <a:ext cx="7701095" cy="550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0" y="0"/>
            <a:ext cx="2286000" cy="2132856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Хламідо-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монада –</a:t>
            </a:r>
            <a:br>
              <a:rPr lang="uk-UA" sz="3200" dirty="0" smtClean="0"/>
            </a:br>
            <a:r>
              <a:rPr lang="uk-UA" sz="3200" dirty="0" smtClean="0"/>
              <a:t> </a:t>
            </a:r>
            <a:r>
              <a:rPr lang="uk-UA" sz="3200" dirty="0" smtClean="0"/>
              <a:t>зелена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0" y="3717032"/>
            <a:ext cx="2286000" cy="3140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Рачки дафнії живляться водоростями і                                 рятують водойму від цвітіння</a:t>
            </a:r>
            <a:endParaRPr lang="ru-RU" sz="2800" dirty="0"/>
          </a:p>
        </p:txBody>
      </p:sp>
      <p:pic>
        <p:nvPicPr>
          <p:cNvPr id="25604" name="Picture 4" descr="http://upload.wikimedia.org/wikipedia/commons/thumb/d/d5/Daphnia_magna-female_adult.jpg/275px-Daphnia_magna-female_ad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Хламідомонада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Біологічні методи боротьби – використання                         одних видів організмів для боротьби з іншими</a:t>
            </a:r>
            <a:endParaRPr lang="ru-RU" sz="2800" dirty="0"/>
          </a:p>
        </p:txBody>
      </p:sp>
      <p:pic>
        <p:nvPicPr>
          <p:cNvPr id="26626" name="Picture 2" descr="http://mir-nasekomyh.ru/uploads/images/Gallery/Pages/ladybug_est_tl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8101"/>
            <a:ext cx="7488832" cy="562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Хлорела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Різні види хлорели живуть там, де є волога</a:t>
            </a:r>
            <a:endParaRPr lang="ru-RU" sz="2800" dirty="0"/>
          </a:p>
        </p:txBody>
      </p:sp>
      <p:pic>
        <p:nvPicPr>
          <p:cNvPr id="4" name="Picture 2" descr="http://artflora.com.ua/images/vodojma/obitateli/kormlenie/chlor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64" y="548680"/>
            <a:ext cx="7889896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Хлорела</a:t>
            </a:r>
            <a:r>
              <a:rPr lang="uk-UA" sz="3200" dirty="0" smtClean="0"/>
              <a:t>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Нерухома хлорела не має джгутиків і світлочутливого вічка</a:t>
            </a:r>
            <a:endParaRPr lang="ru-RU" sz="2800" dirty="0"/>
          </a:p>
        </p:txBody>
      </p:sp>
      <p:pic>
        <p:nvPicPr>
          <p:cNvPr id="14340" name="Picture 4" descr="http://botany.natur.cuni.cz/skaloud/Chloro/images/PBeutg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2030"/>
            <a:ext cx="7632847" cy="57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Хлорела</a:t>
            </a:r>
            <a:r>
              <a:rPr lang="uk-UA" sz="3200" dirty="0" smtClean="0"/>
              <a:t>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Поверх мембрани є щільна оболонка. Має 1 ядро</a:t>
            </a:r>
            <a:endParaRPr lang="ru-RU" sz="2800" dirty="0"/>
          </a:p>
        </p:txBody>
      </p:sp>
      <p:pic>
        <p:nvPicPr>
          <p:cNvPr id="15362" name="Picture 2" descr="http://www.spirulina.nu/Chlorella%20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3" y="527805"/>
            <a:ext cx="8714163" cy="57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Хлорела</a:t>
            </a:r>
            <a:r>
              <a:rPr lang="uk-UA" sz="3200" dirty="0" smtClean="0"/>
              <a:t>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Має хлоропласт, живиться лише завдяки фотосинтезу</a:t>
            </a:r>
            <a:endParaRPr lang="ru-RU" sz="2800" dirty="0"/>
          </a:p>
        </p:txBody>
      </p:sp>
      <p:pic>
        <p:nvPicPr>
          <p:cNvPr id="16386" name="Picture 2" descr="http://haomasuperfood.com/assets/styles/common_800x600/public/images/product/chrollera_0.jpg?itok=IoGXHA0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1" y="627081"/>
            <a:ext cx="8601991" cy="55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Хлорела</a:t>
            </a:r>
            <a:r>
              <a:rPr lang="uk-UA" sz="3200" dirty="0" smtClean="0"/>
              <a:t>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Дихає всією поверхнею тіла</a:t>
            </a:r>
            <a:endParaRPr lang="ru-RU" sz="2800" dirty="0"/>
          </a:p>
        </p:txBody>
      </p:sp>
      <p:pic>
        <p:nvPicPr>
          <p:cNvPr id="17412" name="Picture 4" descr="http://www.medical-enc.ru/21/img/chlor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13414" cy="58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Евглена</a:t>
            </a:r>
            <a:r>
              <a:rPr lang="uk-UA" sz="3200" dirty="0" smtClean="0"/>
              <a:t> зелена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Світлочутливе вічко примушує </a:t>
            </a:r>
            <a:r>
              <a:rPr lang="uk-UA" sz="2800" dirty="0" err="1" smtClean="0"/>
              <a:t>евглену</a:t>
            </a:r>
            <a:r>
              <a:rPr lang="uk-UA" sz="2800" dirty="0" smtClean="0"/>
              <a:t> плисти в освітлений бік</a:t>
            </a:r>
            <a:endParaRPr lang="ru-RU" sz="2800" dirty="0"/>
          </a:p>
        </p:txBody>
      </p:sp>
      <p:pic>
        <p:nvPicPr>
          <p:cNvPr id="4" name="Picture 2" descr="http://collection.edu.yar.ru/dlrstore/000003b2-1000-4ddd-d8fa-390046bb2fe0/33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32848" cy="5724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Хлорела</a:t>
            </a:r>
            <a:r>
              <a:rPr lang="uk-UA" sz="3200" dirty="0" smtClean="0"/>
              <a:t>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Нестатеве розмноження: з 1 материнської клітини – 8 спор</a:t>
            </a:r>
            <a:endParaRPr lang="ru-RU" sz="2800" dirty="0"/>
          </a:p>
        </p:txBody>
      </p:sp>
      <p:pic>
        <p:nvPicPr>
          <p:cNvPr id="4" name="Picture 4" descr="http://school.xvatit.com/images/3/3a/%D0%9C%D0%B0%D0%BB._132._%D0%A0%D0%BE%D0%B7%D0%BC%D0%BD%D0%BE%D0%B6%D0%B5%D0%BD%D0%BD%D1%8F_%D1%85%D0%BB%D0%BE%D1%80%D0%B5%D0%BB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692696"/>
            <a:ext cx="7158613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861048"/>
            <a:ext cx="42735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 smtClean="0"/>
              <a:t>Розмножуєть</a:t>
            </a:r>
            <a:r>
              <a:rPr lang="en-US" sz="2800" dirty="0" smtClean="0"/>
              <a:t>c</a:t>
            </a:r>
            <a:r>
              <a:rPr lang="uk-UA" sz="2800" dirty="0" smtClean="0"/>
              <a:t>я </a:t>
            </a:r>
            <a:r>
              <a:rPr lang="en-US" sz="2800" dirty="0" smtClean="0"/>
              <a:t> </a:t>
            </a:r>
            <a:r>
              <a:rPr lang="uk-UA" sz="2800" dirty="0" err="1" smtClean="0"/>
              <a:t>нестатево</a:t>
            </a:r>
            <a:r>
              <a:rPr lang="uk-UA" sz="2800" dirty="0" smtClean="0"/>
              <a:t> </a:t>
            </a:r>
            <a:endParaRPr lang="en-US" sz="2800" dirty="0" smtClean="0"/>
          </a:p>
          <a:p>
            <a:r>
              <a:rPr lang="uk-UA" sz="2800" dirty="0" smtClean="0"/>
              <a:t>кожні </a:t>
            </a:r>
            <a:r>
              <a:rPr lang="uk-UA" sz="2800" dirty="0"/>
              <a:t>9 годин</a:t>
            </a:r>
            <a:endParaRPr lang="ru-RU" sz="2800" dirty="0"/>
          </a:p>
        </p:txBody>
      </p:sp>
      <p:pic>
        <p:nvPicPr>
          <p:cNvPr id="19458" name="Picture 2" descr="http://cronodon.com/images/chlorella_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58110"/>
            <a:ext cx="36861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Хлорела</a:t>
            </a:r>
            <a:r>
              <a:rPr lang="uk-UA" sz="3200" dirty="0" smtClean="0"/>
              <a:t>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За несприятливих умов накопичує багато олії і крохмалю, потовщує оболонку і «завмирає»</a:t>
            </a:r>
            <a:endParaRPr lang="ru-RU" sz="2800" dirty="0"/>
          </a:p>
        </p:txBody>
      </p:sp>
      <p:pic>
        <p:nvPicPr>
          <p:cNvPr id="18434" name="Picture 2" descr="http://austinparkernaturals.com/cm/images/austin-images/book-chlor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869"/>
            <a:ext cx="7362395" cy="55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Хлорела</a:t>
            </a:r>
            <a:r>
              <a:rPr lang="uk-UA" sz="3200" dirty="0" smtClean="0"/>
              <a:t>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Очищення води та повітря                                                              на космічних станціях і підводних човнах</a:t>
            </a:r>
            <a:endParaRPr lang="ru-RU" sz="2800" dirty="0"/>
          </a:p>
        </p:txBody>
      </p:sp>
      <p:pic>
        <p:nvPicPr>
          <p:cNvPr id="20482" name="Picture 2" descr="http://fishki.net/picsw/082013/29/post/lodk/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0865"/>
            <a:ext cx="7704856" cy="543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512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Хлорела – перша рослина, яка побувала в космосі.</a:t>
            </a:r>
          </a:p>
          <a:p>
            <a:pPr algn="ctr">
              <a:buNone/>
            </a:pPr>
            <a:r>
              <a:rPr lang="uk-UA" sz="2400" dirty="0" smtClean="0"/>
              <a:t>На Землі піддослідний доброволець провів 30 днів із хлорелою (посудина 30 л), яка повністю забезпечила його киснем і переробила гази-продукти обміну</a:t>
            </a:r>
            <a:endParaRPr lang="ru-RU" sz="2400" dirty="0"/>
          </a:p>
        </p:txBody>
      </p:sp>
      <p:pic>
        <p:nvPicPr>
          <p:cNvPr id="40962" name="Picture 2" descr="http://epizodsspace.airbase.ru/bibl/tm/1961/5/5-17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16" y="379927"/>
            <a:ext cx="9150116" cy="4921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07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Хлорела</a:t>
            </a:r>
            <a:r>
              <a:rPr lang="uk-UA" sz="3200" dirty="0" smtClean="0"/>
              <a:t>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Хлорела містить </a:t>
            </a:r>
            <a:r>
              <a:rPr lang="en-US" sz="2800" dirty="0" smtClean="0"/>
              <a:t>P, Ca, K, Mg, Fe, Cu, S, I</a:t>
            </a:r>
            <a:r>
              <a:rPr lang="uk-UA" sz="2800" dirty="0" smtClean="0"/>
              <a:t> та вітаміни</a:t>
            </a:r>
            <a:endParaRPr lang="ru-RU" sz="2800" dirty="0"/>
          </a:p>
        </p:txBody>
      </p:sp>
      <p:pic>
        <p:nvPicPr>
          <p:cNvPr id="4" name="Picture 4" descr="http://3.bp.blogspot.com/-y8tf_Fsm2uI/TZ_B5IktQTI/AAAAAAAAAzQ/L0PQBEOgBqA/s1600/sun%2Bchlorella%2Bgran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274" y="692696"/>
            <a:ext cx="6528726" cy="4896544"/>
          </a:xfrm>
          <a:prstGeom prst="rect">
            <a:avLst/>
          </a:prstGeom>
          <a:noFill/>
        </p:spPr>
      </p:pic>
      <p:pic>
        <p:nvPicPr>
          <p:cNvPr id="5" name="Picture 6" descr="http://www.yaeyamachlorella.com/En/home/product/img/bifunmatu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3229635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3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Хлорела</a:t>
            </a:r>
            <a:r>
              <a:rPr lang="uk-UA" sz="3200" dirty="0" smtClean="0"/>
              <a:t>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Містить хлорофілу більше, ніж інші рослини. Хлорофіл вбиває бактерії, корисний для кровотворення, травлення, кровообігу</a:t>
            </a:r>
            <a:endParaRPr lang="ru-RU" sz="2800" dirty="0"/>
          </a:p>
        </p:txBody>
      </p:sp>
      <p:pic>
        <p:nvPicPr>
          <p:cNvPr id="21506" name="Picture 2" descr="http://classconnection.s3.amazonaws.com/200/flashcards/1047200/png/l9-chlorella13617867683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" y="548680"/>
            <a:ext cx="9121847" cy="54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Хлорела</a:t>
            </a:r>
            <a:r>
              <a:rPr lang="uk-UA" sz="3200" dirty="0" smtClean="0"/>
              <a:t>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Оболонка хлорели містить природні сорбенти і </a:t>
            </a:r>
            <a:r>
              <a:rPr lang="uk-UA" sz="2800" dirty="0" err="1" smtClean="0"/>
              <a:t>радіорпотектори</a:t>
            </a:r>
            <a:endParaRPr lang="ru-RU" sz="2800" dirty="0"/>
          </a:p>
        </p:txBody>
      </p:sp>
      <p:pic>
        <p:nvPicPr>
          <p:cNvPr id="22530" name="Picture 2" descr="http://botany.natur.cuni.cz/algo/database/sites/default/files/H191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323001" cy="54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Хлорела</a:t>
            </a:r>
            <a:r>
              <a:rPr lang="uk-UA" sz="3200" dirty="0" smtClean="0"/>
              <a:t>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Лікарські препарати із хлорели </a:t>
            </a:r>
            <a:endParaRPr lang="ru-RU" sz="2800" dirty="0"/>
          </a:p>
        </p:txBody>
      </p:sp>
      <p:pic>
        <p:nvPicPr>
          <p:cNvPr id="4" name="Picture 2" descr="http://www.buzzle.com/img/articleImages/389399-592311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49299" y="1491779"/>
            <a:ext cx="5256584" cy="3514402"/>
          </a:xfrm>
          <a:prstGeom prst="rect">
            <a:avLst/>
          </a:prstGeom>
          <a:noFill/>
        </p:spPr>
      </p:pic>
      <p:pic>
        <p:nvPicPr>
          <p:cNvPr id="5" name="Picture 4" descr="http://2280630.ru/upload/image/big/2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620688"/>
            <a:ext cx="2733686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3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Хлорела</a:t>
            </a:r>
            <a:r>
              <a:rPr lang="uk-UA" sz="3200" dirty="0" smtClean="0"/>
              <a:t> – зелена водорість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Біотехнологія – наука про методи застосування організмів і біологічних процесів </a:t>
            </a:r>
            <a:r>
              <a:rPr lang="uk-UA" sz="2800" smtClean="0"/>
              <a:t>у промисловості</a:t>
            </a:r>
            <a:endParaRPr lang="ru-RU" sz="2800" dirty="0"/>
          </a:p>
        </p:txBody>
      </p:sp>
      <p:pic>
        <p:nvPicPr>
          <p:cNvPr id="4" name="Picture 4" descr="http://www.natural-nutrition-ltd.com/chlorella/chp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6848475" cy="3762376"/>
          </a:xfrm>
          <a:prstGeom prst="rect">
            <a:avLst/>
          </a:prstGeom>
          <a:noFill/>
        </p:spPr>
      </p:pic>
      <p:pic>
        <p:nvPicPr>
          <p:cNvPr id="5" name="Picture 6" descr="http://synergie21.jades.fr/images/produits/1030/tube_chlore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680520" cy="3510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3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Евглена</a:t>
            </a:r>
            <a:r>
              <a:rPr lang="uk-UA" sz="3200" dirty="0" smtClean="0"/>
              <a:t> зелена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Робота вічка – приклад подразливості</a:t>
            </a:r>
            <a:endParaRPr lang="ru-RU" sz="2800" dirty="0"/>
          </a:p>
        </p:txBody>
      </p:sp>
      <p:pic>
        <p:nvPicPr>
          <p:cNvPr id="7170" name="Picture 2" descr="http://aquazoom.ru/~images/euglena-virid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015"/>
            <a:ext cx="5828405" cy="58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Евглена</a:t>
            </a:r>
            <a:r>
              <a:rPr lang="uk-UA" sz="3200" dirty="0" smtClean="0"/>
              <a:t> зелена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Рухається за допомогою джгутика</a:t>
            </a:r>
            <a:endParaRPr lang="ru-RU" sz="2800" dirty="0"/>
          </a:p>
        </p:txBody>
      </p:sp>
      <p:pic>
        <p:nvPicPr>
          <p:cNvPr id="4" name="Picture 4" descr="http://plantlife.ru/books/item/f00/s00/z0000012/pic/00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5" y="548680"/>
            <a:ext cx="8712317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Евглена</a:t>
            </a:r>
            <a:r>
              <a:rPr lang="uk-UA" sz="3200" dirty="0" smtClean="0"/>
              <a:t> зелена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На світлі живиться як рослина – здійснює фотосинтез</a:t>
            </a:r>
            <a:endParaRPr lang="ru-RU" sz="2800" dirty="0"/>
          </a:p>
        </p:txBody>
      </p:sp>
      <p:pic>
        <p:nvPicPr>
          <p:cNvPr id="8194" name="Picture 2" descr="http://ogivotnich.ru/images/stories/tvarini/evgle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65511" cy="577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Евглена</a:t>
            </a:r>
            <a:r>
              <a:rPr lang="uk-UA" sz="3200" dirty="0" smtClean="0"/>
              <a:t> зелена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Живлення за допомогою фотосинтезу - автотрофне</a:t>
            </a:r>
            <a:endParaRPr lang="ru-RU" sz="2800" dirty="0"/>
          </a:p>
        </p:txBody>
      </p:sp>
      <p:pic>
        <p:nvPicPr>
          <p:cNvPr id="9218" name="Picture 2" descr="http://www.syl.ru/misc/i/ai/103588/221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990"/>
            <a:ext cx="8722663" cy="580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Евглена</a:t>
            </a:r>
            <a:r>
              <a:rPr lang="uk-UA" sz="3200" dirty="0" smtClean="0"/>
              <a:t> зелена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Фотосинтез проходить у хлоропластах із хлорофілом, відкладається запасна речовина, схожа на крохмаль</a:t>
            </a:r>
            <a:endParaRPr lang="ru-RU" sz="2800" dirty="0"/>
          </a:p>
        </p:txBody>
      </p:sp>
      <p:pic>
        <p:nvPicPr>
          <p:cNvPr id="10244" name="Picture 4" descr="http://zaqw.ru/images/biorazlagaemyj-plastik-na-osnove-evgleny-zelen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04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620</Words>
  <Application>Microsoft Office PowerPoint</Application>
  <PresentationFormat>Экран (4:3)</PresentationFormat>
  <Paragraphs>99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Одноклітинні організми, здатні до фотосинтезу: евглена, хламідомонада, хлорела</vt:lpstr>
      <vt:lpstr>Евглена зелена</vt:lpstr>
      <vt:lpstr>Евглена зелена</vt:lpstr>
      <vt:lpstr>Евглена зелена</vt:lpstr>
      <vt:lpstr>Евглена зелена</vt:lpstr>
      <vt:lpstr>Евглена зелена</vt:lpstr>
      <vt:lpstr>Евглена зелена</vt:lpstr>
      <vt:lpstr>Евглена зелена</vt:lpstr>
      <vt:lpstr>Евглена зелена</vt:lpstr>
      <vt:lpstr>Евглена зелена</vt:lpstr>
      <vt:lpstr>Евглена зелена</vt:lpstr>
      <vt:lpstr>Евглена зелена</vt:lpstr>
      <vt:lpstr>Евглена зелена</vt:lpstr>
      <vt:lpstr>Евглена зелена</vt:lpstr>
      <vt:lpstr>Евглена зелена</vt:lpstr>
      <vt:lpstr>Зелені водорості</vt:lpstr>
      <vt:lpstr>Зелені водорості</vt:lpstr>
      <vt:lpstr>Зелені водорості</vt:lpstr>
      <vt:lpstr>Хламідомонада – зелена водорість</vt:lpstr>
      <vt:lpstr>Хламідомонада – зелена водорість</vt:lpstr>
      <vt:lpstr>Хламідомонада – зелена водорість</vt:lpstr>
      <vt:lpstr>Хламідомонада – зелена водорість</vt:lpstr>
      <vt:lpstr>Хламідомонада – зелена водорість</vt:lpstr>
      <vt:lpstr>Хламідомонада – зелена водорість</vt:lpstr>
      <vt:lpstr>Хламідомонада – зелена водорість</vt:lpstr>
      <vt:lpstr>Хламідомонада – зелена водорість</vt:lpstr>
      <vt:lpstr>Хламідомонада – зелена водорість</vt:lpstr>
      <vt:lpstr>Хламідомонада – зелена водорість</vt:lpstr>
      <vt:lpstr>Хламідомонада – зелена водорість</vt:lpstr>
      <vt:lpstr>Хламідомонада – зелена водорість</vt:lpstr>
      <vt:lpstr>Хламідомонада – зелена водорість</vt:lpstr>
      <vt:lpstr>Хламідомонада – зелена водорість</vt:lpstr>
      <vt:lpstr>Хламідо- монада –  зелена  водорість</vt:lpstr>
      <vt:lpstr>Хламідомонада – зелена водорість</vt:lpstr>
      <vt:lpstr>Хлорела – зелена водорість</vt:lpstr>
      <vt:lpstr>Хлорела – зелена водорість</vt:lpstr>
      <vt:lpstr>Хлорела – зелена водорість</vt:lpstr>
      <vt:lpstr>Хлорела – зелена водорість</vt:lpstr>
      <vt:lpstr>Хлорела – зелена водорість</vt:lpstr>
      <vt:lpstr>Хлорела – зелена водорість</vt:lpstr>
      <vt:lpstr>Хлорела – зелена водорість</vt:lpstr>
      <vt:lpstr>Хлорела – зелена водорість</vt:lpstr>
      <vt:lpstr> </vt:lpstr>
      <vt:lpstr>Хлорела – зелена водорість</vt:lpstr>
      <vt:lpstr>Хлорела – зелена водорість</vt:lpstr>
      <vt:lpstr>Хлорела – зелена водорість</vt:lpstr>
      <vt:lpstr>Хлорела – зелена водорість</vt:lpstr>
      <vt:lpstr>Хлорела – зелена водорість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Одноклітинні організми, здатні до фотосинтезу: евглена, хламідомонада, хлорела</dc:title>
  <cp:lastModifiedBy>Пользователь Windows</cp:lastModifiedBy>
  <cp:revision>21</cp:revision>
  <dcterms:created xsi:type="dcterms:W3CDTF">2014-10-25T07:44:14Z</dcterms:created>
  <dcterms:modified xsi:type="dcterms:W3CDTF">2014-10-26T10:04:03Z</dcterms:modified>
</cp:coreProperties>
</file>