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9" r:id="rId32"/>
    <p:sldId id="288" r:id="rId33"/>
    <p:sldId id="257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6711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Загальна характеристика бактерій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korysne.co.ua/wp-content/uploads/2012/04/images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75" y="741365"/>
            <a:ext cx="7898609" cy="591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2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/>
              <a:t>Живлення бактерій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Автотрофи: </a:t>
            </a:r>
            <a:r>
              <a:rPr lang="uk-UA" sz="2800" dirty="0" err="1" smtClean="0"/>
              <a:t>фототрофи</a:t>
            </a:r>
            <a:r>
              <a:rPr lang="uk-UA" sz="2800" dirty="0" smtClean="0"/>
              <a:t> – ціанобактерії</a:t>
            </a:r>
            <a:endParaRPr lang="ru-RU" sz="2800" dirty="0"/>
          </a:p>
        </p:txBody>
      </p:sp>
      <p:pic>
        <p:nvPicPr>
          <p:cNvPr id="25602" name="Picture 2" descr="http://www.membrana.ru/storage/img/1/15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661580" y="1459100"/>
            <a:ext cx="5688633" cy="3867794"/>
          </a:xfrm>
          <a:prstGeom prst="rect">
            <a:avLst/>
          </a:prstGeom>
          <a:noFill/>
        </p:spPr>
      </p:pic>
      <p:pic>
        <p:nvPicPr>
          <p:cNvPr id="25604" name="Picture 4" descr="Cyanobacteria bacte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270340" y="1574596"/>
            <a:ext cx="5699536" cy="3647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0081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/>
              <a:t>Живлення бактерій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Автотрофи: </a:t>
            </a:r>
            <a:r>
              <a:rPr lang="uk-UA" sz="2800" dirty="0" err="1" smtClean="0"/>
              <a:t>хемотрофи</a:t>
            </a:r>
            <a:r>
              <a:rPr lang="uk-UA" sz="2800" dirty="0" smtClean="0"/>
              <a:t> – </a:t>
            </a:r>
            <a:r>
              <a:rPr lang="uk-UA" sz="2800" dirty="0" err="1" smtClean="0"/>
              <a:t>злізобактерії</a:t>
            </a:r>
            <a:endParaRPr lang="ru-RU" sz="2800" dirty="0"/>
          </a:p>
        </p:txBody>
      </p:sp>
      <p:pic>
        <p:nvPicPr>
          <p:cNvPr id="17410" name="Picture 2" descr="http://www.cedareden.com/micro/images/072-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407973" y="1424196"/>
            <a:ext cx="5688634" cy="3937601"/>
          </a:xfrm>
          <a:prstGeom prst="rect">
            <a:avLst/>
          </a:prstGeom>
          <a:noFill/>
        </p:spPr>
      </p:pic>
      <p:pic>
        <p:nvPicPr>
          <p:cNvPr id="17412" name="Picture 4" descr="http://upload.wikimedia.org/wikipedia/commons/thumb/5/53/Iron_bacteria_burn.JPG/250px-Iron_bacteria_bu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48680"/>
            <a:ext cx="4257958" cy="56886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660232" y="548680"/>
            <a:ext cx="20927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Залізобактерії </a:t>
            </a:r>
          </a:p>
          <a:p>
            <a:pPr algn="r"/>
            <a:r>
              <a:rPr lang="uk-UA" sz="2400" dirty="0" smtClean="0">
                <a:solidFill>
                  <a:schemeClr val="bg1"/>
                </a:solidFill>
              </a:rPr>
              <a:t>у струмку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868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Дихання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 Аеробні бактерії живуть у середовищі з киснем</a:t>
            </a:r>
            <a:endParaRPr lang="ru-RU" sz="2800" dirty="0"/>
          </a:p>
        </p:txBody>
      </p:sp>
      <p:pic>
        <p:nvPicPr>
          <p:cNvPr id="7170" name="Picture 2" descr="http://www.nhm.ac.uk/resources-rx/images/1049/phormidium-5_7455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46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3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Дихання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5486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800" dirty="0" err="1" smtClean="0"/>
              <a:t>Метаноутворюючі</a:t>
            </a:r>
            <a:r>
              <a:rPr lang="uk-UA" sz="2800" dirty="0" smtClean="0"/>
              <a:t> </a:t>
            </a:r>
            <a:r>
              <a:rPr lang="uk-UA" sz="2800" dirty="0"/>
              <a:t> </a:t>
            </a:r>
            <a:r>
              <a:rPr lang="uk-UA" sz="2800" dirty="0" smtClean="0"/>
              <a:t>бактерії живуть в анаеробних умовах. Болотний газ</a:t>
            </a:r>
            <a:endParaRPr lang="ru-RU" sz="2800" dirty="0"/>
          </a:p>
        </p:txBody>
      </p:sp>
      <p:pic>
        <p:nvPicPr>
          <p:cNvPr id="4100" name="Picture 4" descr="http://ozweek.ru/uploads/posts/2011-01/1295732736_bol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24369" cy="575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06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uk-UA" sz="3200" dirty="0"/>
              <a:t>Дихання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96688"/>
            <a:ext cx="8229600" cy="76131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Анаероби живуть у безкисневому середовищі (</a:t>
            </a:r>
            <a:r>
              <a:rPr lang="uk-UA" sz="2800" dirty="0" err="1" smtClean="0"/>
              <a:t>клостридіум</a:t>
            </a:r>
            <a:r>
              <a:rPr lang="uk-UA" sz="2800" dirty="0" smtClean="0"/>
              <a:t>). Ботулізм – смертельне отруєння</a:t>
            </a:r>
            <a:endParaRPr lang="ru-RU" sz="2800" dirty="0"/>
          </a:p>
        </p:txBody>
      </p:sp>
      <p:pic>
        <p:nvPicPr>
          <p:cNvPr id="47106" name="Picture 2" descr="http://www.eurolab.ua/img/st_img/01_10/mikro_costridium_botulin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32" y="692696"/>
            <a:ext cx="4597524" cy="26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http://nenik.net/data/files/tiny-mce/infekciaya/rkbybrf_jnekbpv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58891"/>
            <a:ext cx="4558917" cy="253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http://911.triumfy.ru/wp-content/uploads/2011/02/kom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" y="692696"/>
            <a:ext cx="4256934" cy="269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http://superlechenie.ru/wp-content/uploads/2013/08/chch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9" y="3573015"/>
            <a:ext cx="3764326" cy="250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9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Рух бактерій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Є нерухомі і рухомі,                                                                                                  рухаються обертаючись  за допомогою джгутиків і слизу</a:t>
            </a:r>
            <a:endParaRPr lang="ru-RU" sz="2800" dirty="0"/>
          </a:p>
        </p:txBody>
      </p:sp>
      <p:pic>
        <p:nvPicPr>
          <p:cNvPr id="25602" name="Picture 2" descr="http://www.nanonewsnet.ru/files/users/u2999/wal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79"/>
            <a:ext cx="7786463" cy="568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Розмноження бактерій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Нестатеве розмноження (поділ)</a:t>
            </a:r>
            <a:endParaRPr lang="ru-RU" sz="2800" dirty="0"/>
          </a:p>
        </p:txBody>
      </p:sp>
      <p:pic>
        <p:nvPicPr>
          <p:cNvPr id="36866" name="Picture 2" descr="http://900igr.net/datai/biologija/Prokarioticheskaja-kletka/0023-044-Razmnozhenie-bakteri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9144001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05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/>
              <a:t>Розмноження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Нестатеве розмноження (брунькування)</a:t>
            </a:r>
            <a:endParaRPr lang="ru-RU" sz="2800" dirty="0"/>
          </a:p>
        </p:txBody>
      </p:sp>
      <p:pic>
        <p:nvPicPr>
          <p:cNvPr id="38916" name="Picture 4" descr="Planc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503" y="1650540"/>
            <a:ext cx="5328497" cy="354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media-1.web.britannica.com/eb-media/14/58714-004-A1752E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682106" y="1667694"/>
            <a:ext cx="5481461" cy="351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9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/>
              <a:t>Розмноження бактерій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Бактерії розмножуються дуже швидко</a:t>
            </a:r>
            <a:endParaRPr lang="ru-RU" sz="2800" dirty="0"/>
          </a:p>
        </p:txBody>
      </p:sp>
      <p:pic>
        <p:nvPicPr>
          <p:cNvPr id="39938" name="Picture 2" descr="http://mouthville.com/blog3/wp-content/uploads/2012/02/MV-DOUBL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76" y="1340768"/>
            <a:ext cx="9044468" cy="35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28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Спора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105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Спора  - нутрощі бактерії в оболонці - витримує тривале висушування, кип</a:t>
            </a:r>
            <a:r>
              <a:rPr lang="en-US" sz="2800" dirty="0" smtClean="0"/>
              <a:t>’</a:t>
            </a:r>
            <a:r>
              <a:rPr lang="uk-UA" sz="2800" dirty="0" err="1" smtClean="0"/>
              <a:t>ятіння</a:t>
            </a:r>
            <a:endParaRPr lang="ru-RU" sz="2800" dirty="0"/>
          </a:p>
        </p:txBody>
      </p:sp>
      <p:pic>
        <p:nvPicPr>
          <p:cNvPr id="43010" name="Picture 2" descr="Строение бактерий. При наступлении неблагоприятных условий, у некоторых бактерий происходит образование эндоспор. При этом клетка обезвоживается, нуклеоид сосредотачивается в спорогенной зоне. Образуются защитные оболочки, предохраняющие споры бактерий от действия неблагоприятных условий (споры многих бактерий выдерживают нагревание до 130?С, сохраняют жизнеспособность десятки лет). При наступлени благоприятных условий спора прорастает, и образуется вегетативная клет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7" y="908720"/>
            <a:ext cx="917712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1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Відкриття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7200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uk-UA" sz="2800" dirty="0" smtClean="0"/>
              <a:t> Антоні </a:t>
            </a:r>
            <a:r>
              <a:rPr lang="uk-UA" sz="2800" dirty="0" err="1" smtClean="0"/>
              <a:t>ван</a:t>
            </a:r>
            <a:r>
              <a:rPr lang="uk-UA" sz="2800" dirty="0" smtClean="0"/>
              <a:t> </a:t>
            </a:r>
            <a:r>
              <a:rPr lang="uk-UA" sz="2800" dirty="0" err="1" smtClean="0"/>
              <a:t>Левенгук</a:t>
            </a:r>
            <a:r>
              <a:rPr lang="uk-UA" sz="2800" dirty="0" smtClean="0"/>
              <a:t> (1632 – 1723) сконструював мікроскоп і </a:t>
            </a:r>
          </a:p>
          <a:p>
            <a:pPr marL="0" indent="0" algn="ctr">
              <a:buNone/>
            </a:pPr>
            <a:r>
              <a:rPr lang="uk-UA" sz="2800" dirty="0" smtClean="0"/>
              <a:t>відкрив бактерії</a:t>
            </a:r>
            <a:endParaRPr lang="ru-RU" sz="2800" dirty="0"/>
          </a:p>
        </p:txBody>
      </p:sp>
      <p:pic>
        <p:nvPicPr>
          <p:cNvPr id="2050" name="Picture 2" descr="http://citaty.su/wp-content/uploads/2012/11/levengu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78800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cientific.ru/journal/news/2007/0707/hemogl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61864"/>
            <a:ext cx="2713869" cy="258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1.ytimg.com/vi/gN9VT_mkdUs/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09186" y="989721"/>
            <a:ext cx="2711022" cy="203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aquamir.by/wp-content/uploads/2009/04/d0b8d0bdd184d183d0b7d0bed180d0b8d18f-d182d183d184d0b5d0bbd18cd0bad0b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41191" y="1010656"/>
            <a:ext cx="2763824" cy="207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mc-idk.ru/download/pic7193_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37879" y="3610654"/>
            <a:ext cx="2587417" cy="20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vokrugsveta.ru/img/cmn/2006/07/04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56965"/>
            <a:ext cx="2381250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Спора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 сприятливих умовах спора проростає</a:t>
            </a:r>
            <a:endParaRPr lang="ru-RU" sz="2800" dirty="0"/>
          </a:p>
        </p:txBody>
      </p:sp>
      <p:pic>
        <p:nvPicPr>
          <p:cNvPr id="44034" name="Picture 2" descr="http://images.tutorvista.com/content/reproduction/endospore-formation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16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Циста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9087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Циста – форма спокою бактерії, </a:t>
            </a:r>
          </a:p>
          <a:p>
            <a:pPr marL="0" indent="0" algn="ctr">
              <a:buNone/>
            </a:pPr>
            <a:r>
              <a:rPr lang="uk-UA" sz="2800" dirty="0" smtClean="0"/>
              <a:t>коли оболонкою вкривається вся клітина</a:t>
            </a:r>
            <a:endParaRPr lang="ru-RU" sz="2800" dirty="0"/>
          </a:p>
        </p:txBody>
      </p:sp>
      <p:pic>
        <p:nvPicPr>
          <p:cNvPr id="45058" name="Picture 2" descr="http://plant.geoman.ru/books/item/f00/s00/z0000000/pic/st002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32908"/>
            <a:ext cx="717622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32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Поширення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err="1" smtClean="0"/>
              <a:t>Симбіотрофні</a:t>
            </a:r>
            <a:r>
              <a:rPr lang="uk-UA" sz="2800" dirty="0" smtClean="0"/>
              <a:t> бактерії приносять користь організму</a:t>
            </a:r>
            <a:endParaRPr lang="ru-RU" sz="2800" dirty="0"/>
          </a:p>
        </p:txBody>
      </p:sp>
      <p:pic>
        <p:nvPicPr>
          <p:cNvPr id="6146" name="Picture 2" descr="http://img1.1tv.ru/imgsize480x360/PR20101107135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600"/>
            <a:ext cx="7776864" cy="583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374.ru/images/2008-01/25/52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6560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83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uk-UA" sz="3200" dirty="0"/>
              <a:t>Поширення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Паразитичні бактерії призводять до хвороб</a:t>
            </a:r>
            <a:endParaRPr lang="ru-RU" sz="2800" dirty="0"/>
          </a:p>
        </p:txBody>
      </p:sp>
      <p:pic>
        <p:nvPicPr>
          <p:cNvPr id="39938" name="Picture 2" descr="http://tvoelechenie.ru/wp-content/uploads/2013/01/Botulizm_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576064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http://www.oreninform.ru/upload/iblock/ffb/26.12%20fprbyyiftglcoxdc%205%20+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5774" y="1424297"/>
            <a:ext cx="5760640" cy="400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97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Значення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Санітарна роль (гниття)</a:t>
            </a:r>
            <a:endParaRPr lang="ru-RU" sz="2800" dirty="0"/>
          </a:p>
        </p:txBody>
      </p:sp>
      <p:pic>
        <p:nvPicPr>
          <p:cNvPr id="3074" name="Picture 2" descr="http://imagestun.com/wp-content/uploads/2013/09/wLTTWU9uZ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17297" cy="576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9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Значення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/>
              <a:t>Є</a:t>
            </a:r>
            <a:r>
              <a:rPr lang="uk-UA" sz="2800" dirty="0" smtClean="0"/>
              <a:t> ланкою у </a:t>
            </a:r>
            <a:r>
              <a:rPr lang="uk-UA" sz="2800" dirty="0" err="1" smtClean="0"/>
              <a:t>колообігу</a:t>
            </a:r>
            <a:r>
              <a:rPr lang="uk-UA" sz="2800" dirty="0" smtClean="0"/>
              <a:t> речовин</a:t>
            </a:r>
            <a:endParaRPr lang="ru-RU" sz="2800" dirty="0"/>
          </a:p>
        </p:txBody>
      </p:sp>
      <p:pic>
        <p:nvPicPr>
          <p:cNvPr id="4098" name="Picture 2" descr="http://dic.academic.ru/pictures/enc_geo/k0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80482" cy="566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25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/>
              <a:t>Значення бактерій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2800" dirty="0" smtClean="0"/>
              <a:t>Сіркобактерії беруть участь у </a:t>
            </a:r>
            <a:r>
              <a:rPr lang="uk-UA" sz="2800" dirty="0" err="1" smtClean="0"/>
              <a:t>колообігу</a:t>
            </a:r>
            <a:r>
              <a:rPr lang="uk-UA" sz="2800" dirty="0" smtClean="0"/>
              <a:t> речовин</a:t>
            </a:r>
            <a:endParaRPr lang="ru-RU" sz="2800" dirty="0"/>
          </a:p>
        </p:txBody>
      </p:sp>
      <p:pic>
        <p:nvPicPr>
          <p:cNvPr id="18434" name="Picture 2" descr="http://t1.gstatic.com/images?q=tbn:ANd9GcRtdjO88CdchTtT02l3QkAIYAvX_XeRtej9PwxxtvZm5Afh7hMA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08912" cy="3201476"/>
          </a:xfrm>
          <a:prstGeom prst="rect">
            <a:avLst/>
          </a:prstGeom>
          <a:noFill/>
        </p:spPr>
      </p:pic>
      <p:pic>
        <p:nvPicPr>
          <p:cNvPr id="18436" name="Picture 4" descr="http://www.plingfactory.de/Science/Atlas/Kennkarten%20Procaryota/Image/Beggiatoa-alba1275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3" y="3284984"/>
            <a:ext cx="4008445" cy="3006334"/>
          </a:xfrm>
          <a:prstGeom prst="rect">
            <a:avLst/>
          </a:prstGeom>
          <a:noFill/>
        </p:spPr>
      </p:pic>
      <p:pic>
        <p:nvPicPr>
          <p:cNvPr id="18438" name="Picture 6" descr="http://comenius.susqu.edu/biol/202/eubacteria/saprospirae/beggiatoa-uni-frankfurt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9703" y="3284984"/>
            <a:ext cx="3162113" cy="2987824"/>
          </a:xfrm>
          <a:prstGeom prst="rect">
            <a:avLst/>
          </a:prstGeom>
          <a:noFill/>
        </p:spPr>
      </p:pic>
      <p:pic>
        <p:nvPicPr>
          <p:cNvPr id="18440" name="Picture 8" descr="http://content64.eol.org/content/2008/12/10/20/74274_580_3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284056"/>
            <a:ext cx="1224135" cy="2997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84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Значення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Утворюю  </a:t>
            </a:r>
            <a:r>
              <a:rPr lang="uk-UA" sz="2800" dirty="0" err="1" smtClean="0"/>
              <a:t>грунт</a:t>
            </a:r>
            <a:r>
              <a:rPr lang="uk-UA" sz="2800" dirty="0" smtClean="0"/>
              <a:t> (</a:t>
            </a:r>
            <a:r>
              <a:rPr lang="uk-UA" sz="2800" dirty="0" err="1" smtClean="0"/>
              <a:t>сарпотрофи</a:t>
            </a:r>
            <a:r>
              <a:rPr lang="uk-UA" sz="2800" dirty="0" smtClean="0"/>
              <a:t>)</a:t>
            </a:r>
            <a:endParaRPr lang="ru-RU" sz="2800" dirty="0"/>
          </a:p>
        </p:txBody>
      </p:sp>
      <p:pic>
        <p:nvPicPr>
          <p:cNvPr id="6146" name="Picture 2" descr="http://www.vashsad.ua/downloads/image/8457/kompost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05203" cy="572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oyogorodik.ru/wp-content/uploads/2011/04/gum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112" y="548680"/>
            <a:ext cx="2880320" cy="213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/>
              <a:t>Значення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/>
              <a:t>Б</a:t>
            </a:r>
            <a:r>
              <a:rPr lang="uk-UA" sz="2800" dirty="0" smtClean="0"/>
              <a:t>ульбочкові бактерії у бобових засвоюють азот із повітря</a:t>
            </a:r>
            <a:endParaRPr lang="ru-RU" sz="2800" dirty="0"/>
          </a:p>
        </p:txBody>
      </p:sp>
      <p:pic>
        <p:nvPicPr>
          <p:cNvPr id="4" name="Picture 4" descr="http://www.psmicrographs.co.uk/_assets/uploads/nitrogen-fixing-root-nodule--faba-vulgaris--500039d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5" y="548680"/>
            <a:ext cx="5796136" cy="5593119"/>
          </a:xfrm>
          <a:prstGeom prst="rect">
            <a:avLst/>
          </a:prstGeom>
          <a:noFill/>
        </p:spPr>
      </p:pic>
      <p:pic>
        <p:nvPicPr>
          <p:cNvPr id="5" name="Picture 6" descr="http://www.bio.georgiasouthern.edu/bio-home/harvey/lect/images/soybean_root_nodu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152301" cy="55446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5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Значення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Бактеріальне походження мають нафта і природний газ</a:t>
            </a:r>
            <a:endParaRPr lang="ru-RU" sz="2800" dirty="0"/>
          </a:p>
        </p:txBody>
      </p:sp>
      <p:pic>
        <p:nvPicPr>
          <p:cNvPr id="11266" name="Picture 2" descr="http://newsinphoto.ru/wp-content/uploads/2011/06/%D0%9D%D0%B8%D0%B3%D0%B5%D1%80%D0%B8%D1%8F-31-700x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13397" cy="58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20536" y="548680"/>
            <a:ext cx="1282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solidFill>
                  <a:schemeClr val="bg1"/>
                </a:solidFill>
              </a:rPr>
              <a:t>Нігерія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6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Бактерії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Бактерії збудовані дуже просто, але існують дуже давно. Ядра немає, ДНК просто у цитоплазмі </a:t>
            </a:r>
            <a:endParaRPr lang="ru-RU" sz="2800" dirty="0"/>
          </a:p>
        </p:txBody>
      </p:sp>
      <p:pic>
        <p:nvPicPr>
          <p:cNvPr id="6146" name="Picture 2" descr="http://collegemicrob.narod.ru/microbilogy/img/bac_ce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64" y="552516"/>
            <a:ext cx="747775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5082" y="1412775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Рибосоми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3475166"/>
            <a:ext cx="132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/>
              <a:t>Джгутик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945283"/>
            <a:ext cx="1443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err="1" smtClean="0"/>
              <a:t>Нуклеоїд</a:t>
            </a:r>
            <a:r>
              <a:rPr lang="uk-UA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56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Значення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Продукти бродіння: сир, йогурт</a:t>
            </a:r>
            <a:endParaRPr lang="ru-RU" sz="2800" dirty="0"/>
          </a:p>
        </p:txBody>
      </p:sp>
      <p:pic>
        <p:nvPicPr>
          <p:cNvPr id="19458" name="Picture 2" descr="http://board.kompass.ua/_bd/816/s74807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0" y="1052736"/>
            <a:ext cx="9149130" cy="468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3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Значення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Продукти бродіння: квашені овочі</a:t>
            </a:r>
            <a:endParaRPr lang="ru-RU" sz="2800" dirty="0"/>
          </a:p>
        </p:txBody>
      </p:sp>
      <p:pic>
        <p:nvPicPr>
          <p:cNvPr id="21506" name="Picture 2" descr="http://comments.ua/img/201104191415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189605" cy="582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0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Значення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Продукти бродіння: органічні кислоти</a:t>
            </a:r>
            <a:endParaRPr lang="ru-RU" sz="2800" dirty="0"/>
          </a:p>
        </p:txBody>
      </p:sp>
      <p:pic>
        <p:nvPicPr>
          <p:cNvPr id="20482" name="Picture 2" descr="http://ladyspecial.ru/upload/image/21_(7)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04590" cy="586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2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/>
              <a:t>Значення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Виготовлення волокон з льону</a:t>
            </a:r>
            <a:endParaRPr lang="ru-RU" sz="2800" dirty="0"/>
          </a:p>
        </p:txBody>
      </p:sp>
      <p:pic>
        <p:nvPicPr>
          <p:cNvPr id="4" name="Рисунок 3" descr="http://mirjute.narod.ru/olderfiles/1/banner-image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3999" cy="4464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6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>
            <a:normAutofit/>
          </a:bodyPr>
          <a:lstStyle/>
          <a:p>
            <a:r>
              <a:rPr lang="uk-UA" sz="3200" dirty="0"/>
              <a:t>Значення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Дублення шкір</a:t>
            </a:r>
            <a:endParaRPr lang="ru-RU" sz="2800" dirty="0"/>
          </a:p>
        </p:txBody>
      </p:sp>
      <p:pic>
        <p:nvPicPr>
          <p:cNvPr id="4" name="Рисунок 3" descr="http://gorod.tomsk.ru/i/u/263/tanning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488832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421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Значення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021288"/>
            <a:ext cx="9144000" cy="836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Отримання антибіотиків, вітамінів</a:t>
            </a:r>
            <a:endParaRPr lang="ru-RU" sz="2800" dirty="0"/>
          </a:p>
        </p:txBody>
      </p:sp>
      <p:pic>
        <p:nvPicPr>
          <p:cNvPr id="25602" name="Picture 2" descr="http://sdelanounas.ru/images/img/www.nbiotech.ru/x400_Data_Foto_ins11056.jp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246285" cy="544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5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Значення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Біопрепарати (спори бактерій) для боротьби із шкідниками </a:t>
            </a:r>
            <a:endParaRPr lang="ru-RU" sz="2800" dirty="0"/>
          </a:p>
        </p:txBody>
      </p:sp>
      <p:pic>
        <p:nvPicPr>
          <p:cNvPr id="27650" name="Picture 2" descr="https://encrypted-tbn1.gstatic.com/images?q=tbn:ANd9GcTVXoHqAgf_HZkdDjHD5iYGKx1tIrWiEYFjO_HLy5tGN7HWOh7J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16" y="548680"/>
            <a:ext cx="7889184" cy="570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9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Значення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sz="2800" dirty="0"/>
              <a:t>О</a:t>
            </a:r>
            <a:r>
              <a:rPr lang="uk-UA" sz="2800" dirty="0" smtClean="0"/>
              <a:t>чищення </a:t>
            </a:r>
            <a:r>
              <a:rPr lang="uk-UA" sz="2800" dirty="0" err="1" smtClean="0"/>
              <a:t>грунтів</a:t>
            </a:r>
            <a:r>
              <a:rPr lang="uk-UA" sz="2800" dirty="0" smtClean="0"/>
              <a:t>, водойм, стічних вод від промислових і побутових забруднень </a:t>
            </a:r>
            <a:endParaRPr lang="ru-RU" sz="2800" dirty="0"/>
          </a:p>
        </p:txBody>
      </p:sp>
      <p:pic>
        <p:nvPicPr>
          <p:cNvPr id="26626" name="Picture 2" descr="http://www.ria-bashkiria.com/uploads/images/news/600x10000_in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45862" cy="573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Значення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Хвороботворні бактерії: туберкульоз</a:t>
            </a:r>
            <a:endParaRPr lang="ru-RU" sz="2800" dirty="0"/>
          </a:p>
        </p:txBody>
      </p:sp>
      <p:pic>
        <p:nvPicPr>
          <p:cNvPr id="32770" name="Picture 2" descr="http://visti-kalush.com.ua/images/gallery/6954/1223302576_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475011" cy="574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nauka.in.ua/spaw2/uploads/images/t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13" y="620688"/>
            <a:ext cx="23812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5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Значення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Хвороботворні бактерії: тиф</a:t>
            </a:r>
            <a:endParaRPr lang="ru-RU" sz="2800" dirty="0"/>
          </a:p>
        </p:txBody>
      </p:sp>
      <p:pic>
        <p:nvPicPr>
          <p:cNvPr id="35842" name="Picture 2" descr="http://www.syl.ru/misc/i/ai/79679/122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10631" y="1472101"/>
            <a:ext cx="5832649" cy="398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diseases.academic.ru/pictures/diseases/690_690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85" y="2989424"/>
            <a:ext cx="4906532" cy="339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http://medkrugozor.ru/wp-content/uploads/2013/01/Lechenie-brjushnogo-tif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7129"/>
            <a:ext cx="2314244" cy="244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6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Бактерії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90872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Мають щільну </a:t>
            </a:r>
            <a:r>
              <a:rPr lang="uk-UA" sz="2800" dirty="0" err="1" smtClean="0"/>
              <a:t>муреїнову</a:t>
            </a:r>
            <a:r>
              <a:rPr lang="uk-UA" sz="2800" dirty="0" smtClean="0"/>
              <a:t> оболонку, вкриту слизовою капсулою, а мембрана має численні вирости усередину</a:t>
            </a:r>
          </a:p>
        </p:txBody>
      </p:sp>
      <p:pic>
        <p:nvPicPr>
          <p:cNvPr id="6" name="Picture 4" descr="Файл:Average prokaryote cell- uk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0868"/>
            <a:ext cx="7026946" cy="533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63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Значення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Хвороботворні бактерії: ангіна</a:t>
            </a:r>
            <a:endParaRPr lang="ru-RU" sz="2800" dirty="0"/>
          </a:p>
        </p:txBody>
      </p:sp>
      <p:pic>
        <p:nvPicPr>
          <p:cNvPr id="30722" name="Picture 2" descr="http://baby-calendar.ru/wp-content/uploads/2013/05/%D0%93%D1%80%D0%B8%D0%B1%D0%BA%D0%BE%D0%B2%D0%B0%D1%8F-%D0%B0%D0%BD%D0%B3%D0%B8%D0%BD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708"/>
            <a:ext cx="91440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www.epochtimes.ru/eet-content/uploads/06/health/156_03_02_10_nepriyatnost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60" y="735800"/>
            <a:ext cx="2818640" cy="218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Значення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Хвороботворні бактерії: дифтерія</a:t>
            </a:r>
            <a:endParaRPr lang="ru-RU" sz="2800" dirty="0"/>
          </a:p>
        </p:txBody>
      </p:sp>
      <p:pic>
        <p:nvPicPr>
          <p:cNvPr id="33794" name="Picture 2" descr="http://www.protectmed.ru/assets/images/Diphthe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" y="620688"/>
            <a:ext cx="5616624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www.ayzdorov.ru/images/chto/difteriy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86636" y="2154865"/>
            <a:ext cx="4588431" cy="352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ttp://img-fotki.yandex.ru/get/6208/118948540.34/0_6eb9e_251811ae_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665" y="620688"/>
            <a:ext cx="358333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2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Профілактика бактеріальний інфекцій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Дотримання правил гігієни</a:t>
            </a:r>
            <a:endParaRPr lang="ru-RU" sz="2800" dirty="0"/>
          </a:p>
        </p:txBody>
      </p:sp>
      <p:pic>
        <p:nvPicPr>
          <p:cNvPr id="8194" name="Picture 2" descr="http://www.sdelaysam-svoimirukami.ru/_nw/1/695552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730886"/>
            <a:ext cx="3384376" cy="514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waynesafetyinc.com/wp-content/uploads/2012/01/1712N95-Do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521"/>
            <a:ext cx="5253983" cy="507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nfosmi.net/images/stories/articles/2013/Zdorovie/09-2013/08/vvS5N8W-NN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04" y="732449"/>
            <a:ext cx="3720788" cy="248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1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8680"/>
          </a:xfrm>
        </p:spPr>
        <p:txBody>
          <a:bodyPr>
            <a:noAutofit/>
          </a:bodyPr>
          <a:lstStyle/>
          <a:p>
            <a:r>
              <a:rPr lang="uk-UA" sz="3200" dirty="0"/>
              <a:t>Значення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Хвороботворні бактерії: захворювання рослин</a:t>
            </a:r>
            <a:endParaRPr lang="ru-RU" sz="2800" dirty="0"/>
          </a:p>
        </p:txBody>
      </p:sp>
      <p:pic>
        <p:nvPicPr>
          <p:cNvPr id="29698" name="Picture 2" descr="http://yabloki.by/wp-content/uploads/2011/10/bolezn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20688"/>
            <a:ext cx="8647087" cy="576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2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0924" y="2996952"/>
            <a:ext cx="2200213" cy="692696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 </a:t>
            </a:r>
            <a:r>
              <a:rPr lang="uk-UA" sz="3200" dirty="0"/>
              <a:t>Ф</a:t>
            </a:r>
            <a:r>
              <a:rPr lang="uk-UA" sz="3200" dirty="0" smtClean="0"/>
              <a:t>орми </a:t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> клітин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dirty="0" smtClean="0"/>
              <a:t> </a:t>
            </a:r>
            <a:endParaRPr lang="ru-RU" sz="2800" dirty="0"/>
          </a:p>
        </p:txBody>
      </p:sp>
      <p:pic>
        <p:nvPicPr>
          <p:cNvPr id="9218" name="Picture 2" descr="Файл:Bacterial morphology 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304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0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r>
              <a:rPr lang="uk-UA" sz="3200" dirty="0" smtClean="0"/>
              <a:t>Бактерії 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620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smtClean="0"/>
              <a:t>Живлення, дихання, виділення прості, через оболонку</a:t>
            </a:r>
            <a:endParaRPr lang="ru-RU" sz="2800" dirty="0"/>
          </a:p>
        </p:txBody>
      </p:sp>
      <p:pic>
        <p:nvPicPr>
          <p:cNvPr id="5122" name="Picture 2" descr="http://sciencemagic.ru/wp-content/uploads/2009/10/e-coi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762159" cy="579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 smtClean="0"/>
              <a:t>Живлення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309320"/>
            <a:ext cx="9036496" cy="54868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sz="2800" dirty="0" err="1" smtClean="0"/>
              <a:t>Гетеротрофи</a:t>
            </a:r>
            <a:r>
              <a:rPr lang="uk-UA" sz="2800" dirty="0" smtClean="0"/>
              <a:t>: </a:t>
            </a:r>
            <a:r>
              <a:rPr lang="uk-UA" sz="2800" dirty="0" err="1" smtClean="0"/>
              <a:t>сапротрофи</a:t>
            </a:r>
            <a:r>
              <a:rPr lang="uk-UA" sz="2800" dirty="0" smtClean="0"/>
              <a:t>                                                                                                              (споживають мертві організми та продукти життєдіяльності): бактерії гниття</a:t>
            </a:r>
            <a:endParaRPr lang="ru-RU" sz="2800" dirty="0"/>
          </a:p>
        </p:txBody>
      </p:sp>
      <p:pic>
        <p:nvPicPr>
          <p:cNvPr id="1026" name="Picture 2" descr="Clostridium perfring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76779" y="1525929"/>
            <a:ext cx="5688633" cy="37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cillus subtilis Sp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81094" y="1263894"/>
            <a:ext cx="5680847" cy="426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SEhQUEhQWFhQUFBUYFBQXFxcVFxQXFBUXFxQVFBQYHCggGBolHBQUITEhJSkrLi4uFx8zODMsNygtLisBCgoKDg0OGhAQGywkHCQsLCwsLCwsLCwsLCwsLCwsLCwsLCwsLCwsLCwsLCwsLCwsLCwsLCwsLCwsLCwsLCwsLP/AABEIAMIBAwMBIgACEQEDEQH/xAAbAAACAwEBAQAAAAAAAAAAAAABAgADBAUGB//EADgQAAIBAgMFBgUEAgEFAQAAAAABAgMRITFBBBJRYfATcYGRobEFFMHR4RUiUvEGQjIjYnKCkhb/xAAaAQACAwEBAAAAAAAAAAAAAAAAAQIDBAYF/8QAKhEAAgIBAwIFBAMBAAAAAAAAAAECEQMEEiExQQUTFFFhFSJCsYGRoWL/2gAMAwEAAhEDEQA/ALoIuRVEe4ER0xrlaYRAWXCmVoIwLCCBAByC3DcAGIBEuIAkBcgAEgCAAQMIGMAEIQAAQhAAAAkAAMVjMUAFYrHYtgAUUdoVoAFbK5NlthJRARQ5PiQdxIAGlBAggSCgguRMQhgoVBQAMmFC3CmADIgEEACEUlwAYIpLgAxBbkuMBiC3IABAS4GAEuQUlwANyC3IABuC4AMACKS4LgBAMgLgBAMNxQEK0ElyBQDIZMQNxEhrhFCADBQqCADBQoQAa4RBgAJABAAkFGUWyMpKKtjSb6EuS4XC2ZbDZeLsUy1eGPWRdHTZZdIlNwXN8KFO61Wuf2LXCDyiscr2wM0vE8K6cmmPhuV9aOXcaMG8k2dOnZZJYcrjxq44/Ypfi0e0f9Ll4U+8v8OV2Ev4vyYVss/4v2Or2xFW5ddxD6t/yT+lL3OU9jn/ABYPlZ/xZ1+1w8c8P7DHaeP2ffcf1X4QPwte7OO9jqWvuv6+WZRODWaa8Duuo3d38S2VTS+SzweenIsj4nfVFcvDV2Z5psFzv1aEJf8AKMbvVZ3MVb4av9ZY87NeaNUNbil14Ms9Dlj05OZclxq1GUc146eZXc1qSatGSUWnTDcDYrYGxiCQW5BiLIq+RdHZ5P8A1fkdur+1d+XD8iUVhdvg9NcTypeIO6SPWj4cqts5kdhm9Ld7LIbDxkl5s31atssWU1J2V2ZsniM7+2i6Ph+NLm2Zp7KlnIqcEYfie1OWXgHZakkv3XbBZs01u3EZYsUHt2m2KXBjyprQxVNq5Gd7Rd6935LI5cq/JlUscH+KOgG5z4PG+VzfGLsbcOqUuJcMy5dO48x5QbkuJOVs2I9oXAsnqYR+SEME5fBdfiVz2jRMyyqb2b8Be2snZHn58nm9Tbhx+X0N8KtndvE10qu9hicDfduZv2Co1e+Nzzc2CXXselhyRqu51VLiRFUGOpnnyfY2otj0iKdtCvfw+n5C5kdzRKh4VMcvBhUrXvqKksMcfYWUuAbmFFrnoCLVrNY8dO4q3hoSH5jFtJe2I+9cSRIprFElMTQ7fmi2Ulbn3Z8jPvYphlLTmWwy0QlCxpvBxwdnbL3Rytq2e12vI6rqXtjnh5C1Gm8fbU36fVSg7i/4MefTRyKpL+TgNkuads2e15JYa8jHc6HFlWSO5HP5cUsUnFjXAC5C0rPRVlJYNu3nbkTtbZ+RbRkuK0X5vkTbHHPlgr+Ta0ORkuLTOtT5pozppmT4jJ3tyuXOeN/TTIr2mG9a3mVw5fIslrk50XwGUAT/AGvHPUbfRvXBhfLKqkLlXZ82zU5XEuh7iNCwiyxzfERyDiwsKKmmRq5bYWSwJxZFopcQWxxHcrEUCxFbFujZsFNuXWRSoHR2L9uOrK8klVFuJOy9kRXOd8+Jajxsi5PWg+AisMpYkuU0W2NADApIG/clsFYWiyCETKtpr27ySihX2NMZIl8bHOpbS72ZujPBdwmgfAwg28Bi5AZLB5aaoS/HzEkwxfLriXRZFoWpjdaPNI5Fanuto68Y4vUxfEI4X1Xsex4fn2z2vo/2eT4hh3Q3Lqv0YSEIe6eGeoSjbGSfJPXIy11Z2TuWTiv9VhbN5lUms+WJx+Wmjr48FUn6BhUtmLKaKcXkVRk0yUopo0bVSUldLFanM3bdeh0aFUXaqF1dY2NuKd9TFlhRzt72LIwKksbFsY2NFGckrA3h2uBXWbChkTDu+RXG46iTSogCcVpgvckY/wBDSl5DQpN4265DchbSyjC79zTTne9lbq4qqKKsZ3tO6rJmbJNF+ODNU5JZsKnF5M4e17XfIqo7XJO+Rj8uT5o3RaS6norgUznR2u6vcqr7UytQ56E0zrOp19RKFS1zg/MYmvZ9r4k3jaDcdiNVHPq1bu5YqvlYzsUYi3DOWRrpVcDCNv2fh6ikuSado6KrDdscqe1KOL8jJH4xj3gsTasVnfcx4s52z1d7uNO/rr9yK4BmiUina1g8MbYjKeRTtTt9PY04pU7M+VWqOaQlyHWnKnaqbStNNSqdXDmZIyC5XOKbZ2aii1zHjKyM8WO6iKmOhpSBCWPuK6vAE54FkJNEJRTND2ZMpdJ369QRrW1Lo7Tje2BqWZmZ4impB+vFrDkI5J4M2SmpLOxlnSLIZuSuWMra0XXAsp0tAwilmUV9vUdUWvN7FSxl9OKi8Whdq2t8VbwOPX29N6lE9pusHcqe6TLVFI3Vts5t+xmdZ3z6Zl39X4BdRW+pLZRKyxTsxlV/vgZ74+5JVOBZRW5HQ2as8VhZBlLUy7PUyvn9C+VRWwzKZx5LIyKnKwl8cMtQxs81iVJ6p+eBNRFv5Ovsv7scV44cjSpWRy9mr2Q0dpzKnHknuNvaK40Vi3fmYadbQ077K5QJqZi2+e8/Q58Y4myrPH3KZWNcF9pS5vcdH4dVsdNP1OPsUeBuc8TDkVSNUXZqlP7+QZ103dK+pkVZ3z8QwnnpgXYF9ySKdRxBsrlMgCHVnLDxnfIsxwwMXaWwD2pxjidnZvqRdvdXxRSmUdux41BSS7ArLojJozKaYN4jtHZodQjqcMCjfI5XJCotVT+wxqcyplc6totk4qyqdFfxHbmsLnFntDdw15X8SlythY9HFiSXyY5zJ2rf5LqVRcyinMeUHm/v7FziVbi+TvkRFKbHiVtUSTsKk8rDb1rd1+65VN8Q761GRdl6qaoPacymLuN2aK5Ui2NlnaY5v2ZIKz1+wOx4MeMH3kdyDaGVURVcQtFTVnzHGmErRo7WzN9CWGJxos6mzvArzRolB2JtFLXNGdxsdCpiZp0iUJ/aJx5s1bOsLrgO5GOlO3iW75myR5s0YmWyqFt/VGTeL1O9matBj3ZV/Zl1+Tbif9DXIJcJ0ZzxhlXu8XdrxHjV4nKdUthXT7zmnhfU6vzEuDowlzHbazy5HOjX5dchnXa1z5+5X5RLzDaqg3anP7cjrEfKJbzoKsMqljlPaC2Fe6zG8LHvR0XVuVVMUyn5jDPAlOvYShRVKVmWcDLWW7dpX814vidSpaWRiq7M8dTbjl7mOaObKqr3safmlhZX4+WXqJOm08ri9jqjT9rM9NGinUk+7gW2epVSdtTTFFE2XxQriJumncJ2aKlInRTFWNWyqLabeCzTwfmVqIJQRGXJOPQ30pQu91xb8y9c8ThOigqLebfmVvEutjs3bXGKV4yWOl1ddxikPC0c0miudS6ta3AuhGiE2SHLyOhs7wMFJmqNVLAjkVjhwbZ1UVqqZt8DnwKeUXqKZfJXtcSVS3gV72GJWqmI1Gwb2minPhr9TZHDw9zBR43tY2U3gu89rRYNkdz6v9Hh67P5ktq6Is3u4IFJcUQ3UYTyPzMXqn4jUq1tfU4U/hvIH6ezL6ePubnrJPsei7dPIHbYnnXsD5gWxy0b82Qelj7k1rmux6ZVwdqeZezT4y82RUqn8pf/AExekXuS9f8AB6V1Bo1jzKVT+cvNjKrWX+78k/oL0nyP1y9j1Ma1ho1U+sDy/wA3WX+3mkH5+t/2v/1IejZP10fk9ZGvuPNPudy+G0xlrZ8zxn6lV4R9fuL+o1uC8n9xeiYnrIHtpxuZq1NRTbaSSxeiWp5RfF6y4ev3KNr+JVqkd2T/AGvNLXXEcdHO+pXLVQroeq2baKVR/wDTlF2ztodKNI+cUZTg7xbT4o7+zf5HUjFKUL2Wa15tBm0kvwY8WrXSR610/Mq3Ty8v8ql/D1RVH/J6m9dwVvXzsUrR5S71eL3PbKiU1I2PN0/8pWu8uVkW/wD6WnJWb80/sQ9LkXVElqMfudWr1pfuHprA8w/j29UwwgnZJ6rV30O1D4irK1rccGOennFK0OGeMujNtRLiY3C5IbdFPMFbbYaPMUYSXYk5IenVWhdNXld5GGFaEcncWW1rl5jeJt9BrIl3OjCvuu68U9VwZdCUG8Ha+jOItovkXwl0uHTRJaST7EJ6qEe5uryadvwLH1Ko+qdueWhbGWTy4Luw+5sxaOMeWYc2slNUjTS154eFzXTllhgsvyZKCyvmnl3cDSsu/D0NhhGdS2CSZCdtwS8SDoDgdihls64D3HiiskUfLIHyqNHXSI149chAZXsq4A+TXDwNe6Nl1l+QAxPYgfp/I2hUQAwfILgB7CjpEXSADlfIoHyCOr1qHdGBx/kO4n6YjrpdwbCA5C+GEn8MXDE6/O4GgA8/L4VyK38LPSNchXEYHmZfDCp/Dj1LihZUkFgeX/TmCfw+2h6bslwA6K4DA8z8s1xG7F5Nu3eehezxF+WQgs4dPZjRCnY6fYLr7k+XQAY4RN0I9d9lgGFE1Qp/jvw+w0AsIdc1ZeRop0sfG/LwGjT6435aIuS643xGINNYd2b1x1LV9fRLJAi7XtwtxzeXtiN2j4/Ty8iQi2E1bL1IJCcUsXj1yIMRx4+A3WosF1p42G3e9exSWEt1mGwbdfgijrjfUAJLDrLxA13+AyfX4B3dfkAAl1+A4d3WiA11cgAMvIjXd6hT6zB5ABH/AGHvBfw8bEXn1poABXf7kSJe/wBVwI+sAAiJp+fqRcuvsRpd4ARsRrlf09B7c/p4i2AAMUZ9XFfX9gArZGS/V/oB8/QAAwXCwW6/ACAREsS4wHiaU7eXjjqZoF+9w6vlfT+xoC5cOsyze4Z6deZS9eTy4viPGXWXHAkIuazS5W730x8L4453thg8kZ11y4+AZTzfHyGIdtapvniATt5EDgDLFZd4aOhCFZMZL93XAaqvZe4CCAlQrll4IhAAEc0T7/QhAAMs0N9yEBACTy7mLUeC7iEGA0tO4lPIJBAIWPXrQhAAWSwXiJe+ZCAhCQk7oe2D64EIMYJZFUfoQggJIWWhCDAlsvEkciEBAWUfp9i6lp3P03iEJIQ1PTvj7IeOb/8AH6EISEx5f8X3r1QJ5+H0IQBGSbxZCE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img15.nnm.me/c/1/9/d/6/b218dcb63f9a58c58f2d2de5fe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369" y="2132856"/>
            <a:ext cx="3950726" cy="296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8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/>
              <a:t>Живлення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309320"/>
            <a:ext cx="9144000" cy="54868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sz="2800" dirty="0" err="1" smtClean="0"/>
              <a:t>Гетеротрофи</a:t>
            </a:r>
            <a:r>
              <a:rPr lang="uk-UA" sz="2800" dirty="0" smtClean="0"/>
              <a:t>: паразитичні бактерії                                                                                                  призводять до захворювання людини, тварин, грибів, рослин</a:t>
            </a:r>
            <a:endParaRPr lang="ru-RU" sz="2800" dirty="0"/>
          </a:p>
        </p:txBody>
      </p:sp>
      <p:pic>
        <p:nvPicPr>
          <p:cNvPr id="4098" name="Picture 2" descr="http://medinote.ru/content/uploads/2012/11/Glaznyie-infektsii-u-dete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0" y="566665"/>
            <a:ext cx="4108850" cy="252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ogsecrets.ru/images/stories/piodermiya-u-soba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3"/>
            <a:ext cx="4108850" cy="268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urichvalera.com/wp-content/uploads/2011/10/Bakterialnyie-bolezni-rasteni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59643"/>
            <a:ext cx="3599723" cy="239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agaricus.ru/f/i/06e51885b665d8256458825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09870"/>
            <a:ext cx="3599723" cy="269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37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Autofit/>
          </a:bodyPr>
          <a:lstStyle/>
          <a:p>
            <a:r>
              <a:rPr lang="uk-UA" sz="3200" dirty="0"/>
              <a:t>Живлення бактерій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309320"/>
            <a:ext cx="8229600" cy="54868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uk-UA" sz="2800" dirty="0" err="1" smtClean="0"/>
              <a:t>Гетеротрофи</a:t>
            </a:r>
            <a:r>
              <a:rPr lang="uk-UA" sz="2800" dirty="0" smtClean="0"/>
              <a:t>: </a:t>
            </a:r>
            <a:r>
              <a:rPr lang="uk-UA" sz="2800" dirty="0" err="1" smtClean="0"/>
              <a:t>симбіотрофи</a:t>
            </a:r>
            <a:r>
              <a:rPr lang="uk-UA" sz="2800" dirty="0" smtClean="0"/>
              <a:t> – кишкова паличка у людини</a:t>
            </a:r>
            <a:endParaRPr lang="ru-RU" sz="2800" dirty="0"/>
          </a:p>
        </p:txBody>
      </p:sp>
      <p:pic>
        <p:nvPicPr>
          <p:cNvPr id="7170" name="Picture 2" descr="http://s00.yaplakal.com/pics/pics_original/1/0/1/368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7140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01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392</Words>
  <Application>Microsoft Office PowerPoint</Application>
  <PresentationFormat>Экран (4:3)</PresentationFormat>
  <Paragraphs>93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Загальна характеристика бактерій</vt:lpstr>
      <vt:lpstr>Відкриття бактерій</vt:lpstr>
      <vt:lpstr>Бактерії  </vt:lpstr>
      <vt:lpstr>Бактерії  </vt:lpstr>
      <vt:lpstr> Форми    клітин </vt:lpstr>
      <vt:lpstr>Бактерії  </vt:lpstr>
      <vt:lpstr>Живлення бактерій</vt:lpstr>
      <vt:lpstr>Живлення бактерій</vt:lpstr>
      <vt:lpstr>Живлення бактерій</vt:lpstr>
      <vt:lpstr>Живлення бактерій</vt:lpstr>
      <vt:lpstr>Живлення бактерій</vt:lpstr>
      <vt:lpstr>Дихання бактерій</vt:lpstr>
      <vt:lpstr>Дихання бактерій</vt:lpstr>
      <vt:lpstr>Дихання бактерій</vt:lpstr>
      <vt:lpstr>Рух бактерій </vt:lpstr>
      <vt:lpstr>Розмноження бактерій </vt:lpstr>
      <vt:lpstr>Розмноження бактерій  </vt:lpstr>
      <vt:lpstr>Розмноження бактерій  </vt:lpstr>
      <vt:lpstr>Спора </vt:lpstr>
      <vt:lpstr>Спора </vt:lpstr>
      <vt:lpstr>Циста </vt:lpstr>
      <vt:lpstr>Поширення бактерій</vt:lpstr>
      <vt:lpstr>Поширення бактерій</vt:lpstr>
      <vt:lpstr>Значення бактерій</vt:lpstr>
      <vt:lpstr>Значення бактерій</vt:lpstr>
      <vt:lpstr>Значення бактерій</vt:lpstr>
      <vt:lpstr>Значення бактерій</vt:lpstr>
      <vt:lpstr>Значення бактерій</vt:lpstr>
      <vt:lpstr>Значення бактерій</vt:lpstr>
      <vt:lpstr>Значення бактерій</vt:lpstr>
      <vt:lpstr>Значення бактерій</vt:lpstr>
      <vt:lpstr>Значення бактерій</vt:lpstr>
      <vt:lpstr>Значення бактерій</vt:lpstr>
      <vt:lpstr>Значення бактерій</vt:lpstr>
      <vt:lpstr>Значення бактерій</vt:lpstr>
      <vt:lpstr>Значення бактерій</vt:lpstr>
      <vt:lpstr>Значення бактерій</vt:lpstr>
      <vt:lpstr>Значення бактерій</vt:lpstr>
      <vt:lpstr>Значення бактерій</vt:lpstr>
      <vt:lpstr>Значення бактерій</vt:lpstr>
      <vt:lpstr>Значення бактерій</vt:lpstr>
      <vt:lpstr>Профілактика бактеріальний інфекцій</vt:lpstr>
      <vt:lpstr>Значення бактерій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Загальна характеристика бактерій</dc:title>
  <cp:lastModifiedBy>Пользователь Windows</cp:lastModifiedBy>
  <cp:revision>19</cp:revision>
  <dcterms:created xsi:type="dcterms:W3CDTF">2014-05-05T18:11:35Z</dcterms:created>
  <dcterms:modified xsi:type="dcterms:W3CDTF">2014-11-06T06:56:05Z</dcterms:modified>
</cp:coreProperties>
</file>