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8" r:id="rId20"/>
    <p:sldId id="276" r:id="rId21"/>
    <p:sldId id="283" r:id="rId22"/>
    <p:sldId id="277" r:id="rId23"/>
    <p:sldId id="274" r:id="rId24"/>
    <p:sldId id="279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38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uk-UA" dirty="0" smtClean="0"/>
              <a:t>Різноманітність тварин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http://photo-time.info/uploads/posts/2010-11/1291021895_gl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32848" cy="560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Споживачі органічної речовини</a:t>
            </a:r>
            <a:endParaRPr lang="ru-RU" sz="2800" dirty="0"/>
          </a:p>
        </p:txBody>
      </p:sp>
      <p:pic>
        <p:nvPicPr>
          <p:cNvPr id="10242" name="Picture 2" descr="http://images.northrup.org/picture/xl/koala/ko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16824" cy="538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Участь у </a:t>
            </a:r>
            <a:r>
              <a:rPr lang="uk-UA" sz="2800" dirty="0" err="1" smtClean="0"/>
              <a:t>колообігу</a:t>
            </a:r>
            <a:r>
              <a:rPr lang="uk-UA" sz="2800" dirty="0" smtClean="0"/>
              <a:t> речовин </a:t>
            </a:r>
            <a:r>
              <a:rPr lang="uk-UA" sz="1000" dirty="0" smtClean="0"/>
              <a:t>Личинки комарів накопичують </a:t>
            </a:r>
            <a:r>
              <a:rPr lang="uk-UA" sz="1000" dirty="0" err="1" smtClean="0"/>
              <a:t>Купрум</a:t>
            </a:r>
            <a:r>
              <a:rPr lang="uk-UA" sz="1000" dirty="0" smtClean="0"/>
              <a:t>, який імаго виносять на суходіл</a:t>
            </a:r>
            <a:endParaRPr lang="ru-RU" sz="1000" dirty="0"/>
          </a:p>
        </p:txBody>
      </p:sp>
      <p:pic>
        <p:nvPicPr>
          <p:cNvPr id="9220" name="Picture 4" descr="http://www.epochtimes.com.ua/upload/iblock/bf4/bf46ed4937ffee7e37f095fa91d00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920494" cy="1944216"/>
          </a:xfrm>
          <a:prstGeom prst="rect">
            <a:avLst/>
          </a:prstGeom>
          <a:noFill/>
        </p:spPr>
      </p:pic>
      <p:pic>
        <p:nvPicPr>
          <p:cNvPr id="9224" name="Picture 8" descr="http://open.az/uploads/posts/2009-08/1251254490_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3087638" cy="2146986"/>
          </a:xfrm>
          <a:prstGeom prst="rect">
            <a:avLst/>
          </a:prstGeom>
          <a:noFill/>
        </p:spPr>
      </p:pic>
      <p:pic>
        <p:nvPicPr>
          <p:cNvPr id="9226" name="Picture 10" descr="http://mosquitomagnet.spb.ru/images/products/komar_lichin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8023" y="3573016"/>
            <a:ext cx="3095213" cy="2582292"/>
          </a:xfrm>
          <a:prstGeom prst="rect">
            <a:avLst/>
          </a:prstGeom>
          <a:noFill/>
        </p:spPr>
      </p:pic>
      <p:pic>
        <p:nvPicPr>
          <p:cNvPr id="9" name="Picture 6" descr="http://vitawater.ru/pond/animals/pict/komar/img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212665" cy="2088232"/>
          </a:xfrm>
          <a:prstGeom prst="rect">
            <a:avLst/>
          </a:prstGeom>
          <a:noFill/>
        </p:spPr>
      </p:pic>
      <p:pic>
        <p:nvPicPr>
          <p:cNvPr id="10" name="Picture 2" descr="http://zveri911.ru/img/komar/koma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836712"/>
            <a:ext cx="2771153" cy="15841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95936" y="908720"/>
            <a:ext cx="1162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Cu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2160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***</a:t>
            </a:r>
            <a:endParaRPr lang="ru-RU" sz="2800" dirty="0"/>
          </a:p>
        </p:txBody>
      </p:sp>
      <p:pic>
        <p:nvPicPr>
          <p:cNvPr id="8202" name="Picture 10" descr="http://pogodaomsk.ru/blogs/uploads/images/00/00/01/2012/06/28/ec78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071695" cy="547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Видихають вуглекислий газ, який використовується у фотосинтезі </a:t>
            </a:r>
            <a:r>
              <a:rPr lang="uk-UA" sz="1000" dirty="0" smtClean="0"/>
              <a:t>Кит видихає повітря, в якому конденсується водяна пара </a:t>
            </a:r>
            <a:endParaRPr lang="ru-RU" sz="1000" dirty="0"/>
          </a:p>
        </p:txBody>
      </p:sp>
      <p:pic>
        <p:nvPicPr>
          <p:cNvPr id="7174" name="Picture 6" descr="http://skuky.net/wp-content/uploads/2010/01/blowholes_1552671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68043" cy="487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Запилюють рослини</a:t>
            </a:r>
            <a:endParaRPr lang="ru-RU" sz="2800" dirty="0"/>
          </a:p>
        </p:txBody>
      </p:sp>
      <p:pic>
        <p:nvPicPr>
          <p:cNvPr id="6148" name="Picture 4" descr="http://img1.liveinternet.ru/images/attach/c/6/90/995/90995023_large_2835299_375532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096078" cy="533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Поширюють насіння </a:t>
            </a:r>
            <a:r>
              <a:rPr lang="uk-UA" sz="1000" dirty="0" smtClean="0"/>
              <a:t>Парило</a:t>
            </a:r>
            <a:endParaRPr lang="ru-RU" sz="1000" dirty="0"/>
          </a:p>
        </p:txBody>
      </p:sp>
      <p:pic>
        <p:nvPicPr>
          <p:cNvPr id="5124" name="Picture 4" descr="http://forum.guns.ru/forums/icons/forum_pictures/006447/6447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836712"/>
            <a:ext cx="7176797" cy="5382598"/>
          </a:xfrm>
          <a:prstGeom prst="rect">
            <a:avLst/>
          </a:prstGeom>
          <a:noFill/>
        </p:spPr>
      </p:pic>
      <p:pic>
        <p:nvPicPr>
          <p:cNvPr id="5126" name="Picture 6" descr="http://www.discoverlife.org/IM/I_MWS/0163/320/Agrimonia_eupatoria,I_MWS16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8195" y="750077"/>
            <a:ext cx="2347010" cy="2520280"/>
          </a:xfrm>
          <a:prstGeom prst="rect">
            <a:avLst/>
          </a:prstGeom>
          <a:noFill/>
        </p:spPr>
      </p:pic>
      <p:pic>
        <p:nvPicPr>
          <p:cNvPr id="5128" name="Picture 8" descr="http://ekontsh.civicua.org/fam/Rosaceae/Agrimonia/Agrimonia%20eupatoria/images/47388_4dcfa0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2699792" cy="3648368"/>
          </a:xfrm>
          <a:prstGeom prst="rect">
            <a:avLst/>
          </a:prstGeom>
          <a:noFill/>
        </p:spPr>
      </p:pic>
      <p:pic>
        <p:nvPicPr>
          <p:cNvPr id="5130" name="Picture 10" descr="http://www.ecosystema.ru/08nature/flowers/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645024"/>
            <a:ext cx="2774947" cy="257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Хижаки – санітари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636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80" name="Picture 8" descr="http://pics.livejournal.com/www_priroda_su/pic/000161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59139" cy="5344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Хижаки – регулятори чисельності травоїдних</a:t>
            </a:r>
            <a:endParaRPr lang="ru-RU" sz="2800" dirty="0"/>
          </a:p>
        </p:txBody>
      </p:sp>
      <p:pic>
        <p:nvPicPr>
          <p:cNvPr id="2052" name="Picture 4" descr="http://files.torakid.com/articles/110323_1300874768_001yhx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31516" cy="539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Промислові тварини</a:t>
            </a:r>
            <a:endParaRPr lang="ru-RU" sz="2800" dirty="0"/>
          </a:p>
        </p:txBody>
      </p:sp>
      <p:pic>
        <p:nvPicPr>
          <p:cNvPr id="33794" name="Picture 2" descr="http://baitboat.com.ua/img/gallery_pos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3583824" cy="2633862"/>
          </a:xfrm>
          <a:prstGeom prst="rect">
            <a:avLst/>
          </a:prstGeom>
          <a:noFill/>
        </p:spPr>
      </p:pic>
      <p:pic>
        <p:nvPicPr>
          <p:cNvPr id="33796" name="Picture 4" descr="http://s001.radikal.ru/i193/1009/98/a104bbeda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3528392" cy="2646294"/>
          </a:xfrm>
          <a:prstGeom prst="rect">
            <a:avLst/>
          </a:prstGeom>
          <a:noFill/>
        </p:spPr>
      </p:pic>
      <p:pic>
        <p:nvPicPr>
          <p:cNvPr id="33798" name="Picture 6" descr="http://www.oxota-ru.ru/load/Image/kana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3552395" cy="2664296"/>
          </a:xfrm>
          <a:prstGeom prst="rect">
            <a:avLst/>
          </a:prstGeom>
          <a:noFill/>
        </p:spPr>
      </p:pic>
      <p:pic>
        <p:nvPicPr>
          <p:cNvPr id="33800" name="Picture 8" descr="http://oxotnichek.ru/uploads/posts/2012-06/1339653309_ohota-na-ut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764704"/>
            <a:ext cx="3626768" cy="272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Свійські тварини</a:t>
            </a:r>
            <a:endParaRPr lang="ru-RU" sz="2800" dirty="0"/>
          </a:p>
        </p:txBody>
      </p:sp>
      <p:pic>
        <p:nvPicPr>
          <p:cNvPr id="34818" name="Picture 2" descr="http://zhurnaly.info/uploads/posts/2010-09/g9fzyji1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739" y="764704"/>
            <a:ext cx="3456261" cy="5414004"/>
          </a:xfrm>
          <a:prstGeom prst="rect">
            <a:avLst/>
          </a:prstGeom>
          <a:noFill/>
        </p:spPr>
      </p:pic>
      <p:pic>
        <p:nvPicPr>
          <p:cNvPr id="34820" name="Picture 4" descr="http://4.bp.blogspot.com/_ZZII4Cj5yCw/TIaEyJwDayI/AAAAAAAAAHg/Zeq5-nT0aqQ/s1600/koz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3106316" cy="2385651"/>
          </a:xfrm>
          <a:prstGeom prst="rect">
            <a:avLst/>
          </a:prstGeom>
          <a:noFill/>
        </p:spPr>
      </p:pic>
      <p:pic>
        <p:nvPicPr>
          <p:cNvPr id="34822" name="Picture 6" descr="http://www.yaplakal.com/uploads/post-3-12700873549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3168352" cy="2376264"/>
          </a:xfrm>
          <a:prstGeom prst="rect">
            <a:avLst/>
          </a:prstGeom>
          <a:noFill/>
        </p:spPr>
      </p:pic>
      <p:pic>
        <p:nvPicPr>
          <p:cNvPr id="34824" name="Picture 8" descr="http://nature-photographing.com/d/1902-6/P8186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85138"/>
            <a:ext cx="2915816" cy="2186862"/>
          </a:xfrm>
          <a:prstGeom prst="rect">
            <a:avLst/>
          </a:prstGeom>
          <a:noFill/>
        </p:spPr>
      </p:pic>
      <p:pic>
        <p:nvPicPr>
          <p:cNvPr id="34826" name="Picture 10" descr="http://image.tsn.ua/media/images/original/May2010/227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222940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Різноманітність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2 мільйони видів тварин</a:t>
            </a:r>
            <a:endParaRPr lang="ru-RU" sz="2800" dirty="0"/>
          </a:p>
        </p:txBody>
      </p:sp>
      <p:pic>
        <p:nvPicPr>
          <p:cNvPr id="2052" name="Picture 4" descr="http://pingvins.com/content/article_imag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72400" cy="5417134"/>
          </a:xfrm>
          <a:prstGeom prst="rect">
            <a:avLst/>
          </a:prstGeom>
          <a:noFill/>
        </p:spPr>
      </p:pic>
      <p:pic>
        <p:nvPicPr>
          <p:cNvPr id="2054" name="Picture 6" descr="http://www.inpic.ru/pic/4134-200fac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70416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367877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Свійські тварини</a:t>
            </a:r>
            <a:endParaRPr lang="ru-RU" sz="2800" dirty="0"/>
          </a:p>
        </p:txBody>
      </p:sp>
      <p:pic>
        <p:nvPicPr>
          <p:cNvPr id="1026" name="Picture 2" descr="http://upload.wikimedia.org/wikipedia/commons/c/cc/Bombyx_mori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669" y="620687"/>
            <a:ext cx="8496944" cy="56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imalworld.com.ua/images/2009/July_09/Animal/Bombyx_mori/Bombyx_mori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620687"/>
            <a:ext cx="3646541" cy="24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367877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Свійські </a:t>
            </a:r>
            <a:r>
              <a:rPr lang="uk-UA" sz="2800" dirty="0" smtClean="0"/>
              <a:t>тварини. Короп </a:t>
            </a:r>
            <a:endParaRPr lang="ru-RU" sz="2800" dirty="0"/>
          </a:p>
        </p:txBody>
      </p:sp>
      <p:pic>
        <p:nvPicPr>
          <p:cNvPr id="2050" name="Picture 2" descr="http://gejzer.ru/wp-content/uploads/2013/12/razvedenie-ry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19628" cy="58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296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35394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Декоративні свійські тварини</a:t>
            </a:r>
            <a:endParaRPr lang="ru-RU" sz="2800" dirty="0"/>
          </a:p>
        </p:txBody>
      </p:sp>
      <p:pic>
        <p:nvPicPr>
          <p:cNvPr id="4098" name="Picture 2" descr="http://s5.goodfon.ru/image/466259-2048x1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0" y="620688"/>
            <a:ext cx="8610900" cy="57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00" y="0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851" y="635394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Лабораторні тварини</a:t>
            </a:r>
            <a:endParaRPr lang="ru-RU" sz="2800" dirty="0"/>
          </a:p>
        </p:txBody>
      </p:sp>
      <p:pic>
        <p:nvPicPr>
          <p:cNvPr id="5122" name="Picture 2" descr="http://infosmi.net/images/stories/articles/2013/Zdorovie/09-2013/08/1273673401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329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Паразитичні тварини</a:t>
            </a:r>
            <a:endParaRPr lang="ru-RU" sz="2800" dirty="0"/>
          </a:p>
        </p:txBody>
      </p:sp>
      <p:pic>
        <p:nvPicPr>
          <p:cNvPr id="6146" name="Picture 2" descr="http://newsimg.bbc.co.uk/media/images/41297000/jpg/_41297631_scienc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38592" cy="45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353944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Шкідники полів, садів, лісів</a:t>
            </a:r>
            <a:endParaRPr lang="ru-RU" sz="2800" dirty="0"/>
          </a:p>
        </p:txBody>
      </p:sp>
      <p:pic>
        <p:nvPicPr>
          <p:cNvPr id="7170" name="Picture 2" descr="http://klyovotut.ru/wp-content/uploads/2012/02/0_8fd_7f43227a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8680"/>
            <a:ext cx="7723617" cy="57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500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90009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Біологічні методи боротьби зі шкідниками</a:t>
            </a:r>
            <a:endParaRPr lang="ru-RU" sz="2800" dirty="0"/>
          </a:p>
        </p:txBody>
      </p:sp>
      <p:pic>
        <p:nvPicPr>
          <p:cNvPr id="8194" name="Picture 2" descr="http://macroid.ru/_data/36/DSC_136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9574"/>
            <a:ext cx="8364957" cy="57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it.dirty.ru/dirty/1/2008/08/31/16966-162431-a186353e562d75ae1482a8b5026e6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2" y="589574"/>
            <a:ext cx="31537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doseng.org/uploads/posts/2013-01/1358973101_doseng.org_these_funny_animals_1125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" y="620688"/>
            <a:ext cx="9151768" cy="56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4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Середовища існування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Наземно-</a:t>
            </a:r>
            <a:r>
              <a:rPr lang="uk-UA" sz="2800" dirty="0" smtClean="0"/>
              <a:t> повітряне</a:t>
            </a:r>
            <a:endParaRPr lang="ru-RU" sz="2800" dirty="0"/>
          </a:p>
        </p:txBody>
      </p:sp>
      <p:pic>
        <p:nvPicPr>
          <p:cNvPr id="16388" name="Picture 4" descr="http://900igr.net/datai/okruzhajuschij-mir/Mnogoobrazie-organizmov/0004-013-SREDA-OBITANIJA-eto-to-chto-okruzhaet-zhivoj-organ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44816" cy="5269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Середовища існування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Водне </a:t>
            </a:r>
            <a:endParaRPr lang="ru-RU" sz="2800" dirty="0"/>
          </a:p>
        </p:txBody>
      </p:sp>
      <p:pic>
        <p:nvPicPr>
          <p:cNvPr id="1026" name="Picture 2" descr="http://www.cawater-info.net/all_about_water/wp-content/uploads/2011/11/voda-sreda-obit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056601" cy="529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Середовища існування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err="1" smtClean="0"/>
              <a:t>Ґрунтове</a:t>
            </a:r>
            <a:endParaRPr lang="ru-RU" sz="2800" dirty="0"/>
          </a:p>
        </p:txBody>
      </p:sp>
      <p:pic>
        <p:nvPicPr>
          <p:cNvPr id="19458" name="Picture 2" descr="http://geotec.com.ua/img/pic/pressa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4594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Середовища існування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Організмове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8434" name="Picture 2" descr="http://vookazooka.ru/uploads/posts/2012-02/1328803492_vookazooka.ru-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75240" cy="525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 Класифікація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                                           </a:t>
            </a:r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endParaRPr lang="uk-UA" sz="2800" dirty="0" smtClean="0"/>
          </a:p>
          <a:p>
            <a:pPr algn="ctr">
              <a:buNone/>
            </a:pPr>
            <a:r>
              <a:rPr lang="uk-UA" sz="2800" dirty="0" smtClean="0"/>
              <a:t>Систематика вивчає природну систему тварин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1340768"/>
          <a:ext cx="6096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Систематика рослин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Систематика тварин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Відділ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Тип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Порядок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Ряд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Родина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Родина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Рід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Рід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Вид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 Класифікація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Вид – основна одиниця систематики.</a:t>
            </a:r>
          </a:p>
          <a:p>
            <a:pPr algn="ctr">
              <a:buNone/>
            </a:pPr>
            <a:r>
              <a:rPr lang="uk-UA" sz="2800" dirty="0" smtClean="0"/>
              <a:t>Бінарна номенклатура </a:t>
            </a:r>
            <a:endParaRPr lang="ru-RU" sz="2800" dirty="0"/>
          </a:p>
        </p:txBody>
      </p:sp>
      <p:pic>
        <p:nvPicPr>
          <p:cNvPr id="6146" name="Picture 2" descr="http://www.zoogeo365.ru/images/public/20101129/scinkovyj_gekkon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336703" cy="4370140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2600325" cy="10081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4005064"/>
            <a:ext cx="2769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/>
              <a:t>Сцинковий</a:t>
            </a:r>
            <a:r>
              <a:rPr lang="uk-UA" sz="2400" dirty="0" smtClean="0"/>
              <a:t> гекон</a:t>
            </a:r>
          </a:p>
          <a:p>
            <a:r>
              <a:rPr lang="en-US" sz="2400" i="1" dirty="0" err="1" smtClean="0"/>
              <a:t>Teratoscincus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scincu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 smtClean="0"/>
              <a:t> Класифікація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340768"/>
            <a:ext cx="381642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/>
              <a:t>Царство – Тварини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Тип – Хордові 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Клас – Ссавці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Ряд – Примати 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Родина – Людиноподібні мавпи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Рід – Шимпанзе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Вид – Шимпанзе карликовий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122" name="Picture 2" descr="http://lovemyplanet.com/f/p/53/976523/22b7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94" y="836712"/>
            <a:ext cx="3996445" cy="2664296"/>
          </a:xfrm>
          <a:prstGeom prst="rect">
            <a:avLst/>
          </a:prstGeom>
          <a:noFill/>
        </p:spPr>
      </p:pic>
      <p:pic>
        <p:nvPicPr>
          <p:cNvPr id="5124" name="Picture 4" descr="http://daypic.ru/wp-content/uploads/2011/04/1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399966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204</Words>
  <Application>Microsoft Office PowerPoint</Application>
  <PresentationFormat>Экран (4:3)</PresentationFormat>
  <Paragraphs>93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Різноманітність тварин</vt:lpstr>
      <vt:lpstr>Різноманітність тварин</vt:lpstr>
      <vt:lpstr>Середовища існування тварин</vt:lpstr>
      <vt:lpstr>Середовища існування тварин</vt:lpstr>
      <vt:lpstr>Середовища існування тварин</vt:lpstr>
      <vt:lpstr>Середовища існування тварин</vt:lpstr>
      <vt:lpstr> Класифікація тварин</vt:lpstr>
      <vt:lpstr> Класифікація тварин</vt:lpstr>
      <vt:lpstr> Класифікація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Значення тварин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тварин</dc:title>
  <dc:creator>User</dc:creator>
  <cp:lastModifiedBy>Пользователь Windows</cp:lastModifiedBy>
  <cp:revision>32</cp:revision>
  <dcterms:created xsi:type="dcterms:W3CDTF">2012-09-11T20:15:45Z</dcterms:created>
  <dcterms:modified xsi:type="dcterms:W3CDTF">2014-09-09T04:18:20Z</dcterms:modified>
</cp:coreProperties>
</file>