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6" r:id="rId11"/>
    <p:sldId id="265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312" r:id="rId26"/>
    <p:sldId id="287" r:id="rId27"/>
    <p:sldId id="288" r:id="rId28"/>
    <p:sldId id="289" r:id="rId29"/>
    <p:sldId id="290" r:id="rId30"/>
    <p:sldId id="291" r:id="rId31"/>
    <p:sldId id="292" r:id="rId32"/>
    <p:sldId id="293" r:id="rId33"/>
    <p:sldId id="294" r:id="rId34"/>
    <p:sldId id="295" r:id="rId35"/>
    <p:sldId id="296" r:id="rId36"/>
    <p:sldId id="297" r:id="rId37"/>
    <p:sldId id="298" r:id="rId38"/>
    <p:sldId id="299" r:id="rId39"/>
    <p:sldId id="301" r:id="rId40"/>
    <p:sldId id="311" r:id="rId41"/>
    <p:sldId id="302" r:id="rId42"/>
    <p:sldId id="303" r:id="rId43"/>
    <p:sldId id="304" r:id="rId44"/>
    <p:sldId id="305" r:id="rId45"/>
    <p:sldId id="306" r:id="rId46"/>
    <p:sldId id="307" r:id="rId47"/>
    <p:sldId id="308" r:id="rId48"/>
    <p:sldId id="310" r:id="rId49"/>
    <p:sldId id="281" r:id="rId50"/>
    <p:sldId id="282" r:id="rId51"/>
    <p:sldId id="284" r:id="rId52"/>
    <p:sldId id="285" r:id="rId53"/>
    <p:sldId id="283" r:id="rId54"/>
    <p:sldId id="313" r:id="rId55"/>
    <p:sldId id="286" r:id="rId56"/>
    <p:sldId id="314" r:id="rId5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90" autoAdjust="0"/>
    <p:restoredTop sz="94660"/>
  </p:normalViewPr>
  <p:slideViewPr>
    <p:cSldViewPr>
      <p:cViewPr varScale="1">
        <p:scale>
          <a:sx n="69" d="100"/>
          <a:sy n="69" d="100"/>
        </p:scale>
        <p:origin x="-90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15.12.2014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15.12.2014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15.12.2014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15.12.2014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15.12.2014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15.12.2014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15.12.2014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gif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"/>
            <a:ext cx="7772400" cy="1052735"/>
          </a:xfrm>
        </p:spPr>
        <p:txBody>
          <a:bodyPr/>
          <a:lstStyle/>
          <a:p>
            <a:r>
              <a:rPr lang="uk-UA" dirty="0" smtClean="0"/>
              <a:t>26. Будова та функції пагона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http://hd.at.ua/wall-cat/Flower/HD.at.ua-Flower-1-0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80728"/>
            <a:ext cx="9160610" cy="57253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946242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548680"/>
          </a:xfrm>
        </p:spPr>
        <p:txBody>
          <a:bodyPr>
            <a:noAutofit/>
          </a:bodyPr>
          <a:lstStyle/>
          <a:p>
            <a:r>
              <a:rPr lang="uk-UA" sz="3200" dirty="0" smtClean="0"/>
              <a:t>Пагін </a:t>
            </a:r>
            <a:endParaRPr lang="ru-RU" sz="32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6165304"/>
            <a:ext cx="8229600" cy="69269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uk-UA" sz="2800" dirty="0" smtClean="0"/>
              <a:t>Верхівка пагона є брунькою</a:t>
            </a:r>
            <a:endParaRPr lang="ru-RU" sz="2800" dirty="0"/>
          </a:p>
        </p:txBody>
      </p:sp>
      <p:pic>
        <p:nvPicPr>
          <p:cNvPr id="10242" name="Picture 2" descr="http://www.lapshin.org/cultivar/N36/Lineberger/meristem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1833" y="476672"/>
            <a:ext cx="8527261" cy="5760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4722192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548680"/>
          </a:xfrm>
        </p:spPr>
        <p:txBody>
          <a:bodyPr>
            <a:noAutofit/>
          </a:bodyPr>
          <a:lstStyle/>
          <a:p>
            <a:r>
              <a:rPr lang="uk-UA" sz="3200" dirty="0" smtClean="0"/>
              <a:t>Брунька  </a:t>
            </a:r>
            <a:endParaRPr lang="ru-RU" sz="32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6165304"/>
            <a:ext cx="8229600" cy="692696"/>
          </a:xfrm>
        </p:spPr>
        <p:txBody>
          <a:bodyPr>
            <a:normAutofit fontScale="92500"/>
          </a:bodyPr>
          <a:lstStyle/>
          <a:p>
            <a:pPr marL="0" indent="0" algn="ctr">
              <a:buNone/>
            </a:pPr>
            <a:r>
              <a:rPr lang="uk-UA" sz="2800" dirty="0" smtClean="0"/>
              <a:t>Брунька – зачатковий пагін із </a:t>
            </a:r>
            <a:r>
              <a:rPr lang="uk-UA" sz="2800" dirty="0" err="1" smtClean="0"/>
              <a:t>нерозтягненим</a:t>
            </a:r>
            <a:r>
              <a:rPr lang="uk-UA" sz="2800" dirty="0" smtClean="0"/>
              <a:t> стеблом</a:t>
            </a:r>
            <a:endParaRPr lang="ru-RU" sz="2800" dirty="0"/>
          </a:p>
        </p:txBody>
      </p:sp>
      <p:pic>
        <p:nvPicPr>
          <p:cNvPr id="11268" name="Picture 4" descr="http://upload.wikimedia.org/wikipedia/commons/thumb/5/58/Baumknospe.jpg/250px-Baumknosp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522142"/>
            <a:ext cx="5904656" cy="57157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4722192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548680"/>
          </a:xfrm>
        </p:spPr>
        <p:txBody>
          <a:bodyPr>
            <a:noAutofit/>
          </a:bodyPr>
          <a:lstStyle/>
          <a:p>
            <a:r>
              <a:rPr lang="uk-UA" sz="3200" dirty="0" smtClean="0"/>
              <a:t>Брунька  </a:t>
            </a:r>
            <a:endParaRPr lang="ru-RU" sz="32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6093296"/>
            <a:ext cx="8229600" cy="764704"/>
          </a:xfrm>
        </p:spPr>
        <p:txBody>
          <a:bodyPr>
            <a:normAutofit fontScale="92500" lnSpcReduction="20000"/>
          </a:bodyPr>
          <a:lstStyle/>
          <a:p>
            <a:pPr marL="0" indent="0" algn="ctr">
              <a:buNone/>
            </a:pPr>
            <a:r>
              <a:rPr lang="uk-UA" sz="2800" dirty="0" smtClean="0"/>
              <a:t>У бруньці утворюються нові листки,                                          а старші розгортаються знизу </a:t>
            </a:r>
            <a:endParaRPr lang="ru-RU" sz="2800" dirty="0"/>
          </a:p>
        </p:txBody>
      </p:sp>
      <p:pic>
        <p:nvPicPr>
          <p:cNvPr id="12290" name="Picture 2" descr="http://www.torange.ru/photo/3/13/%D0%9A%D0%B0%D1%88%D1%82%D0%B0%D0%BD-%D0%9F%D0%BE%D1%87%D0%BA%D0%B0-1250255719_3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548680"/>
            <a:ext cx="8253636" cy="5502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8525227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548680"/>
          </a:xfrm>
        </p:spPr>
        <p:txBody>
          <a:bodyPr>
            <a:noAutofit/>
          </a:bodyPr>
          <a:lstStyle/>
          <a:p>
            <a:r>
              <a:rPr lang="uk-UA" sz="3200" dirty="0" smtClean="0"/>
              <a:t>Стебло   </a:t>
            </a:r>
            <a:endParaRPr lang="ru-RU" sz="32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6165304"/>
            <a:ext cx="8229600" cy="69269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uk-UA" sz="2800" dirty="0"/>
              <a:t>Б</a:t>
            </a:r>
            <a:r>
              <a:rPr lang="uk-UA" sz="2800" dirty="0" smtClean="0"/>
              <a:t>удова стебла: вузли і міжвузля</a:t>
            </a:r>
            <a:endParaRPr lang="ru-RU" sz="2800" dirty="0"/>
          </a:p>
        </p:txBody>
      </p:sp>
      <p:pic>
        <p:nvPicPr>
          <p:cNvPr id="13314" name="Picture 2" descr="http://images.myshared.ru/405386/slide_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488713"/>
            <a:ext cx="7620000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Стрелка вправо 3"/>
          <p:cNvSpPr/>
          <p:nvPr/>
        </p:nvSpPr>
        <p:spPr>
          <a:xfrm rot="2338723">
            <a:off x="3247364" y="2111536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Стрелка вправо 4"/>
          <p:cNvSpPr/>
          <p:nvPr/>
        </p:nvSpPr>
        <p:spPr>
          <a:xfrm>
            <a:off x="2714642" y="3933056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8525227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548680"/>
          </a:xfrm>
        </p:spPr>
        <p:txBody>
          <a:bodyPr>
            <a:noAutofit/>
          </a:bodyPr>
          <a:lstStyle/>
          <a:p>
            <a:r>
              <a:rPr lang="uk-UA" sz="3200" dirty="0" smtClean="0"/>
              <a:t>Стебло   </a:t>
            </a:r>
            <a:endParaRPr lang="ru-RU" sz="32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6165304"/>
            <a:ext cx="8229600" cy="692696"/>
          </a:xfrm>
        </p:spPr>
        <p:txBody>
          <a:bodyPr>
            <a:normAutofit fontScale="85000" lnSpcReduction="20000"/>
          </a:bodyPr>
          <a:lstStyle/>
          <a:p>
            <a:pPr marL="0" indent="0" algn="ctr">
              <a:buNone/>
            </a:pPr>
            <a:r>
              <a:rPr lang="uk-UA" sz="2800" dirty="0" smtClean="0"/>
              <a:t>Будова стебла: листкова пазуха і пазушні бруньки (зачаткові бічні пагони)</a:t>
            </a:r>
            <a:endParaRPr lang="ru-RU" sz="2800" dirty="0"/>
          </a:p>
        </p:txBody>
      </p:sp>
      <p:pic>
        <p:nvPicPr>
          <p:cNvPr id="14338" name="Picture 2" descr="http://images.myshared.ru/405386/slide_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431032"/>
            <a:ext cx="7488832" cy="56166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Стрелка вправо 3"/>
          <p:cNvSpPr/>
          <p:nvPr/>
        </p:nvSpPr>
        <p:spPr>
          <a:xfrm rot="4108268">
            <a:off x="3286334" y="2641333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Стрелка вправо 4"/>
          <p:cNvSpPr/>
          <p:nvPr/>
        </p:nvSpPr>
        <p:spPr>
          <a:xfrm rot="7729320">
            <a:off x="4277518" y="3530074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4380566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548680"/>
          </a:xfrm>
        </p:spPr>
        <p:txBody>
          <a:bodyPr>
            <a:noAutofit/>
          </a:bodyPr>
          <a:lstStyle/>
          <a:p>
            <a:r>
              <a:rPr lang="uk-UA" sz="3200" dirty="0" smtClean="0"/>
              <a:t>Зимуючі бруньки   </a:t>
            </a:r>
            <a:endParaRPr lang="ru-RU" sz="32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6165304"/>
            <a:ext cx="8229600" cy="692696"/>
          </a:xfrm>
        </p:spPr>
        <p:txBody>
          <a:bodyPr>
            <a:normAutofit fontScale="85000" lnSpcReduction="20000"/>
          </a:bodyPr>
          <a:lstStyle/>
          <a:p>
            <a:pPr marL="0" indent="0" algn="ctr">
              <a:buNone/>
            </a:pPr>
            <a:r>
              <a:rPr lang="uk-UA" sz="2800" dirty="0" smtClean="0"/>
              <a:t>У нашому кліматі рослини мають зимуючі бруньки – верхівкові і пазушні</a:t>
            </a:r>
            <a:endParaRPr lang="ru-RU" sz="2800" dirty="0"/>
          </a:p>
        </p:txBody>
      </p:sp>
      <p:pic>
        <p:nvPicPr>
          <p:cNvPr id="15364" name="Picture 4" descr="http://greenword.ru/images/2011/05/gemmation-0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548680"/>
            <a:ext cx="8394458" cy="56003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4380566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548680"/>
          </a:xfrm>
        </p:spPr>
        <p:txBody>
          <a:bodyPr>
            <a:noAutofit/>
          </a:bodyPr>
          <a:lstStyle/>
          <a:p>
            <a:r>
              <a:rPr lang="uk-UA" sz="3200" dirty="0"/>
              <a:t>Зимуючі бруньки </a:t>
            </a:r>
            <a:r>
              <a:rPr lang="uk-UA" sz="3200" dirty="0" smtClean="0"/>
              <a:t> </a:t>
            </a:r>
            <a:endParaRPr lang="ru-RU" sz="32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6165304"/>
            <a:ext cx="8229600" cy="692696"/>
          </a:xfrm>
        </p:spPr>
        <p:txBody>
          <a:bodyPr>
            <a:normAutofit fontScale="85000" lnSpcReduction="20000"/>
          </a:bodyPr>
          <a:lstStyle/>
          <a:p>
            <a:pPr marL="0" indent="0" algn="ctr">
              <a:buNone/>
            </a:pPr>
            <a:r>
              <a:rPr lang="uk-UA" sz="2800" dirty="0" smtClean="0"/>
              <a:t>Зимуючі бруньки вкриті захисними лусками, воском, волосками, смолою</a:t>
            </a:r>
            <a:endParaRPr lang="ru-RU" sz="2800" dirty="0"/>
          </a:p>
        </p:txBody>
      </p:sp>
      <p:pic>
        <p:nvPicPr>
          <p:cNvPr id="16386" name="Picture 2" descr="http://www.domikpro.ru/upload/iblock/f71/31-07-12-pochki-oblepixi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547758"/>
            <a:ext cx="8190892" cy="561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4380566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548680"/>
          </a:xfrm>
        </p:spPr>
        <p:txBody>
          <a:bodyPr>
            <a:noAutofit/>
          </a:bodyPr>
          <a:lstStyle/>
          <a:p>
            <a:r>
              <a:rPr lang="uk-UA" sz="3200" dirty="0"/>
              <a:t>Зимуючі бруньки </a:t>
            </a:r>
            <a:r>
              <a:rPr lang="uk-UA" sz="3200" dirty="0" smtClean="0"/>
              <a:t>   </a:t>
            </a:r>
            <a:endParaRPr lang="ru-RU" sz="32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6165304"/>
            <a:ext cx="8229600" cy="69269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uk-UA" sz="2800" dirty="0" smtClean="0"/>
              <a:t>Всі засоби захисту бруньки – захист від висихання</a:t>
            </a:r>
            <a:endParaRPr lang="ru-RU" sz="2800" dirty="0"/>
          </a:p>
        </p:txBody>
      </p:sp>
      <p:pic>
        <p:nvPicPr>
          <p:cNvPr id="19458" name="Picture 2" descr="http://www.torange.ru/photo/2/13/%D0%9F%D0%BE%D1%87%D0%BA%D0%B8-%D0%BD%D0%B0-%D0%B2%D0%B5%D1%82%D0%BA%D0%B5-1240561464_9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996" y="606089"/>
            <a:ext cx="8469660" cy="5646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4380566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548680"/>
          </a:xfrm>
        </p:spPr>
        <p:txBody>
          <a:bodyPr>
            <a:noAutofit/>
          </a:bodyPr>
          <a:lstStyle/>
          <a:p>
            <a:r>
              <a:rPr lang="uk-UA" sz="3200" dirty="0"/>
              <a:t>Зимуючі бруньки </a:t>
            </a:r>
            <a:r>
              <a:rPr lang="uk-UA" sz="3200" dirty="0" smtClean="0"/>
              <a:t>   </a:t>
            </a:r>
            <a:endParaRPr lang="ru-RU" sz="32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6165304"/>
            <a:ext cx="8229600" cy="69269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uk-UA" sz="2800" dirty="0" smtClean="0"/>
              <a:t>Після опадання листя залишаються листкові рубці</a:t>
            </a:r>
            <a:endParaRPr lang="ru-RU" sz="2800" dirty="0"/>
          </a:p>
        </p:txBody>
      </p:sp>
      <p:pic>
        <p:nvPicPr>
          <p:cNvPr id="17410" name="Picture 2" descr="http://www.plantarium.ru/dat/plants/5/569/43569_eeac8a9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261" y="548680"/>
            <a:ext cx="7620000" cy="54959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4380566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548680"/>
          </a:xfrm>
        </p:spPr>
        <p:txBody>
          <a:bodyPr>
            <a:noAutofit/>
          </a:bodyPr>
          <a:lstStyle/>
          <a:p>
            <a:r>
              <a:rPr lang="uk-UA" sz="3200" dirty="0"/>
              <a:t>Зимуючі бруньки </a:t>
            </a:r>
            <a:r>
              <a:rPr lang="uk-UA" sz="3200" dirty="0" smtClean="0"/>
              <a:t>   </a:t>
            </a:r>
            <a:endParaRPr lang="ru-RU" sz="32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6165304"/>
            <a:ext cx="8229600" cy="69269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uk-UA" sz="2800" dirty="0" smtClean="0"/>
              <a:t>У верби 1 брунькова луска</a:t>
            </a:r>
            <a:endParaRPr lang="ru-RU" sz="2800" dirty="0"/>
          </a:p>
        </p:txBody>
      </p:sp>
      <p:pic>
        <p:nvPicPr>
          <p:cNvPr id="18434" name="Picture 2" descr="http://s010.radikal.ru/i312/1104/fc/20eeffbc727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6446" y="548680"/>
            <a:ext cx="6932328" cy="565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438056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548680"/>
          </a:xfrm>
        </p:spPr>
        <p:txBody>
          <a:bodyPr>
            <a:noAutofit/>
          </a:bodyPr>
          <a:lstStyle/>
          <a:p>
            <a:r>
              <a:rPr lang="uk-UA" sz="3200" dirty="0" smtClean="0"/>
              <a:t>Органи рослин</a:t>
            </a:r>
            <a:endParaRPr lang="ru-RU" sz="32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6165304"/>
            <a:ext cx="8229600" cy="69269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uk-UA" sz="2800" dirty="0" smtClean="0"/>
              <a:t>З чого складаються дерева?</a:t>
            </a:r>
            <a:endParaRPr lang="ru-RU" sz="2800" dirty="0"/>
          </a:p>
        </p:txBody>
      </p:sp>
      <p:pic>
        <p:nvPicPr>
          <p:cNvPr id="2050" name="Picture 2" descr="http://daler.ru/pictures/15960/1680x1050/Letajuschee-derevo-850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58756"/>
            <a:ext cx="9144000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1673362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548680"/>
          </a:xfrm>
        </p:spPr>
        <p:txBody>
          <a:bodyPr>
            <a:noAutofit/>
          </a:bodyPr>
          <a:lstStyle/>
          <a:p>
            <a:r>
              <a:rPr lang="uk-UA" sz="3200" dirty="0"/>
              <a:t>Зимуючі бруньки </a:t>
            </a:r>
            <a:r>
              <a:rPr lang="uk-UA" sz="3200" dirty="0" smtClean="0"/>
              <a:t>   </a:t>
            </a:r>
            <a:endParaRPr lang="ru-RU" sz="32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6165304"/>
            <a:ext cx="8229600" cy="69269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uk-UA" sz="2800" dirty="0" smtClean="0"/>
              <a:t>У дуба </a:t>
            </a:r>
            <a:r>
              <a:rPr lang="uk-UA" sz="2800" dirty="0" err="1" smtClean="0"/>
              <a:t>лусок</a:t>
            </a:r>
            <a:r>
              <a:rPr lang="uk-UA" sz="2800" dirty="0" smtClean="0"/>
              <a:t> дуже багато</a:t>
            </a:r>
            <a:endParaRPr lang="ru-RU" sz="2800" dirty="0"/>
          </a:p>
        </p:txBody>
      </p:sp>
      <p:pic>
        <p:nvPicPr>
          <p:cNvPr id="20482" name="Picture 2" descr="http://www.ecosystema.ru/08nature/trees/winter/2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548680"/>
            <a:ext cx="6724609" cy="56486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6046007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548680"/>
          </a:xfrm>
        </p:spPr>
        <p:txBody>
          <a:bodyPr>
            <a:noAutofit/>
          </a:bodyPr>
          <a:lstStyle/>
          <a:p>
            <a:r>
              <a:rPr lang="uk-UA" sz="3200" dirty="0"/>
              <a:t>Зимуючі бруньки </a:t>
            </a:r>
            <a:r>
              <a:rPr lang="uk-UA" sz="3200" dirty="0" smtClean="0"/>
              <a:t>   </a:t>
            </a:r>
            <a:endParaRPr lang="ru-RU" sz="32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6165304"/>
            <a:ext cx="8229600" cy="692696"/>
          </a:xfrm>
        </p:spPr>
        <p:txBody>
          <a:bodyPr>
            <a:normAutofit fontScale="85000" lnSpcReduction="20000"/>
          </a:bodyPr>
          <a:lstStyle/>
          <a:p>
            <a:pPr marL="0" indent="0" algn="ctr">
              <a:buNone/>
            </a:pPr>
            <a:r>
              <a:rPr lang="uk-UA" sz="2800" dirty="0" smtClean="0"/>
              <a:t>Вегетативна брунька містить зачатковий звичайний пагін із листками</a:t>
            </a:r>
            <a:endParaRPr lang="ru-RU" sz="2800" dirty="0"/>
          </a:p>
        </p:txBody>
      </p:sp>
      <p:pic>
        <p:nvPicPr>
          <p:cNvPr id="21506" name="Picture 2" descr="http://distant-lessons.ru/wp-content/uploads/2013/08/pochki-rastenij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9630" y="504612"/>
            <a:ext cx="6696744" cy="56851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6046007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548680"/>
          </a:xfrm>
        </p:spPr>
        <p:txBody>
          <a:bodyPr>
            <a:noAutofit/>
          </a:bodyPr>
          <a:lstStyle/>
          <a:p>
            <a:r>
              <a:rPr lang="uk-UA" sz="3200" dirty="0"/>
              <a:t>Зимуючі бруньки </a:t>
            </a:r>
            <a:r>
              <a:rPr lang="uk-UA" sz="3200" dirty="0" smtClean="0"/>
              <a:t>   </a:t>
            </a:r>
            <a:endParaRPr lang="ru-RU" sz="32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6165304"/>
            <a:ext cx="8229600" cy="69269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uk-UA" sz="2800" dirty="0" smtClean="0"/>
              <a:t>Квіткова брунька містить зачатки 1 чи кількох квіток</a:t>
            </a:r>
            <a:endParaRPr lang="ru-RU" sz="2800" dirty="0"/>
          </a:p>
        </p:txBody>
      </p:sp>
      <p:pic>
        <p:nvPicPr>
          <p:cNvPr id="22530" name="Picture 2" descr="http://distant-lessons.ru/wp-content/uploads/2013/08/generativnaja-pochk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692696"/>
            <a:ext cx="6353175" cy="5400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6046007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548680"/>
          </a:xfrm>
        </p:spPr>
        <p:txBody>
          <a:bodyPr>
            <a:noAutofit/>
          </a:bodyPr>
          <a:lstStyle/>
          <a:p>
            <a:r>
              <a:rPr lang="uk-UA" sz="3200" dirty="0"/>
              <a:t>Зимуючі бруньки </a:t>
            </a:r>
            <a:r>
              <a:rPr lang="uk-UA" sz="3200" dirty="0" smtClean="0"/>
              <a:t>   </a:t>
            </a:r>
            <a:endParaRPr lang="ru-RU" sz="32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6165304"/>
            <a:ext cx="8229600" cy="692696"/>
          </a:xfrm>
        </p:spPr>
        <p:txBody>
          <a:bodyPr>
            <a:normAutofit fontScale="85000" lnSpcReduction="10000"/>
          </a:bodyPr>
          <a:lstStyle/>
          <a:p>
            <a:pPr marL="0" indent="0" algn="ctr">
              <a:buNone/>
            </a:pPr>
            <a:r>
              <a:rPr lang="uk-UA" sz="2800" dirty="0" smtClean="0"/>
              <a:t>Навесні зимуючі бруньки пробуджуються і розгортаються</a:t>
            </a:r>
            <a:endParaRPr lang="ru-RU" sz="2800" dirty="0"/>
          </a:p>
        </p:txBody>
      </p:sp>
      <p:pic>
        <p:nvPicPr>
          <p:cNvPr id="23554" name="Picture 2" descr="http://www.torange.ru/photo/3/13/%D0%9F%D0%BE%D1%87%D0%BA%D0%B8-%D1%8F%D0%B1%D0%BB%D0%BE%D0%BD%D0%B8-1250234011_1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627784" y="567084"/>
            <a:ext cx="3744416" cy="56166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6046007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548680"/>
          </a:xfrm>
        </p:spPr>
        <p:txBody>
          <a:bodyPr>
            <a:noAutofit/>
          </a:bodyPr>
          <a:lstStyle/>
          <a:p>
            <a:r>
              <a:rPr lang="uk-UA" sz="3200" dirty="0"/>
              <a:t>Зимуючі бруньки </a:t>
            </a:r>
            <a:r>
              <a:rPr lang="uk-UA" sz="3200" dirty="0" smtClean="0"/>
              <a:t>   </a:t>
            </a:r>
            <a:endParaRPr lang="ru-RU" sz="32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6165304"/>
            <a:ext cx="8229600" cy="692696"/>
          </a:xfrm>
        </p:spPr>
        <p:txBody>
          <a:bodyPr>
            <a:normAutofit fontScale="85000" lnSpcReduction="20000"/>
          </a:bodyPr>
          <a:lstStyle/>
          <a:p>
            <a:pPr marL="0" indent="0" algn="ctr">
              <a:buNone/>
            </a:pPr>
            <a:r>
              <a:rPr lang="uk-UA" sz="2800" dirty="0" smtClean="0"/>
              <a:t>Частина бруньок не пробуджується кілька років – це сплячі бруньки</a:t>
            </a:r>
            <a:endParaRPr lang="ru-RU" sz="2800" dirty="0"/>
          </a:p>
        </p:txBody>
      </p:sp>
      <p:pic>
        <p:nvPicPr>
          <p:cNvPr id="24578" name="Picture 2" descr="http://t1.pfst.net/2010.08/2334522872db9ad47082be2375968dcb9900eec5d6_b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476672"/>
            <a:ext cx="7074285" cy="56544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6046007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548680"/>
          </a:xfrm>
        </p:spPr>
        <p:txBody>
          <a:bodyPr>
            <a:noAutofit/>
          </a:bodyPr>
          <a:lstStyle/>
          <a:p>
            <a:r>
              <a:rPr lang="uk-UA" sz="3200" dirty="0"/>
              <a:t>Зимуючі бруньки </a:t>
            </a:r>
            <a:r>
              <a:rPr lang="uk-UA" sz="3200" dirty="0" smtClean="0"/>
              <a:t>   </a:t>
            </a:r>
            <a:endParaRPr lang="ru-RU" sz="32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6165304"/>
            <a:ext cx="8229600" cy="692696"/>
          </a:xfrm>
        </p:spPr>
        <p:txBody>
          <a:bodyPr>
            <a:normAutofit fontScale="85000" lnSpcReduction="10000"/>
          </a:bodyPr>
          <a:lstStyle/>
          <a:p>
            <a:pPr marL="0" indent="0" algn="ctr">
              <a:buNone/>
            </a:pPr>
            <a:r>
              <a:rPr lang="uk-UA" sz="2800" dirty="0" smtClean="0"/>
              <a:t>Вони починають рости після сильного пошкодження стебла</a:t>
            </a:r>
            <a:endParaRPr lang="ru-RU" sz="2800" dirty="0"/>
          </a:p>
        </p:txBody>
      </p:sp>
      <p:pic>
        <p:nvPicPr>
          <p:cNvPr id="5" name="Picture 2" descr="http://xn----ctbhcpgxp5ak3a4b.xn--p1ai/wp-content/uploads/2014/03/11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1268760"/>
            <a:ext cx="9151745" cy="40267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735861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548680"/>
          </a:xfrm>
        </p:spPr>
        <p:txBody>
          <a:bodyPr>
            <a:noAutofit/>
          </a:bodyPr>
          <a:lstStyle/>
          <a:p>
            <a:r>
              <a:rPr lang="uk-UA" sz="3200" dirty="0" smtClean="0"/>
              <a:t>Типи пагонів    </a:t>
            </a:r>
            <a:endParaRPr lang="ru-RU" sz="32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6165304"/>
            <a:ext cx="8229600" cy="69269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uk-UA" sz="2800" dirty="0" smtClean="0"/>
              <a:t>Прямостоячі (ялина)</a:t>
            </a:r>
            <a:endParaRPr lang="ru-RU" sz="2800" dirty="0"/>
          </a:p>
        </p:txBody>
      </p:sp>
      <p:pic>
        <p:nvPicPr>
          <p:cNvPr id="30722" name="Picture 2" descr="http://www.supersadovnik.ru/site_images/00000006/0002772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548679"/>
            <a:ext cx="7737038" cy="56612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4172490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548680"/>
          </a:xfrm>
        </p:spPr>
        <p:txBody>
          <a:bodyPr>
            <a:noAutofit/>
          </a:bodyPr>
          <a:lstStyle/>
          <a:p>
            <a:r>
              <a:rPr lang="uk-UA" sz="3200" dirty="0" smtClean="0"/>
              <a:t>Типи пагонів    </a:t>
            </a:r>
            <a:endParaRPr lang="ru-RU" sz="32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6165304"/>
            <a:ext cx="8229600" cy="69269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uk-UA" sz="2800" dirty="0" smtClean="0"/>
              <a:t>Горизонтальні (бічні пагони ялини)</a:t>
            </a:r>
            <a:endParaRPr lang="ru-RU" sz="2800" dirty="0"/>
          </a:p>
        </p:txBody>
      </p:sp>
      <p:pic>
        <p:nvPicPr>
          <p:cNvPr id="31746" name="Picture 2" descr="http://upload.wikimedia.org/wikipedia/commons/thumb/e/ee/Picea_brewerianafullform.JPG/265px-Picea_brewerianafullform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0729" y="506016"/>
            <a:ext cx="4308005" cy="57385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5975848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548680"/>
          </a:xfrm>
        </p:spPr>
        <p:txBody>
          <a:bodyPr>
            <a:noAutofit/>
          </a:bodyPr>
          <a:lstStyle/>
          <a:p>
            <a:r>
              <a:rPr lang="uk-UA" sz="3200" dirty="0" smtClean="0"/>
              <a:t>Типи пагонів    </a:t>
            </a:r>
            <a:endParaRPr lang="ru-RU" sz="32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6165304"/>
            <a:ext cx="8229600" cy="692696"/>
          </a:xfrm>
        </p:spPr>
        <p:txBody>
          <a:bodyPr>
            <a:normAutofit fontScale="92500"/>
          </a:bodyPr>
          <a:lstStyle/>
          <a:p>
            <a:pPr marL="0" indent="0" algn="ctr">
              <a:buNone/>
            </a:pPr>
            <a:r>
              <a:rPr lang="uk-UA" sz="2800" dirty="0" smtClean="0"/>
              <a:t>Виткі – закручуються навколо опори стеблом (квасоля)</a:t>
            </a:r>
            <a:endParaRPr lang="ru-RU" sz="2800" dirty="0"/>
          </a:p>
        </p:txBody>
      </p:sp>
      <p:pic>
        <p:nvPicPr>
          <p:cNvPr id="32770" name="Picture 2" descr="http://www.pro-landshaft.ru/upload/medialibrary/77f/ld_phaseolus_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495561"/>
            <a:ext cx="7632848" cy="57246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5975848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548680"/>
          </a:xfrm>
        </p:spPr>
        <p:txBody>
          <a:bodyPr>
            <a:noAutofit/>
          </a:bodyPr>
          <a:lstStyle/>
          <a:p>
            <a:r>
              <a:rPr lang="uk-UA" sz="3200" dirty="0" smtClean="0"/>
              <a:t>Типи пагонів    </a:t>
            </a:r>
            <a:endParaRPr lang="ru-RU" sz="32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6165304"/>
            <a:ext cx="8229600" cy="692696"/>
          </a:xfrm>
        </p:spPr>
        <p:txBody>
          <a:bodyPr>
            <a:normAutofit fontScale="92500"/>
          </a:bodyPr>
          <a:lstStyle/>
          <a:p>
            <a:pPr marL="0" indent="0" algn="ctr">
              <a:buNone/>
            </a:pPr>
            <a:r>
              <a:rPr lang="uk-UA" sz="2800" dirty="0" smtClean="0"/>
              <a:t>Чіпкі – чіпляються за опору чіпкими коренями (плющ) </a:t>
            </a:r>
            <a:endParaRPr lang="ru-RU" sz="2800" dirty="0"/>
          </a:p>
        </p:txBody>
      </p:sp>
      <p:pic>
        <p:nvPicPr>
          <p:cNvPr id="36866" name="Picture 2" descr="http://bio-kl.ucoz.ru/hotkartoshka/6klass/koren/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24744"/>
            <a:ext cx="6628694" cy="44241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868" name="Picture 4" descr="http://dimon-dom.ru/wp-content/uploads/2013/05/Plush-Hedera_Helix_L-11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5459389" y="2192466"/>
            <a:ext cx="4953000" cy="2390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5975848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548680"/>
          </a:xfrm>
        </p:spPr>
        <p:txBody>
          <a:bodyPr>
            <a:noAutofit/>
          </a:bodyPr>
          <a:lstStyle/>
          <a:p>
            <a:r>
              <a:rPr lang="uk-UA" sz="3200" dirty="0" smtClean="0"/>
              <a:t>Органи рослин</a:t>
            </a:r>
            <a:endParaRPr lang="ru-RU" sz="32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6165304"/>
            <a:ext cx="8229600" cy="69269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uk-UA" sz="2800" dirty="0" smtClean="0"/>
              <a:t>Як утворюються і розвиваються бруньки?</a:t>
            </a:r>
            <a:endParaRPr lang="ru-RU" sz="2800" dirty="0"/>
          </a:p>
        </p:txBody>
      </p:sp>
      <p:pic>
        <p:nvPicPr>
          <p:cNvPr id="3074" name="Picture 2" descr="http://dikiymir.ru/images/stories/Stat/my_flor/pobe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548680"/>
            <a:ext cx="5319840" cy="55934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4804106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548680"/>
          </a:xfrm>
        </p:spPr>
        <p:txBody>
          <a:bodyPr>
            <a:noAutofit/>
          </a:bodyPr>
          <a:lstStyle/>
          <a:p>
            <a:r>
              <a:rPr lang="uk-UA" sz="3200" dirty="0" smtClean="0"/>
              <a:t>Типи пагонів    </a:t>
            </a:r>
            <a:endParaRPr lang="ru-RU" sz="32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6165304"/>
            <a:ext cx="8229600" cy="69269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uk-UA" sz="2800" dirty="0" smtClean="0"/>
              <a:t>Чіпкі – чіпляються за опору вусиками (горох) </a:t>
            </a:r>
            <a:endParaRPr lang="ru-RU" sz="2800" dirty="0"/>
          </a:p>
        </p:txBody>
      </p:sp>
      <p:pic>
        <p:nvPicPr>
          <p:cNvPr id="37890" name="Picture 2" descr="http://img-fotki.yandex.ru/get/4006/nadvp1.17/0_374c0_606d3393_X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548680"/>
            <a:ext cx="5760640" cy="5760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2399093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548680"/>
          </a:xfrm>
        </p:spPr>
        <p:txBody>
          <a:bodyPr>
            <a:noAutofit/>
          </a:bodyPr>
          <a:lstStyle/>
          <a:p>
            <a:r>
              <a:rPr lang="uk-UA" sz="3200" dirty="0" smtClean="0"/>
              <a:t>Типи пагонів    </a:t>
            </a:r>
            <a:endParaRPr lang="ru-RU" sz="32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6165304"/>
            <a:ext cx="8229600" cy="69269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uk-UA" sz="2800" dirty="0" smtClean="0"/>
              <a:t>Сланкі – лежать на ґрунті (гарбуз)</a:t>
            </a:r>
            <a:endParaRPr lang="ru-RU" sz="2800" dirty="0"/>
          </a:p>
        </p:txBody>
      </p:sp>
      <p:pic>
        <p:nvPicPr>
          <p:cNvPr id="39938" name="Picture 2" descr="http://www.udec.ru/images/0204-08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270" y="764704"/>
            <a:ext cx="9144000" cy="52251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5975848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548680"/>
          </a:xfrm>
        </p:spPr>
        <p:txBody>
          <a:bodyPr>
            <a:noAutofit/>
          </a:bodyPr>
          <a:lstStyle/>
          <a:p>
            <a:r>
              <a:rPr lang="uk-UA" sz="3200" dirty="0" smtClean="0"/>
              <a:t>Типи пагонів    </a:t>
            </a:r>
            <a:endParaRPr lang="ru-RU" sz="32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6165304"/>
            <a:ext cx="8229600" cy="692696"/>
          </a:xfrm>
        </p:spPr>
        <p:txBody>
          <a:bodyPr>
            <a:normAutofit fontScale="92500"/>
          </a:bodyPr>
          <a:lstStyle/>
          <a:p>
            <a:pPr marL="0" indent="0" algn="ctr">
              <a:buNone/>
            </a:pPr>
            <a:r>
              <a:rPr lang="uk-UA" sz="2800" dirty="0" smtClean="0"/>
              <a:t>Повзучі – вкорінюються додатковими коренями (суниця)</a:t>
            </a:r>
            <a:endParaRPr lang="ru-RU" sz="2800" dirty="0"/>
          </a:p>
        </p:txBody>
      </p:sp>
      <p:pic>
        <p:nvPicPr>
          <p:cNvPr id="41986" name="Picture 2" descr="http://www.art-pen.ru/wp-content/uploads/2011/10/razmnojenie_klubniki_usami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447415"/>
            <a:ext cx="8459185" cy="56394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5975848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548680"/>
          </a:xfrm>
        </p:spPr>
        <p:txBody>
          <a:bodyPr>
            <a:noAutofit/>
          </a:bodyPr>
          <a:lstStyle/>
          <a:p>
            <a:r>
              <a:rPr lang="uk-UA" sz="3200" dirty="0" smtClean="0"/>
              <a:t>Пагін </a:t>
            </a:r>
            <a:endParaRPr lang="ru-RU" sz="32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6165304"/>
            <a:ext cx="8229600" cy="69269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uk-UA" sz="2800" dirty="0" smtClean="0"/>
              <a:t>З чого складається пагін?</a:t>
            </a:r>
            <a:endParaRPr lang="ru-RU" sz="2800" dirty="0"/>
          </a:p>
        </p:txBody>
      </p:sp>
      <p:pic>
        <p:nvPicPr>
          <p:cNvPr id="44034" name="Picture 2" descr="http://www.floriculture.ru/rast/razn/morf/ris/pobe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492802"/>
            <a:ext cx="6408712" cy="56909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5975848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548680"/>
          </a:xfrm>
        </p:spPr>
        <p:txBody>
          <a:bodyPr>
            <a:noAutofit/>
          </a:bodyPr>
          <a:lstStyle/>
          <a:p>
            <a:r>
              <a:rPr lang="uk-UA" sz="3200" dirty="0"/>
              <a:t>Пагін </a:t>
            </a:r>
            <a:endParaRPr lang="ru-RU" sz="32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6165304"/>
            <a:ext cx="8229600" cy="69269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uk-UA" sz="2800" dirty="0" smtClean="0"/>
              <a:t>Які функції листків?</a:t>
            </a:r>
            <a:endParaRPr lang="ru-RU" sz="2800" dirty="0"/>
          </a:p>
        </p:txBody>
      </p:sp>
      <p:pic>
        <p:nvPicPr>
          <p:cNvPr id="45058" name="Picture 2" descr="http://kakvyglyadit.ru/wp-content/uploads/2011/05/%D0%B0%D0%B2%D0%BE%D0%BA%D0%B0%D0%B4%D0%BE-%D0%BF%D0%BE%D0%B1%D0%B5%D0%B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497250"/>
            <a:ext cx="7992888" cy="5674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5975848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548680"/>
          </a:xfrm>
        </p:spPr>
        <p:txBody>
          <a:bodyPr>
            <a:noAutofit/>
          </a:bodyPr>
          <a:lstStyle/>
          <a:p>
            <a:r>
              <a:rPr lang="uk-UA" sz="3200" dirty="0"/>
              <a:t>Пагін </a:t>
            </a:r>
            <a:endParaRPr lang="ru-RU" sz="32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6165304"/>
            <a:ext cx="8229600" cy="69269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uk-UA" sz="2800" dirty="0" smtClean="0"/>
              <a:t>Які функції стебла?</a:t>
            </a:r>
            <a:endParaRPr lang="ru-RU" sz="2800" dirty="0"/>
          </a:p>
        </p:txBody>
      </p:sp>
      <p:pic>
        <p:nvPicPr>
          <p:cNvPr id="46082" name="Picture 2" descr="http://www.supersadovnik.ru/site_images/00000001/0003273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500220"/>
            <a:ext cx="7704856" cy="56377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0960469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548680"/>
          </a:xfrm>
        </p:spPr>
        <p:txBody>
          <a:bodyPr>
            <a:noAutofit/>
          </a:bodyPr>
          <a:lstStyle/>
          <a:p>
            <a:r>
              <a:rPr lang="uk-UA" sz="3200" dirty="0"/>
              <a:t>Пагін </a:t>
            </a:r>
            <a:endParaRPr lang="ru-RU" sz="32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6165304"/>
            <a:ext cx="8229600" cy="69269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uk-UA" sz="2800" dirty="0" smtClean="0"/>
              <a:t>Що таке конус наростання?</a:t>
            </a:r>
            <a:endParaRPr lang="ru-RU" sz="2800" dirty="0"/>
          </a:p>
        </p:txBody>
      </p:sp>
      <p:pic>
        <p:nvPicPr>
          <p:cNvPr id="47106" name="Picture 2" descr="http://facultad.bayamon.inter.edu/yserrano/capbot14_files/image002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569105"/>
            <a:ext cx="6811524" cy="55778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09604690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548680"/>
          </a:xfrm>
        </p:spPr>
        <p:txBody>
          <a:bodyPr>
            <a:noAutofit/>
          </a:bodyPr>
          <a:lstStyle/>
          <a:p>
            <a:r>
              <a:rPr lang="uk-UA" sz="3200" dirty="0" smtClean="0"/>
              <a:t>Брунька </a:t>
            </a:r>
            <a:endParaRPr lang="ru-RU" sz="32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6165304"/>
            <a:ext cx="8229600" cy="69269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uk-UA" sz="2800" dirty="0" smtClean="0"/>
              <a:t>Що таке брунька?</a:t>
            </a:r>
            <a:endParaRPr lang="ru-RU" sz="2800" dirty="0"/>
          </a:p>
        </p:txBody>
      </p:sp>
      <p:pic>
        <p:nvPicPr>
          <p:cNvPr id="29698" name="Picture 2" descr="http://www.ecosystema.ru/08nature/trees/morf-win/m00-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548679"/>
            <a:ext cx="6145394" cy="56844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09604690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548680"/>
          </a:xfrm>
        </p:spPr>
        <p:txBody>
          <a:bodyPr>
            <a:noAutofit/>
          </a:bodyPr>
          <a:lstStyle/>
          <a:p>
            <a:r>
              <a:rPr lang="uk-UA" sz="3200" dirty="0"/>
              <a:t>Брунька</a:t>
            </a:r>
            <a:endParaRPr lang="ru-RU" sz="32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6165304"/>
            <a:ext cx="8229600" cy="69269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uk-UA" sz="2800" dirty="0" smtClean="0"/>
              <a:t>Для чого призначені верхівкові бруньки? </a:t>
            </a:r>
            <a:endParaRPr lang="ru-RU" sz="2800" dirty="0"/>
          </a:p>
        </p:txBody>
      </p:sp>
      <p:pic>
        <p:nvPicPr>
          <p:cNvPr id="48130" name="Picture 2" descr="http://www.liktravy.com.ua/media/upload/media/0111/129586833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2420888"/>
            <a:ext cx="4838700" cy="3228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59758487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548680"/>
          </a:xfrm>
        </p:spPr>
        <p:txBody>
          <a:bodyPr>
            <a:noAutofit/>
          </a:bodyPr>
          <a:lstStyle/>
          <a:p>
            <a:r>
              <a:rPr lang="uk-UA" sz="3200" dirty="0"/>
              <a:t>Брунька</a:t>
            </a:r>
            <a:endParaRPr lang="ru-RU" sz="32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6165304"/>
            <a:ext cx="8229600" cy="69269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uk-UA" sz="2800" dirty="0" smtClean="0"/>
              <a:t>Для чого призначені пазушні бруньки? </a:t>
            </a:r>
            <a:endParaRPr lang="ru-RU" sz="2800" dirty="0"/>
          </a:p>
        </p:txBody>
      </p:sp>
      <p:pic>
        <p:nvPicPr>
          <p:cNvPr id="49154" name="Picture 2" descr="http://galina.shh.com.ua/wp-content/uploads/2011/02/1-webbi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692696"/>
            <a:ext cx="4138210" cy="5400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404388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548680"/>
          </a:xfrm>
        </p:spPr>
        <p:txBody>
          <a:bodyPr>
            <a:noAutofit/>
          </a:bodyPr>
          <a:lstStyle/>
          <a:p>
            <a:r>
              <a:rPr lang="uk-UA" sz="3200" dirty="0" smtClean="0"/>
              <a:t>Органи рослин</a:t>
            </a:r>
            <a:endParaRPr lang="ru-RU" sz="32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6165304"/>
            <a:ext cx="8229600" cy="69269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uk-UA" sz="2800" dirty="0" smtClean="0"/>
              <a:t>Чи всі бруньки однакові?</a:t>
            </a:r>
            <a:endParaRPr lang="ru-RU" sz="2800" dirty="0"/>
          </a:p>
        </p:txBody>
      </p:sp>
      <p:pic>
        <p:nvPicPr>
          <p:cNvPr id="4098" name="Picture 2" descr="http://mou99.mybb.ru/uploads/000a/5a/3f/2732-1-f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1484784"/>
            <a:ext cx="9152723" cy="4138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48041063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548680"/>
          </a:xfrm>
        </p:spPr>
        <p:txBody>
          <a:bodyPr>
            <a:noAutofit/>
          </a:bodyPr>
          <a:lstStyle/>
          <a:p>
            <a:r>
              <a:rPr lang="uk-UA" sz="3200" dirty="0"/>
              <a:t>Брунька</a:t>
            </a:r>
            <a:endParaRPr lang="ru-RU" sz="32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6165304"/>
            <a:ext cx="8229600" cy="69269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uk-UA" sz="2800" dirty="0" smtClean="0"/>
              <a:t>Для чого призначені зимуючі бруньки? </a:t>
            </a:r>
            <a:endParaRPr lang="ru-RU" sz="2800" dirty="0"/>
          </a:p>
        </p:txBody>
      </p:sp>
      <p:pic>
        <p:nvPicPr>
          <p:cNvPr id="50178" name="Picture 2" descr="http://greenword.ru/images/2011/05/gemmation-0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569996"/>
            <a:ext cx="8502393" cy="56723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26382160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548680"/>
          </a:xfrm>
        </p:spPr>
        <p:txBody>
          <a:bodyPr>
            <a:noAutofit/>
          </a:bodyPr>
          <a:lstStyle/>
          <a:p>
            <a:r>
              <a:rPr lang="uk-UA" sz="3200" dirty="0"/>
              <a:t>Брунька</a:t>
            </a:r>
            <a:endParaRPr lang="ru-RU" sz="32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6165304"/>
            <a:ext cx="8229600" cy="69269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uk-UA" sz="2800" dirty="0" smtClean="0"/>
              <a:t>Для чого призначені сплячі бруньки? </a:t>
            </a:r>
            <a:endParaRPr lang="ru-RU" sz="2800" dirty="0"/>
          </a:p>
        </p:txBody>
      </p:sp>
      <p:pic>
        <p:nvPicPr>
          <p:cNvPr id="51202" name="Picture 2" descr="http://img-fotki.yandex.ru/get/5210/alex110963.2/0_6773a_bb76b9a4_X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3180" y="593050"/>
            <a:ext cx="7416824" cy="55626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4043886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548680"/>
          </a:xfrm>
        </p:spPr>
        <p:txBody>
          <a:bodyPr>
            <a:noAutofit/>
          </a:bodyPr>
          <a:lstStyle/>
          <a:p>
            <a:r>
              <a:rPr lang="uk-UA" sz="3200" dirty="0" smtClean="0"/>
              <a:t>Типи пагонів    </a:t>
            </a:r>
            <a:endParaRPr lang="ru-RU" sz="32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6165304"/>
            <a:ext cx="8229600" cy="69269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uk-UA" sz="2800" dirty="0" smtClean="0"/>
              <a:t>Який це пагін?</a:t>
            </a:r>
            <a:endParaRPr lang="ru-RU" sz="2800" dirty="0"/>
          </a:p>
        </p:txBody>
      </p:sp>
      <p:pic>
        <p:nvPicPr>
          <p:cNvPr id="33796" name="Picture 4" descr="http://oranjerea.ru/files/images/golubay_elk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391" y="476672"/>
            <a:ext cx="5544616" cy="57109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59758487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548680"/>
          </a:xfrm>
        </p:spPr>
        <p:txBody>
          <a:bodyPr>
            <a:noAutofit/>
          </a:bodyPr>
          <a:lstStyle/>
          <a:p>
            <a:r>
              <a:rPr lang="uk-UA" sz="3200" dirty="0" smtClean="0"/>
              <a:t>Типи пагонів    </a:t>
            </a:r>
            <a:endParaRPr lang="ru-RU" sz="32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6165304"/>
            <a:ext cx="8229600" cy="69269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uk-UA" sz="2800" dirty="0" smtClean="0"/>
              <a:t>Який це пагін?</a:t>
            </a:r>
            <a:endParaRPr lang="ru-RU" sz="2800" dirty="0"/>
          </a:p>
        </p:txBody>
      </p:sp>
      <p:pic>
        <p:nvPicPr>
          <p:cNvPr id="34818" name="Picture 2" descr="http://www.fegi.ru/primorye/biology/win_les/ye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70" y="756966"/>
            <a:ext cx="9136329" cy="53485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04365689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548680"/>
          </a:xfrm>
        </p:spPr>
        <p:txBody>
          <a:bodyPr>
            <a:noAutofit/>
          </a:bodyPr>
          <a:lstStyle/>
          <a:p>
            <a:r>
              <a:rPr lang="uk-UA" sz="3200" dirty="0" smtClean="0"/>
              <a:t>Типи пагонів    </a:t>
            </a:r>
            <a:endParaRPr lang="ru-RU" sz="32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6165304"/>
            <a:ext cx="8229600" cy="69269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uk-UA" sz="2800" dirty="0" smtClean="0"/>
              <a:t>Який це пагін?</a:t>
            </a:r>
            <a:endParaRPr lang="ru-RU" sz="2800" dirty="0"/>
          </a:p>
        </p:txBody>
      </p:sp>
      <p:pic>
        <p:nvPicPr>
          <p:cNvPr id="35842" name="Picture 2" descr="http://www.kladovayalesa.ru/wp-content/uploads/2013/03/%D0%B2%D1%8C%D1%8E%D0%BD%D0%BE%D0%BA-%D0%BF%D0%BE%D0%BB%D0%B5%D0%B2%D0%BE%D0%B9-e136403534784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550493"/>
            <a:ext cx="7539203" cy="56544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04365689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548680"/>
          </a:xfrm>
        </p:spPr>
        <p:txBody>
          <a:bodyPr>
            <a:noAutofit/>
          </a:bodyPr>
          <a:lstStyle/>
          <a:p>
            <a:r>
              <a:rPr lang="uk-UA" sz="3200" dirty="0" smtClean="0"/>
              <a:t>Типи пагонів    </a:t>
            </a:r>
            <a:endParaRPr lang="ru-RU" sz="32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6165304"/>
            <a:ext cx="8229600" cy="69269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uk-UA" sz="2800" dirty="0" smtClean="0"/>
              <a:t>Який це пагін?</a:t>
            </a:r>
            <a:endParaRPr lang="ru-RU" sz="2800" dirty="0"/>
          </a:p>
        </p:txBody>
      </p:sp>
      <p:pic>
        <p:nvPicPr>
          <p:cNvPr id="38914" name="Picture 2" descr="http://hitagro.ru/wp-content/uploads/2013/05/usik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4422" y="548680"/>
            <a:ext cx="7991283" cy="56509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04365689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548680"/>
          </a:xfrm>
        </p:spPr>
        <p:txBody>
          <a:bodyPr>
            <a:noAutofit/>
          </a:bodyPr>
          <a:lstStyle/>
          <a:p>
            <a:r>
              <a:rPr lang="uk-UA" sz="3200" dirty="0" smtClean="0"/>
              <a:t>Типи пагонів    </a:t>
            </a:r>
            <a:endParaRPr lang="ru-RU" sz="32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6165304"/>
            <a:ext cx="8229600" cy="69269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uk-UA" sz="2800" dirty="0" smtClean="0"/>
              <a:t>Який це пагін?</a:t>
            </a:r>
            <a:endParaRPr lang="ru-RU" sz="2800" dirty="0"/>
          </a:p>
        </p:txBody>
      </p:sp>
      <p:pic>
        <p:nvPicPr>
          <p:cNvPr id="40962" name="Picture 2" descr="http://upload.wikimedia.org/wikipedia/commons/6/64/Portulaca_oleracea0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620688"/>
            <a:ext cx="7524328" cy="56432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04365689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548680"/>
          </a:xfrm>
        </p:spPr>
        <p:txBody>
          <a:bodyPr>
            <a:noAutofit/>
          </a:bodyPr>
          <a:lstStyle/>
          <a:p>
            <a:r>
              <a:rPr lang="uk-UA" sz="3200" dirty="0" smtClean="0"/>
              <a:t>Типи пагонів    </a:t>
            </a:r>
            <a:endParaRPr lang="ru-RU" sz="32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6165304"/>
            <a:ext cx="8229600" cy="69269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uk-UA" sz="2800" dirty="0" smtClean="0"/>
              <a:t>Який це пагін?</a:t>
            </a:r>
            <a:endParaRPr lang="ru-RU" sz="2800" dirty="0"/>
          </a:p>
        </p:txBody>
      </p:sp>
      <p:pic>
        <p:nvPicPr>
          <p:cNvPr id="43010" name="Picture 2" descr="http://biouroki.ru/content/page/680/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0158" y="590832"/>
            <a:ext cx="5358145" cy="55642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04365689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6858000"/>
          </a:xfrm>
        </p:spPr>
        <p:txBody>
          <a:bodyPr>
            <a:noAutofit/>
          </a:bodyPr>
          <a:lstStyle/>
          <a:p>
            <a:r>
              <a:rPr lang="uk-UA" sz="9600" dirty="0" smtClean="0"/>
              <a:t>Виконайте завдання 1 і 2 на сторінці 116    </a:t>
            </a:r>
            <a:endParaRPr lang="ru-RU" sz="96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6165304"/>
            <a:ext cx="8229600" cy="69269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uk-UA" sz="2800" dirty="0" smtClean="0"/>
              <a:t> 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1259758487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548680"/>
          </a:xfrm>
        </p:spPr>
        <p:txBody>
          <a:bodyPr>
            <a:noAutofit/>
          </a:bodyPr>
          <a:lstStyle/>
          <a:p>
            <a:r>
              <a:rPr lang="uk-UA" sz="3200" dirty="0"/>
              <a:t>С</a:t>
            </a:r>
            <a:r>
              <a:rPr lang="uk-UA" sz="3200" dirty="0" smtClean="0"/>
              <a:t>плячі </a:t>
            </a:r>
            <a:r>
              <a:rPr lang="uk-UA" sz="3200" dirty="0"/>
              <a:t>бруньки </a:t>
            </a:r>
            <a:r>
              <a:rPr lang="uk-UA" sz="3200" dirty="0" smtClean="0"/>
              <a:t>   </a:t>
            </a:r>
            <a:endParaRPr lang="ru-RU" sz="32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6165304"/>
            <a:ext cx="8229600" cy="692696"/>
          </a:xfrm>
        </p:spPr>
        <p:txBody>
          <a:bodyPr>
            <a:normAutofit fontScale="85000" lnSpcReduction="20000"/>
          </a:bodyPr>
          <a:lstStyle/>
          <a:p>
            <a:pPr marL="0" indent="0" algn="ctr">
              <a:buNone/>
            </a:pPr>
            <a:r>
              <a:rPr lang="uk-UA" sz="2800" dirty="0" smtClean="0"/>
              <a:t>Щороку вони наростають на товщину річного приросту пагона</a:t>
            </a:r>
            <a:endParaRPr lang="ru-RU" sz="2800" dirty="0"/>
          </a:p>
        </p:txBody>
      </p:sp>
      <p:pic>
        <p:nvPicPr>
          <p:cNvPr id="26628" name="Picture 4" descr="http://biouroki.ru/content/page/678/9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548680"/>
            <a:ext cx="8806005" cy="54680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4172490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548680"/>
          </a:xfrm>
        </p:spPr>
        <p:txBody>
          <a:bodyPr>
            <a:noAutofit/>
          </a:bodyPr>
          <a:lstStyle/>
          <a:p>
            <a:r>
              <a:rPr lang="uk-UA" sz="3200" dirty="0" smtClean="0"/>
              <a:t>Пагін </a:t>
            </a:r>
            <a:endParaRPr lang="ru-RU" sz="32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6165304"/>
            <a:ext cx="8229600" cy="69269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uk-UA" sz="2800" dirty="0" smtClean="0"/>
              <a:t>Пагін – надземний орган із верхівковим ростом</a:t>
            </a:r>
            <a:endParaRPr lang="ru-RU" sz="2800" dirty="0"/>
          </a:p>
        </p:txBody>
      </p:sp>
      <p:pic>
        <p:nvPicPr>
          <p:cNvPr id="5122" name="Picture 2" descr="http://www.plantarium.ru/dat/plants/4/419/104419_737b9adc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1" y="548680"/>
            <a:ext cx="5775634" cy="56886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48041063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548680"/>
          </a:xfrm>
        </p:spPr>
        <p:txBody>
          <a:bodyPr>
            <a:noAutofit/>
          </a:bodyPr>
          <a:lstStyle/>
          <a:p>
            <a:r>
              <a:rPr lang="uk-UA" sz="3200" dirty="0"/>
              <a:t>С</a:t>
            </a:r>
            <a:r>
              <a:rPr lang="uk-UA" sz="3200" dirty="0" smtClean="0"/>
              <a:t>плячі </a:t>
            </a:r>
            <a:r>
              <a:rPr lang="uk-UA" sz="3200" dirty="0"/>
              <a:t>бруньки </a:t>
            </a:r>
            <a:r>
              <a:rPr lang="uk-UA" sz="3200" dirty="0" smtClean="0"/>
              <a:t>   </a:t>
            </a:r>
            <a:endParaRPr lang="ru-RU" sz="32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6165304"/>
            <a:ext cx="8229600" cy="692696"/>
          </a:xfrm>
        </p:spPr>
        <p:txBody>
          <a:bodyPr>
            <a:normAutofit fontScale="85000" lnSpcReduction="10000"/>
          </a:bodyPr>
          <a:lstStyle/>
          <a:p>
            <a:pPr marL="0" indent="0" algn="ctr">
              <a:buNone/>
            </a:pPr>
            <a:r>
              <a:rPr lang="uk-UA" sz="2800" dirty="0" smtClean="0"/>
              <a:t>Тому вони завжди на поверхні, і можуть навіть галузитися</a:t>
            </a:r>
            <a:endParaRPr lang="ru-RU" sz="2800" dirty="0"/>
          </a:p>
        </p:txBody>
      </p:sp>
      <p:pic>
        <p:nvPicPr>
          <p:cNvPr id="27650" name="Picture 2" descr="http://ifs.cook-time.com/preview/img30/3021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5397" y="575523"/>
            <a:ext cx="4187518" cy="55833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41724901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548680"/>
          </a:xfrm>
        </p:spPr>
        <p:txBody>
          <a:bodyPr>
            <a:noAutofit/>
          </a:bodyPr>
          <a:lstStyle/>
          <a:p>
            <a:r>
              <a:rPr lang="uk-UA" sz="3200" dirty="0"/>
              <a:t>С</a:t>
            </a:r>
            <a:r>
              <a:rPr lang="uk-UA" sz="3200" dirty="0" smtClean="0"/>
              <a:t>плячі </a:t>
            </a:r>
            <a:r>
              <a:rPr lang="uk-UA" sz="3200" dirty="0"/>
              <a:t>бруньки </a:t>
            </a:r>
            <a:r>
              <a:rPr lang="uk-UA" sz="3200" dirty="0" smtClean="0"/>
              <a:t>   </a:t>
            </a:r>
            <a:endParaRPr lang="ru-RU" sz="32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6165304"/>
            <a:ext cx="8229600" cy="692696"/>
          </a:xfrm>
        </p:spPr>
        <p:txBody>
          <a:bodyPr>
            <a:normAutofit fontScale="85000" lnSpcReduction="20000"/>
          </a:bodyPr>
          <a:lstStyle/>
          <a:p>
            <a:pPr marL="0" indent="0" algn="ctr">
              <a:buNone/>
            </a:pPr>
            <a:r>
              <a:rPr lang="uk-UA" sz="2800" dirty="0" smtClean="0"/>
              <a:t>Групи сплячих бруньок утворюють округлі нарости на стовбурах липи</a:t>
            </a:r>
            <a:endParaRPr lang="ru-RU" sz="2800" dirty="0"/>
          </a:p>
        </p:txBody>
      </p:sp>
      <p:pic>
        <p:nvPicPr>
          <p:cNvPr id="52226" name="Picture 2" descr="http://mountain-site.com.ua/img/attachments/1559_04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548680"/>
            <a:ext cx="7370911" cy="55281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41724901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548680"/>
          </a:xfrm>
        </p:spPr>
        <p:txBody>
          <a:bodyPr>
            <a:noAutofit/>
          </a:bodyPr>
          <a:lstStyle/>
          <a:p>
            <a:r>
              <a:rPr lang="uk-UA" sz="3200" dirty="0"/>
              <a:t>С</a:t>
            </a:r>
            <a:r>
              <a:rPr lang="uk-UA" sz="3200" dirty="0" smtClean="0"/>
              <a:t>плячі </a:t>
            </a:r>
            <a:r>
              <a:rPr lang="uk-UA" sz="3200" dirty="0"/>
              <a:t>бруньки </a:t>
            </a:r>
            <a:r>
              <a:rPr lang="uk-UA" sz="3200" dirty="0" smtClean="0"/>
              <a:t>   </a:t>
            </a:r>
            <a:endParaRPr lang="ru-RU" sz="32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6165304"/>
            <a:ext cx="8229600" cy="692696"/>
          </a:xfrm>
        </p:spPr>
        <p:txBody>
          <a:bodyPr>
            <a:normAutofit fontScale="85000" lnSpcReduction="20000"/>
          </a:bodyPr>
          <a:lstStyle/>
          <a:p>
            <a:pPr marL="0" indent="0" algn="ctr">
              <a:buNone/>
            </a:pPr>
            <a:r>
              <a:rPr lang="uk-UA" sz="2800" dirty="0" smtClean="0"/>
              <a:t>Групи сплячих бруньок утворюють округлі нарости на стовбурах акації </a:t>
            </a:r>
            <a:endParaRPr lang="ru-RU" sz="2800" dirty="0"/>
          </a:p>
        </p:txBody>
      </p:sp>
      <p:pic>
        <p:nvPicPr>
          <p:cNvPr id="53250" name="Picture 2" descr="http://static.panoramio.com/photos/large/7179430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476672"/>
            <a:ext cx="4248472" cy="56646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89300368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548680"/>
          </a:xfrm>
        </p:spPr>
        <p:txBody>
          <a:bodyPr>
            <a:noAutofit/>
          </a:bodyPr>
          <a:lstStyle/>
          <a:p>
            <a:r>
              <a:rPr lang="uk-UA" sz="3200" dirty="0"/>
              <a:t>С</a:t>
            </a:r>
            <a:r>
              <a:rPr lang="uk-UA" sz="3200" dirty="0" smtClean="0"/>
              <a:t>плячі </a:t>
            </a:r>
            <a:r>
              <a:rPr lang="uk-UA" sz="3200" dirty="0"/>
              <a:t>бруньки </a:t>
            </a:r>
            <a:r>
              <a:rPr lang="uk-UA" sz="3200" dirty="0" smtClean="0"/>
              <a:t>   </a:t>
            </a:r>
            <a:endParaRPr lang="ru-RU" sz="32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6165304"/>
            <a:ext cx="8229600" cy="69269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uk-UA" sz="2800" dirty="0" smtClean="0"/>
              <a:t>Капи – групи сплячих бруньок на стовбурі берези </a:t>
            </a:r>
            <a:endParaRPr lang="ru-RU" sz="2800" dirty="0"/>
          </a:p>
        </p:txBody>
      </p:sp>
      <p:pic>
        <p:nvPicPr>
          <p:cNvPr id="54274" name="Picture 2" descr="http://forum.guns.ru/forums/icons/forum_pictures/004559/455910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491627"/>
            <a:ext cx="7632848" cy="57246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41724901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548680"/>
          </a:xfrm>
        </p:spPr>
        <p:txBody>
          <a:bodyPr>
            <a:noAutofit/>
          </a:bodyPr>
          <a:lstStyle/>
          <a:p>
            <a:r>
              <a:rPr lang="uk-UA" sz="3200" dirty="0"/>
              <a:t>С</a:t>
            </a:r>
            <a:r>
              <a:rPr lang="uk-UA" sz="3200" dirty="0" smtClean="0"/>
              <a:t>плячі </a:t>
            </a:r>
            <a:r>
              <a:rPr lang="uk-UA" sz="3200" dirty="0"/>
              <a:t>бруньки </a:t>
            </a:r>
            <a:r>
              <a:rPr lang="uk-UA" sz="3200" dirty="0" smtClean="0"/>
              <a:t>   </a:t>
            </a:r>
            <a:endParaRPr lang="ru-RU" sz="32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6165304"/>
            <a:ext cx="8229600" cy="69269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uk-UA" sz="2800" dirty="0" smtClean="0"/>
              <a:t>Капи – групи сплячих бруньок на стовбурі берези </a:t>
            </a:r>
            <a:endParaRPr lang="ru-RU" sz="2800" dirty="0"/>
          </a:p>
        </p:txBody>
      </p:sp>
      <p:pic>
        <p:nvPicPr>
          <p:cNvPr id="56322" name="Picture 2" descr="http://kap-suvel.ru/kap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534081"/>
            <a:ext cx="7102760" cy="56822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55720956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548680"/>
          </a:xfrm>
        </p:spPr>
        <p:txBody>
          <a:bodyPr>
            <a:noAutofit/>
          </a:bodyPr>
          <a:lstStyle/>
          <a:p>
            <a:r>
              <a:rPr lang="uk-UA" sz="3200" dirty="0"/>
              <a:t>С</a:t>
            </a:r>
            <a:r>
              <a:rPr lang="uk-UA" sz="3200" dirty="0" smtClean="0"/>
              <a:t>плячі </a:t>
            </a:r>
            <a:r>
              <a:rPr lang="uk-UA" sz="3200" dirty="0"/>
              <a:t>бруньки </a:t>
            </a:r>
            <a:r>
              <a:rPr lang="uk-UA" sz="3200" dirty="0" smtClean="0"/>
              <a:t>   </a:t>
            </a:r>
            <a:endParaRPr lang="ru-RU" sz="32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6165304"/>
            <a:ext cx="8229600" cy="69269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uk-UA" sz="2800" dirty="0" smtClean="0"/>
              <a:t>Деревина капів має гарний візерунок</a:t>
            </a:r>
            <a:endParaRPr lang="ru-RU" sz="2800" dirty="0"/>
          </a:p>
        </p:txBody>
      </p:sp>
      <p:pic>
        <p:nvPicPr>
          <p:cNvPr id="55298" name="Picture 2" descr="http://kap-suvel.ru/kap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564169"/>
            <a:ext cx="7102760" cy="56822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41724901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548680"/>
          </a:xfrm>
        </p:spPr>
        <p:txBody>
          <a:bodyPr>
            <a:noAutofit/>
          </a:bodyPr>
          <a:lstStyle/>
          <a:p>
            <a:r>
              <a:rPr lang="uk-UA" sz="3200" dirty="0"/>
              <a:t>С</a:t>
            </a:r>
            <a:r>
              <a:rPr lang="uk-UA" sz="3200" dirty="0" smtClean="0"/>
              <a:t>плячі </a:t>
            </a:r>
            <a:r>
              <a:rPr lang="uk-UA" sz="3200" dirty="0"/>
              <a:t>бруньки </a:t>
            </a:r>
            <a:r>
              <a:rPr lang="uk-UA" sz="3200" dirty="0" smtClean="0"/>
              <a:t>   </a:t>
            </a:r>
            <a:endParaRPr lang="ru-RU" sz="32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6165304"/>
            <a:ext cx="8229600" cy="69269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uk-UA" sz="2800" dirty="0" smtClean="0"/>
              <a:t>Деревина капів має гарний візерунок</a:t>
            </a:r>
            <a:endParaRPr lang="ru-RU" sz="2800" dirty="0"/>
          </a:p>
        </p:txBody>
      </p:sp>
      <p:pic>
        <p:nvPicPr>
          <p:cNvPr id="58370" name="Picture 2" descr="http://mhobbi.ru/wp-content/uploads/2012/01/kap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549950"/>
            <a:ext cx="7681831" cy="55826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0468883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548680"/>
          </a:xfrm>
        </p:spPr>
        <p:txBody>
          <a:bodyPr>
            <a:noAutofit/>
          </a:bodyPr>
          <a:lstStyle/>
          <a:p>
            <a:r>
              <a:rPr lang="uk-UA" sz="3200" dirty="0" smtClean="0"/>
              <a:t>Пагін </a:t>
            </a:r>
            <a:endParaRPr lang="ru-RU" sz="32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6165304"/>
            <a:ext cx="8229600" cy="69269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uk-UA" sz="2800" dirty="0" smtClean="0"/>
              <a:t>Пагін = стебло + листки</a:t>
            </a:r>
            <a:endParaRPr lang="ru-RU" sz="2800" dirty="0"/>
          </a:p>
        </p:txBody>
      </p:sp>
      <p:pic>
        <p:nvPicPr>
          <p:cNvPr id="6146" name="Picture 2" descr="http://900igr.net/datai/biologija/Pobeg-biologija/0006-015-Pobeg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683212"/>
            <a:ext cx="5042159" cy="54856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4722192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548680"/>
          </a:xfrm>
        </p:spPr>
        <p:txBody>
          <a:bodyPr>
            <a:noAutofit/>
          </a:bodyPr>
          <a:lstStyle/>
          <a:p>
            <a:r>
              <a:rPr lang="uk-UA" sz="3200" dirty="0" smtClean="0"/>
              <a:t>Пагін </a:t>
            </a:r>
            <a:endParaRPr lang="ru-RU" sz="32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6165304"/>
            <a:ext cx="8229600" cy="692696"/>
          </a:xfrm>
        </p:spPr>
        <p:txBody>
          <a:bodyPr>
            <a:normAutofit fontScale="85000" lnSpcReduction="10000"/>
          </a:bodyPr>
          <a:lstStyle/>
          <a:p>
            <a:pPr marL="0" indent="0" algn="ctr">
              <a:buNone/>
            </a:pPr>
            <a:r>
              <a:rPr lang="uk-UA" sz="2800" dirty="0" smtClean="0"/>
              <a:t>Пагін забезпечує ріст надземної частини і транспорт речовин</a:t>
            </a:r>
            <a:endParaRPr lang="ru-RU" sz="2800" dirty="0"/>
          </a:p>
        </p:txBody>
      </p:sp>
      <p:pic>
        <p:nvPicPr>
          <p:cNvPr id="7170" name="Picture 2" descr="http://hq-wallpapers.ru/wallpapers/13/hq-wallpapers_ru_nature_62843_1920x120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548680"/>
            <a:ext cx="8871386" cy="55446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4722192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548680"/>
          </a:xfrm>
        </p:spPr>
        <p:txBody>
          <a:bodyPr>
            <a:noAutofit/>
          </a:bodyPr>
          <a:lstStyle/>
          <a:p>
            <a:r>
              <a:rPr lang="uk-UA" sz="3200" dirty="0" smtClean="0"/>
              <a:t>Пагін </a:t>
            </a:r>
            <a:endParaRPr lang="ru-RU" sz="32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6165304"/>
            <a:ext cx="8229600" cy="692696"/>
          </a:xfrm>
        </p:spPr>
        <p:txBody>
          <a:bodyPr>
            <a:normAutofit fontScale="92500"/>
          </a:bodyPr>
          <a:lstStyle/>
          <a:p>
            <a:pPr marL="0" indent="0" algn="ctr">
              <a:buNone/>
            </a:pPr>
            <a:r>
              <a:rPr lang="uk-UA" sz="2800" dirty="0" smtClean="0"/>
              <a:t>Верхівкова твірна тканина утворює конус наростання</a:t>
            </a:r>
            <a:endParaRPr lang="ru-RU" sz="2800" dirty="0"/>
          </a:p>
        </p:txBody>
      </p:sp>
      <p:pic>
        <p:nvPicPr>
          <p:cNvPr id="8194" name="Picture 2" descr="http://thumbs.dreamstime.com/x/%D0%B2%D0%B5%D1%80%D1%85%D1%83%D1%88%D0%B5%D1%87%D0%BD%D1%8B%D0%B9-%D1%81%D1%82%D0%B5%D1%80%D0%B6%D0%B5%D0%BD%D1%8C-%D0%BC%D0%B5%D1%80%D0%B8%D1%81%D1%82%D0%B5%D0%BC%D0%B0-%D0%B1%D1%83%D1%82%D0%BE%D0%BD%D0%B0-592942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499928"/>
            <a:ext cx="4320480" cy="57521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http://www.jornallivre.com.br/images_enviadas/o-que-e-meristema35-jpg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521066"/>
            <a:ext cx="3830265" cy="57521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4722192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548680"/>
          </a:xfrm>
        </p:spPr>
        <p:txBody>
          <a:bodyPr>
            <a:noAutofit/>
          </a:bodyPr>
          <a:lstStyle/>
          <a:p>
            <a:r>
              <a:rPr lang="uk-UA" sz="3200" dirty="0" smtClean="0"/>
              <a:t>Пагін </a:t>
            </a:r>
            <a:endParaRPr lang="ru-RU" sz="32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6165304"/>
            <a:ext cx="8229600" cy="692696"/>
          </a:xfrm>
        </p:spPr>
        <p:txBody>
          <a:bodyPr>
            <a:normAutofit fontScale="85000" lnSpcReduction="20000"/>
          </a:bodyPr>
          <a:lstStyle/>
          <a:p>
            <a:pPr marL="0" indent="0" algn="ctr">
              <a:buNone/>
            </a:pPr>
            <a:r>
              <a:rPr lang="uk-UA" sz="2800" dirty="0" smtClean="0"/>
              <a:t>Горбочки – зачатки майбутніх листків, а молоді листки закривають і захищають конус наростання</a:t>
            </a:r>
            <a:endParaRPr lang="ru-RU" sz="2800" dirty="0"/>
          </a:p>
        </p:txBody>
      </p:sp>
      <p:pic>
        <p:nvPicPr>
          <p:cNvPr id="9220" name="Picture 4" descr="http://img-fotki.yandex.ru/get/5635/20291100.24/0_b041c_a893916b_-1-M.jp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500545"/>
            <a:ext cx="5763875" cy="56661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47221921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646</TotalTime>
  <Words>471</Words>
  <Application>Microsoft Office PowerPoint</Application>
  <PresentationFormat>Экран (4:3)</PresentationFormat>
  <Paragraphs>111</Paragraphs>
  <Slides>56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56</vt:i4>
      </vt:variant>
    </vt:vector>
  </HeadingPairs>
  <TitlesOfParts>
    <vt:vector size="57" baseType="lpstr">
      <vt:lpstr>Тема Office</vt:lpstr>
      <vt:lpstr>26. Будова та функції пагона</vt:lpstr>
      <vt:lpstr>Органи рослин</vt:lpstr>
      <vt:lpstr>Органи рослин</vt:lpstr>
      <vt:lpstr>Органи рослин</vt:lpstr>
      <vt:lpstr>Пагін </vt:lpstr>
      <vt:lpstr>Пагін </vt:lpstr>
      <vt:lpstr>Пагін </vt:lpstr>
      <vt:lpstr>Пагін </vt:lpstr>
      <vt:lpstr>Пагін </vt:lpstr>
      <vt:lpstr>Пагін </vt:lpstr>
      <vt:lpstr>Брунька  </vt:lpstr>
      <vt:lpstr>Брунька  </vt:lpstr>
      <vt:lpstr>Стебло   </vt:lpstr>
      <vt:lpstr>Стебло   </vt:lpstr>
      <vt:lpstr>Зимуючі бруньки   </vt:lpstr>
      <vt:lpstr>Зимуючі бруньки  </vt:lpstr>
      <vt:lpstr>Зимуючі бруньки    </vt:lpstr>
      <vt:lpstr>Зимуючі бруньки    </vt:lpstr>
      <vt:lpstr>Зимуючі бруньки    </vt:lpstr>
      <vt:lpstr>Зимуючі бруньки    </vt:lpstr>
      <vt:lpstr>Зимуючі бруньки    </vt:lpstr>
      <vt:lpstr>Зимуючі бруньки    </vt:lpstr>
      <vt:lpstr>Зимуючі бруньки    </vt:lpstr>
      <vt:lpstr>Зимуючі бруньки    </vt:lpstr>
      <vt:lpstr>Зимуючі бруньки    </vt:lpstr>
      <vt:lpstr>Типи пагонів    </vt:lpstr>
      <vt:lpstr>Типи пагонів    </vt:lpstr>
      <vt:lpstr>Типи пагонів    </vt:lpstr>
      <vt:lpstr>Типи пагонів    </vt:lpstr>
      <vt:lpstr>Типи пагонів    </vt:lpstr>
      <vt:lpstr>Типи пагонів    </vt:lpstr>
      <vt:lpstr>Типи пагонів    </vt:lpstr>
      <vt:lpstr>Пагін </vt:lpstr>
      <vt:lpstr>Пагін </vt:lpstr>
      <vt:lpstr>Пагін </vt:lpstr>
      <vt:lpstr>Пагін </vt:lpstr>
      <vt:lpstr>Брунька </vt:lpstr>
      <vt:lpstr>Брунька</vt:lpstr>
      <vt:lpstr>Брунька</vt:lpstr>
      <vt:lpstr>Брунька</vt:lpstr>
      <vt:lpstr>Брунька</vt:lpstr>
      <vt:lpstr>Типи пагонів    </vt:lpstr>
      <vt:lpstr>Типи пагонів    </vt:lpstr>
      <vt:lpstr>Типи пагонів    </vt:lpstr>
      <vt:lpstr>Типи пагонів    </vt:lpstr>
      <vt:lpstr>Типи пагонів    </vt:lpstr>
      <vt:lpstr>Типи пагонів    </vt:lpstr>
      <vt:lpstr>Виконайте завдання 1 і 2 на сторінці 116    </vt:lpstr>
      <vt:lpstr>Сплячі бруньки    </vt:lpstr>
      <vt:lpstr>Сплячі бруньки    </vt:lpstr>
      <vt:lpstr>Сплячі бруньки    </vt:lpstr>
      <vt:lpstr>Сплячі бруньки    </vt:lpstr>
      <vt:lpstr>Сплячі бруньки    </vt:lpstr>
      <vt:lpstr>Сплячі бруньки    </vt:lpstr>
      <vt:lpstr>Сплячі бруньки    </vt:lpstr>
      <vt:lpstr>Сплячі бруньки   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26. Будова та функції пагона</dc:title>
  <cp:lastModifiedBy>Пользователь Windows</cp:lastModifiedBy>
  <cp:revision>13</cp:revision>
  <dcterms:created xsi:type="dcterms:W3CDTF">2014-12-15T20:47:33Z</dcterms:created>
  <dcterms:modified xsi:type="dcterms:W3CDTF">2014-12-16T07:45:08Z</dcterms:modified>
</cp:coreProperties>
</file>