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82" r:id="rId21"/>
    <p:sldId id="275" r:id="rId22"/>
    <p:sldId id="278" r:id="rId23"/>
    <p:sldId id="276" r:id="rId24"/>
    <p:sldId id="277" r:id="rId25"/>
    <p:sldId id="279" r:id="rId26"/>
    <p:sldId id="280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uk-UA" dirty="0" smtClean="0"/>
              <a:t>Розмноження та розвиток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1026" name="Picture 2" descr="http://free-wings.ru/wp-content/uploads/2012/08/%D0%91%D0%B0%D0%B1%D0%BE%D1%87%D0%BA%D0%B0-%D0%B8-%D0%BA%D0%BE%D0%BA%D0%BE%D0%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6624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Брунькування у гідри </a:t>
            </a:r>
            <a:endParaRPr lang="ru-RU" sz="2800" dirty="0"/>
          </a:p>
        </p:txBody>
      </p:sp>
      <p:pic>
        <p:nvPicPr>
          <p:cNvPr id="21508" name="Picture 4" descr="http://zooclub.ru/attach/3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7584" y="819165"/>
            <a:ext cx="7488832" cy="5242184"/>
          </a:xfrm>
          <a:prstGeom prst="rect">
            <a:avLst/>
          </a:prstGeom>
          <a:noFill/>
        </p:spPr>
      </p:pic>
      <p:pic>
        <p:nvPicPr>
          <p:cNvPr id="21510" name="Picture 6" descr="http://biolicey2vrn.ucoz.ru/Zhivotnie/Mnogokletochnie/Kishechnopolost/Pochkovanie_gid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2667000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Більшість багатоклітинних тварин виробляють статеві клітини</a:t>
            </a:r>
            <a:endParaRPr lang="ru-RU" sz="2800" dirty="0"/>
          </a:p>
        </p:txBody>
      </p:sp>
      <p:pic>
        <p:nvPicPr>
          <p:cNvPr id="23554" name="Picture 2" descr="http://science.compulenta.ru/upload/iblock/094/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2154" cy="53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Злиття статевих клітин - запліднення</a:t>
            </a:r>
            <a:endParaRPr lang="ru-RU" sz="2800" dirty="0"/>
          </a:p>
        </p:txBody>
      </p:sp>
      <p:pic>
        <p:nvPicPr>
          <p:cNvPr id="24578" name="Picture 2" descr="http://zoometod.narod.ru/sid/images/000ke5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19180" cy="520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Спадковий матеріал батьків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єднується</a:t>
            </a:r>
            <a:r>
              <a:rPr lang="uk-UA" sz="2800" dirty="0" smtClean="0"/>
              <a:t> у дітях</a:t>
            </a:r>
            <a:endParaRPr lang="ru-RU" sz="2800" dirty="0"/>
          </a:p>
        </p:txBody>
      </p:sp>
      <p:pic>
        <p:nvPicPr>
          <p:cNvPr id="25604" name="Picture 4" descr="http://smi2.ru/data/images/4809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49045" cy="51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Статеве розмноження без запліднення – партеногенез.</a:t>
            </a:r>
          </a:p>
          <a:p>
            <a:pPr algn="ctr">
              <a:buNone/>
            </a:pPr>
            <a:r>
              <a:rPr lang="uk-UA" sz="2800" dirty="0" smtClean="0"/>
              <a:t> У бджіл із незапліднених яєць розвиваються трутні</a:t>
            </a:r>
            <a:endParaRPr lang="ru-RU" sz="2800" dirty="0"/>
          </a:p>
        </p:txBody>
      </p:sp>
      <p:pic>
        <p:nvPicPr>
          <p:cNvPr id="26626" name="Picture 2" descr="http://kochut.narod.ru/Wonderfu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15147" y="637381"/>
            <a:ext cx="5059722" cy="5314368"/>
          </a:xfrm>
          <a:prstGeom prst="rect">
            <a:avLst/>
          </a:prstGeom>
          <a:noFill/>
        </p:spPr>
      </p:pic>
      <p:pic>
        <p:nvPicPr>
          <p:cNvPr id="26628" name="Picture 4" descr="http://paseka.su/books/item/f00/s00/z0000010/pic/000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65084" y="1881308"/>
            <a:ext cx="4896546" cy="2807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Від запліднення і до народження триває зародковий етап</a:t>
            </a:r>
          </a:p>
          <a:p>
            <a:pPr algn="ctr">
              <a:buNone/>
            </a:pPr>
            <a:r>
              <a:rPr lang="uk-UA" sz="2800" dirty="0" smtClean="0"/>
              <a:t> (в материнському організми чи в яйці)</a:t>
            </a:r>
            <a:endParaRPr lang="ru-RU" sz="2800" dirty="0"/>
          </a:p>
        </p:txBody>
      </p:sp>
      <p:pic>
        <p:nvPicPr>
          <p:cNvPr id="27650" name="Picture 2" descr="http://festival.1september.ru/articles/510867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7246" y="1573514"/>
            <a:ext cx="5043173" cy="3425553"/>
          </a:xfrm>
          <a:prstGeom prst="rect">
            <a:avLst/>
          </a:prstGeom>
          <a:noFill/>
        </p:spPr>
      </p:pic>
      <p:pic>
        <p:nvPicPr>
          <p:cNvPr id="27656" name="Picture 8" descr="http://2photo.ru/uploads/posts/1164458820_embr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4176972" cy="2784648"/>
          </a:xfrm>
          <a:prstGeom prst="rect">
            <a:avLst/>
          </a:prstGeom>
          <a:noFill/>
        </p:spPr>
      </p:pic>
      <p:pic>
        <p:nvPicPr>
          <p:cNvPr id="27658" name="Picture 10" descr="http://funzoo.ru/uploads/posts/2010-01/1262362194_baby-dolp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4176464" cy="276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Післязародковий</a:t>
            </a:r>
            <a:r>
              <a:rPr lang="uk-UA" sz="2800" dirty="0" smtClean="0"/>
              <a:t> етап починається після </a:t>
            </a:r>
          </a:p>
          <a:p>
            <a:pPr algn="ctr">
              <a:buNone/>
            </a:pPr>
            <a:r>
              <a:rPr lang="uk-UA" sz="2800" dirty="0" smtClean="0"/>
              <a:t>вилуплення з яйця чи народження</a:t>
            </a:r>
            <a:endParaRPr lang="ru-RU" sz="2800" dirty="0"/>
          </a:p>
        </p:txBody>
      </p:sp>
      <p:pic>
        <p:nvPicPr>
          <p:cNvPr id="28674" name="Picture 2" descr="http://www.yaplakal.com/uploads/post-3-13355304573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3240360" cy="2521732"/>
          </a:xfrm>
          <a:prstGeom prst="rect">
            <a:avLst/>
          </a:prstGeom>
          <a:noFill/>
        </p:spPr>
      </p:pic>
      <p:pic>
        <p:nvPicPr>
          <p:cNvPr id="28676" name="Picture 4" descr="http://picnewsday.ru/wp-content/uploads/2011/09/penguin-egg_1986345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3195116" cy="2329344"/>
          </a:xfrm>
          <a:prstGeom prst="rect">
            <a:avLst/>
          </a:prstGeom>
          <a:noFill/>
        </p:spPr>
      </p:pic>
      <p:pic>
        <p:nvPicPr>
          <p:cNvPr id="28678" name="Picture 6" descr="http://www.yapfiles.ru/uploads/files_pic/0/0/0/178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836712"/>
            <a:ext cx="3384378" cy="2538284"/>
          </a:xfrm>
          <a:prstGeom prst="rect">
            <a:avLst/>
          </a:prstGeom>
          <a:noFill/>
        </p:spPr>
      </p:pic>
      <p:pic>
        <p:nvPicPr>
          <p:cNvPr id="28680" name="Picture 8" descr="44-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3384376" cy="225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Прямий розвиток у плазунів </a:t>
            </a:r>
            <a:endParaRPr lang="ru-RU" sz="2800" dirty="0"/>
          </a:p>
        </p:txBody>
      </p:sp>
      <p:pic>
        <p:nvPicPr>
          <p:cNvPr id="30722" name="Picture 2" descr="http://funnypicture.zoda.ru/bd/2006/09/20/67ffdaea33a74bb090d87dc839ae0f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51150" cy="530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Прямий розвиток у птахів. Сокіл  </a:t>
            </a:r>
            <a:endParaRPr lang="ru-RU" sz="2800" dirty="0"/>
          </a:p>
        </p:txBody>
      </p:sp>
      <p:pic>
        <p:nvPicPr>
          <p:cNvPr id="31746" name="Picture 2" descr="http://greenword.ru/images/eyas-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054" y="836712"/>
            <a:ext cx="6762070" cy="5148834"/>
          </a:xfrm>
          <a:prstGeom prst="rect">
            <a:avLst/>
          </a:prstGeom>
          <a:noFill/>
        </p:spPr>
      </p:pic>
      <p:pic>
        <p:nvPicPr>
          <p:cNvPr id="31748" name="Picture 4" descr="http://www.symbolsbook.ru/images/S/Sok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3200355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Прямий розвиток у ссавців. </a:t>
            </a:r>
            <a:r>
              <a:rPr lang="uk-UA" sz="2800" dirty="0" err="1" smtClean="0"/>
              <a:t>Бонобо</a:t>
            </a:r>
            <a:r>
              <a:rPr lang="uk-UA" sz="2800" dirty="0" smtClean="0"/>
              <a:t>  </a:t>
            </a:r>
            <a:endParaRPr lang="ru-RU" sz="2800" dirty="0"/>
          </a:p>
        </p:txBody>
      </p:sp>
      <p:pic>
        <p:nvPicPr>
          <p:cNvPr id="29698" name="Picture 2" descr="http://vasi.net/uploads/podbor/Den%20Materi%20v%20mire%20jivotnyh/2010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62924" cy="529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Незважаючи на смерть окремих організмів, життя не уривається</a:t>
            </a:r>
            <a:endParaRPr lang="ru-RU" sz="2800" dirty="0"/>
          </a:p>
        </p:txBody>
      </p:sp>
      <p:pic>
        <p:nvPicPr>
          <p:cNvPr id="14338" name="Picture 2" descr="http://img-fotki.yandex.ru/get/5905/yaipkins.78/0_4e2e1_a572e06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764704"/>
            <a:ext cx="7835353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Прямий розвиток у ссавців. Коні   </a:t>
            </a:r>
            <a:endParaRPr lang="ru-RU" sz="2800" dirty="0"/>
          </a:p>
        </p:txBody>
      </p:sp>
      <p:pic>
        <p:nvPicPr>
          <p:cNvPr id="39938" name="Picture 2" descr="http://img.bibo.kz/3803/380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517725" cy="521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Непрямий розвиток у комах. </a:t>
            </a:r>
            <a:r>
              <a:rPr lang="uk-UA" sz="2800" dirty="0" err="1" smtClean="0"/>
              <a:t>Альциной</a:t>
            </a:r>
            <a:r>
              <a:rPr lang="uk-UA" sz="2800" dirty="0" smtClean="0"/>
              <a:t>  </a:t>
            </a:r>
            <a:endParaRPr lang="ru-RU" sz="2800" dirty="0"/>
          </a:p>
        </p:txBody>
      </p:sp>
      <p:pic>
        <p:nvPicPr>
          <p:cNvPr id="32770" name="Picture 2" descr="http://macroclub.ru/_modules/_gcontests/images/4/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764704"/>
            <a:ext cx="7391655" cy="533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Непрямий розвиток у комах. Бджола   </a:t>
            </a:r>
            <a:endParaRPr lang="ru-RU" sz="2800" dirty="0"/>
          </a:p>
        </p:txBody>
      </p:sp>
      <p:pic>
        <p:nvPicPr>
          <p:cNvPr id="34818" name="Picture 2" descr="http://www.pchela-bee.info/uploads/pages/pages-hdK1PWF6p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36751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Непрямий розвиток у земноводних.</a:t>
            </a:r>
            <a:endParaRPr lang="ru-RU" sz="2800" dirty="0"/>
          </a:p>
        </p:txBody>
      </p:sp>
      <p:pic>
        <p:nvPicPr>
          <p:cNvPr id="33796" name="Picture 4" descr="http://2002.vernadsky.info/raboty/e3/w02171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2415927" cy="2310888"/>
          </a:xfrm>
          <a:prstGeom prst="rect">
            <a:avLst/>
          </a:prstGeom>
          <a:noFill/>
        </p:spPr>
      </p:pic>
      <p:pic>
        <p:nvPicPr>
          <p:cNvPr id="33798" name="Picture 6" descr="http://pics.livejournal.com/maxim_ryzhov/pic/000b60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245496" cy="2893903"/>
          </a:xfrm>
          <a:prstGeom prst="rect">
            <a:avLst/>
          </a:prstGeom>
          <a:noFill/>
        </p:spPr>
      </p:pic>
      <p:pic>
        <p:nvPicPr>
          <p:cNvPr id="33800" name="Picture 8" descr="http://vitawater.ru/pond/animals/pict/tadpole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836712"/>
            <a:ext cx="4211960" cy="2325002"/>
          </a:xfrm>
          <a:prstGeom prst="rect">
            <a:avLst/>
          </a:prstGeom>
          <a:noFill/>
        </p:spPr>
      </p:pic>
      <p:pic>
        <p:nvPicPr>
          <p:cNvPr id="33802" name="Picture 10" descr="http://lh3.ggpht.com/-maPlyrYsPZ8/T5MrBhL527I/AAAAAAAAu3Y/Y1B_tBpYwGI/clip_image014%25255B4%2525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4261102" cy="289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Переваги непрямого розвитку: </a:t>
            </a:r>
          </a:p>
          <a:p>
            <a:pPr algn="ctr">
              <a:buNone/>
            </a:pPr>
            <a:r>
              <a:rPr lang="uk-UA" sz="2800" dirty="0" smtClean="0"/>
              <a:t>личинка не конкурує за їжу з дорослими. Метелики </a:t>
            </a:r>
            <a:endParaRPr lang="ru-RU" sz="2800" dirty="0"/>
          </a:p>
        </p:txBody>
      </p:sp>
      <p:pic>
        <p:nvPicPr>
          <p:cNvPr id="35844" name="Picture 4" descr="http://jabak.ru/data/p2-3-120711-224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976664" cy="495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Переваги непрямого розвитку: </a:t>
            </a:r>
          </a:p>
          <a:p>
            <a:pPr algn="ctr">
              <a:buNone/>
            </a:pPr>
            <a:r>
              <a:rPr lang="uk-UA" sz="2800" dirty="0" smtClean="0"/>
              <a:t>личинка не конкурує за територію з дорослими. Бабки  </a:t>
            </a:r>
            <a:endParaRPr lang="ru-RU" sz="2800" dirty="0"/>
          </a:p>
        </p:txBody>
      </p:sp>
      <p:pic>
        <p:nvPicPr>
          <p:cNvPr id="36866" name="Picture 2" descr="http://filearchive.cnews.ru/img/reviews/2011/11/02/02_fair_12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336704" cy="5084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Ріст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640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Переваги непрямого розвитку: </a:t>
            </a:r>
          </a:p>
          <a:p>
            <a:pPr algn="ctr">
              <a:buNone/>
            </a:pPr>
            <a:r>
              <a:rPr lang="uk-UA" sz="2800" dirty="0" smtClean="0"/>
              <a:t>нерухома стадія без живлення у несприятливий період. Жук-олень </a:t>
            </a:r>
            <a:endParaRPr lang="ru-RU" sz="2800" dirty="0"/>
          </a:p>
        </p:txBody>
      </p:sp>
      <p:pic>
        <p:nvPicPr>
          <p:cNvPr id="37892" name="Picture 4" descr="http://dic.academic.ru/pictures/wiki/files/76/Lucanuscervus_pu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667500" cy="5000625"/>
          </a:xfrm>
          <a:prstGeom prst="rect">
            <a:avLst/>
          </a:prstGeom>
          <a:noFill/>
        </p:spPr>
      </p:pic>
      <p:pic>
        <p:nvPicPr>
          <p:cNvPr id="37894" name="Picture 6" descr="http://dic.academic.ru/pictures/wiki/files/72/Hirschk%C3%A4fer_Parr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2347020" cy="176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03468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Лялечка </a:t>
            </a:r>
            <a:r>
              <a:rPr lang="uk-UA" sz="2800" dirty="0" err="1" smtClean="0"/>
              <a:t>центрально-американського</a:t>
            </a:r>
            <a:r>
              <a:rPr lang="uk-UA" sz="2800" dirty="0" smtClean="0"/>
              <a:t> метелика схожа на маленьку, але хижу тваринку</a:t>
            </a:r>
            <a:endParaRPr lang="ru-RU" sz="2800" dirty="0"/>
          </a:p>
        </p:txBody>
      </p:sp>
      <p:pic>
        <p:nvPicPr>
          <p:cNvPr id="40962" name="Picture 2" descr="http://cs309323.userapi.com/v309323852/a75/m0YsmHVNr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37212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Організми передають власні ознаки нащадкам</a:t>
            </a:r>
            <a:endParaRPr lang="ru-RU" sz="2800" dirty="0"/>
          </a:p>
        </p:txBody>
      </p:sp>
      <p:pic>
        <p:nvPicPr>
          <p:cNvPr id="15362" name="Picture 2" descr="Мама белка и бельч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25799" cy="527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 утворюються статеві клітини</a:t>
            </a:r>
            <a:endParaRPr lang="ru-RU" sz="2800" dirty="0"/>
          </a:p>
        </p:txBody>
      </p:sp>
      <p:pic>
        <p:nvPicPr>
          <p:cNvPr id="16386" name="Picture 2" descr="http://omsk-med.ru/mod/wiki/images/bands/1323702040_540_.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2779" flipH="1">
            <a:off x="811141" y="1324949"/>
            <a:ext cx="5256584" cy="4024424"/>
          </a:xfrm>
          <a:prstGeom prst="rect">
            <a:avLst/>
          </a:prstGeom>
          <a:noFill/>
        </p:spPr>
      </p:pic>
      <p:pic>
        <p:nvPicPr>
          <p:cNvPr id="16390" name="Picture 6" descr="http://lib.ec/i/34/166834/i_0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4608512" cy="417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Одноклітинна амеба. Поділ тіла навпіл. </a:t>
            </a:r>
          </a:p>
          <a:p>
            <a:pPr algn="ctr">
              <a:buNone/>
            </a:pPr>
            <a:r>
              <a:rPr lang="uk-UA" sz="2800" dirty="0" smtClean="0"/>
              <a:t>1 материнська клітина – 2 дочірні (точні копії)</a:t>
            </a:r>
            <a:endParaRPr lang="ru-RU" sz="2800" dirty="0"/>
          </a:p>
        </p:txBody>
      </p:sp>
      <p:pic>
        <p:nvPicPr>
          <p:cNvPr id="17412" name="Picture 4" descr="http://zoology.edu.ru/attach.asp?a_no=1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896544" cy="3672408"/>
          </a:xfrm>
          <a:prstGeom prst="rect">
            <a:avLst/>
          </a:prstGeom>
          <a:noFill/>
        </p:spPr>
      </p:pic>
      <p:pic>
        <p:nvPicPr>
          <p:cNvPr id="17414" name="Picture 6" descr="http://vsyabiologiya.ru/_ph/2/2/370644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5688632" cy="2030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Одноклітинний малярійний плазмодій. Множинний поділ.</a:t>
            </a:r>
          </a:p>
          <a:p>
            <a:pPr algn="ctr">
              <a:buNone/>
            </a:pPr>
            <a:r>
              <a:rPr lang="uk-UA" sz="2800" dirty="0" smtClean="0"/>
              <a:t> 1 клітина – 12-24 спори, які стануть окремими організмами</a:t>
            </a:r>
            <a:endParaRPr lang="ru-RU" sz="2800" dirty="0"/>
          </a:p>
        </p:txBody>
      </p:sp>
      <p:pic>
        <p:nvPicPr>
          <p:cNvPr id="18438" name="Picture 6" descr="http://animaldir.ru/wp-content/uploads/image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408712" cy="4803628"/>
          </a:xfrm>
          <a:prstGeom prst="rect">
            <a:avLst/>
          </a:prstGeom>
          <a:noFill/>
        </p:spPr>
      </p:pic>
      <p:pic>
        <p:nvPicPr>
          <p:cNvPr id="18440" name="Picture 8" descr="http://upload.wikimedia.org/wikipedia/commons/thumb/f/f1/Malaria.jpg/265px-Mal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29589" y="662899"/>
            <a:ext cx="3684823" cy="4032449"/>
          </a:xfrm>
          <a:prstGeom prst="rect">
            <a:avLst/>
          </a:prstGeom>
          <a:noFill/>
        </p:spPr>
      </p:pic>
      <p:pic>
        <p:nvPicPr>
          <p:cNvPr id="18442" name="Picture 10" descr="http://www.ergonomica.info/upload/iblock/62a/beliy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96341" y="1484573"/>
            <a:ext cx="3600402" cy="2304680"/>
          </a:xfrm>
          <a:prstGeom prst="rect">
            <a:avLst/>
          </a:prstGeom>
          <a:noFill/>
        </p:spPr>
      </p:pic>
      <p:pic>
        <p:nvPicPr>
          <p:cNvPr id="18444" name="Picture 12" descr="http://www.ergonomica.info/upload/iblock/62a/beliy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40150" y="1556791"/>
            <a:ext cx="3528391" cy="223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Багатоклітинні організми. Морські </a:t>
            </a:r>
            <a:r>
              <a:rPr lang="uk-UA" sz="2800" dirty="0" err="1" smtClean="0"/>
              <a:t>зірки.Фрагментація</a:t>
            </a:r>
            <a:r>
              <a:rPr lang="uk-UA" sz="2800" dirty="0" smtClean="0"/>
              <a:t>. </a:t>
            </a:r>
          </a:p>
          <a:p>
            <a:pPr algn="ctr">
              <a:buNone/>
            </a:pPr>
            <a:r>
              <a:rPr lang="uk-UA" sz="2800" dirty="0" smtClean="0"/>
              <a:t>Зі шматка – весь організм</a:t>
            </a:r>
            <a:endParaRPr lang="ru-RU" sz="2800" dirty="0"/>
          </a:p>
        </p:txBody>
      </p:sp>
      <p:pic>
        <p:nvPicPr>
          <p:cNvPr id="19458" name="Picture 2" descr="http://lopuh.net/uploads/posts/2010-02/1266873472_026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83826" cy="5058520"/>
          </a:xfrm>
          <a:prstGeom prst="rect">
            <a:avLst/>
          </a:prstGeom>
          <a:noFill/>
        </p:spPr>
      </p:pic>
      <p:pic>
        <p:nvPicPr>
          <p:cNvPr id="19460" name="Picture 4" descr="http://otvetin.ru/uploads/posts/2010-01/1263977759_regeneraciy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3402378" cy="1944216"/>
          </a:xfrm>
          <a:prstGeom prst="rect">
            <a:avLst/>
          </a:prstGeom>
          <a:noFill/>
        </p:spPr>
      </p:pic>
      <p:pic>
        <p:nvPicPr>
          <p:cNvPr id="19462" name="Picture 6" descr="http://files.school-collection.edu.ru/dlrstore/0be5d6d2-68e7-4b2d-b99f-735281099d1c/regene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6"/>
            <a:ext cx="3859188" cy="355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Багатоклітинні організми. Медузи. </a:t>
            </a:r>
          </a:p>
          <a:p>
            <a:pPr algn="ctr">
              <a:buNone/>
            </a:pPr>
            <a:r>
              <a:rPr lang="uk-UA" sz="2800" dirty="0" smtClean="0"/>
              <a:t>Фрагментація (</a:t>
            </a:r>
            <a:r>
              <a:rPr lang="uk-UA" sz="2800" dirty="0" err="1" smtClean="0"/>
              <a:t>стробіляція</a:t>
            </a:r>
            <a:r>
              <a:rPr lang="uk-UA" sz="2800" dirty="0" smtClean="0"/>
              <a:t>) – етап життєвого циклу</a:t>
            </a:r>
          </a:p>
        </p:txBody>
      </p:sp>
      <p:pic>
        <p:nvPicPr>
          <p:cNvPr id="20482" name="Picture 2" descr="http://science.compulenta.ru/upload/iblock/caa/Corbis-42-251316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09147" cy="4968552"/>
          </a:xfrm>
          <a:prstGeom prst="rect">
            <a:avLst/>
          </a:prstGeom>
          <a:noFill/>
        </p:spPr>
      </p:pic>
      <p:pic>
        <p:nvPicPr>
          <p:cNvPr id="20484" name="Picture 4" descr="http://images.km.ru/education/referats/img/72022~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2500469" cy="191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Нестатеве розмноження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Багатоклітинні організми. Кільчастий черв. Фрагментація. </a:t>
            </a:r>
          </a:p>
          <a:p>
            <a:pPr algn="ctr">
              <a:buNone/>
            </a:pPr>
            <a:r>
              <a:rPr lang="uk-UA" sz="2800" dirty="0" smtClean="0"/>
              <a:t>Зі шматка – весь організм</a:t>
            </a:r>
            <a:endParaRPr lang="ru-RU" sz="2800" dirty="0"/>
          </a:p>
        </p:txBody>
      </p:sp>
      <p:pic>
        <p:nvPicPr>
          <p:cNvPr id="4" name="Picture 2" descr="http://www.akv-home.ru/wp-content/uploads/2012/08/pachyc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12768" cy="4977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307</Words>
  <Application>Microsoft Office PowerPoint</Application>
  <PresentationFormat>Экран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Розмноження та розвиток</vt:lpstr>
      <vt:lpstr>Розмноження </vt:lpstr>
      <vt:lpstr>Розмноження </vt:lpstr>
      <vt:lpstr>Нестатеве розмноження </vt:lpstr>
      <vt:lpstr>Нестатеве розмноження </vt:lpstr>
      <vt:lpstr>Нестатеве розмноження </vt:lpstr>
      <vt:lpstr>Нестатеве розмноження </vt:lpstr>
      <vt:lpstr>Нестатеве розмноження </vt:lpstr>
      <vt:lpstr>Нестатеве розмноження </vt:lpstr>
      <vt:lpstr>Нестатеве розмноження </vt:lpstr>
      <vt:lpstr>Статеве розмноження </vt:lpstr>
      <vt:lpstr>Статеве розмноження </vt:lpstr>
      <vt:lpstr>Статеве розмноження </vt:lpstr>
      <vt:lpstr>Статеве розмноження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Ріст і розвиток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Розмноження та розвиток</dc:title>
  <dc:creator>User</dc:creator>
  <cp:lastModifiedBy>User</cp:lastModifiedBy>
  <cp:revision>20</cp:revision>
  <dcterms:created xsi:type="dcterms:W3CDTF">2012-09-18T19:26:01Z</dcterms:created>
  <dcterms:modified xsi:type="dcterms:W3CDTF">2012-09-22T15:22:05Z</dcterms:modified>
</cp:coreProperties>
</file>