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  <p:sldId id="267" r:id="rId12"/>
    <p:sldId id="268" r:id="rId13"/>
    <p:sldId id="270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6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6470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ile:Botbrush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23728" y="0"/>
            <a:ext cx="54633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400" dirty="0" smtClean="0">
                <a:solidFill>
                  <a:schemeClr val="bg1"/>
                </a:solidFill>
              </a:rPr>
              <a:t>Вищі спорові рослини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334780"/>
            <a:ext cx="22557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Спори хвоща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Autofit/>
          </a:bodyPr>
          <a:lstStyle/>
          <a:p>
            <a:r>
              <a:rPr lang="uk-UA" sz="3200" dirty="0" err="1" smtClean="0"/>
              <a:t>Плауноподібні</a:t>
            </a:r>
            <a:r>
              <a:rPr lang="uk-UA" sz="3200" dirty="0" smtClean="0"/>
              <a:t>, хвощеподібні, папоротеподібні –</a:t>
            </a:r>
            <a:br>
              <a:rPr lang="uk-UA" sz="3200" dirty="0" smtClean="0"/>
            </a:br>
            <a:r>
              <a:rPr lang="uk-UA" sz="3200" dirty="0" smtClean="0"/>
              <a:t>прогресивний шлях розвитку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920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800" dirty="0" smtClean="0"/>
              <a:t>Переважає спорофіт, розвинені </a:t>
            </a:r>
            <a:r>
              <a:rPr lang="uk-UA" sz="2800" dirty="0" smtClean="0"/>
              <a:t>тканини →</a:t>
            </a:r>
            <a:endParaRPr lang="ru-RU" sz="2800" dirty="0" smtClean="0"/>
          </a:p>
          <a:p>
            <a:pPr algn="ctr">
              <a:buNone/>
            </a:pPr>
            <a:r>
              <a:rPr lang="uk-UA" sz="2800" dirty="0" smtClean="0"/>
              <a:t>краще пристосовані до умов середовища,</a:t>
            </a:r>
          </a:p>
        </p:txBody>
      </p:sp>
      <p:pic>
        <p:nvPicPr>
          <p:cNvPr id="22534" name="Picture 6" descr="http://caas.ru/filip/phil_ban_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272808" cy="48485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Статеве розмноження водоростей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Запліднення за участю води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5877272"/>
            <a:ext cx="48748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580" name="Picture 4" descr="http://aquariymist.4admins.ru/styles/prosilver/imageset/..%2F..%2F.%2F..%2Fstorage%2Faquariymist_4admins_ru%2Fimages%2Ffon1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1"/>
            <a:ext cx="9144000" cy="2458065"/>
          </a:xfrm>
          <a:prstGeom prst="rect">
            <a:avLst/>
          </a:prstGeom>
          <a:noFill/>
        </p:spPr>
      </p:pic>
      <p:pic>
        <p:nvPicPr>
          <p:cNvPr id="24582" name="Picture 6" descr="http://fs1.ucheba-legko.ru/images/734498e314e41fa65711e4ccb0b62b8c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2309539" y="1298973"/>
            <a:ext cx="4432972" cy="552467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907704" y="6021288"/>
            <a:ext cx="4176464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Статеве розмноження вищих спорових рослин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Для злиття гамет все одно потрібна вода</a:t>
            </a:r>
            <a:endParaRPr lang="ru-RU" sz="2800" dirty="0"/>
          </a:p>
        </p:txBody>
      </p:sp>
      <p:pic>
        <p:nvPicPr>
          <p:cNvPr id="25602" name="Picture 2" descr="http://gotowall.com/wallpapers/%5bgotowall.com%5d20111224_064834_51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08720"/>
            <a:ext cx="9134983" cy="51384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Древні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Ліси карбонового періоду</a:t>
            </a:r>
            <a:endParaRPr lang="ru-RU" sz="2800" dirty="0"/>
          </a:p>
        </p:txBody>
      </p:sp>
      <p:pic>
        <p:nvPicPr>
          <p:cNvPr id="27650" name="Picture 2" descr="http://biologiya.net/wp-content/uploads/2010/09/pict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56179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980728"/>
            <a:ext cx="1841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Лепідодендрони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996952"/>
            <a:ext cx="816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Хвощі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Древні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Сигілярії за річкою карбонового періоду</a:t>
            </a:r>
            <a:endParaRPr lang="ru-RU" sz="2800" dirty="0"/>
          </a:p>
        </p:txBody>
      </p:sp>
      <p:pic>
        <p:nvPicPr>
          <p:cNvPr id="26626" name="Picture 2" descr="http://2.bp.blogspot.com/_j33u79SFnOk/S9Wq4hU4pkI/AAAAAAAAADM/HZ7TtX-Dl3M/s1600/%D0%A4%D0%BE%D0%BD+%D1%80%D0%B0%D0%B1%D0%BE%D1%87%D0%B5%D0%B3%D0%BE+%D1%81%D1%82%D0%BE%D0%BB%D0%B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48680"/>
            <a:ext cx="7547992" cy="56609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/>
          </a:p>
        </p:txBody>
      </p:sp>
      <p:pic>
        <p:nvPicPr>
          <p:cNvPr id="28676" name="Picture 4" descr="Дерево Каурі між сріблястими деревовидними паоротями і каурієвою травою. Джерело: http://www.galenfrysinger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023"/>
            <a:ext cx="9144000" cy="686602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903893"/>
            <a:ext cx="560134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У Новій Зеландії і досі ростуть ліси, </a:t>
            </a:r>
          </a:p>
          <a:p>
            <a:r>
              <a:rPr lang="uk-UA" sz="2800" dirty="0" smtClean="0">
                <a:solidFill>
                  <a:schemeClr val="bg1"/>
                </a:solidFill>
              </a:rPr>
              <a:t>де переважають папороті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Вищі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028" name="Picture 4" descr="http://img-fotki.yandex.ru/get/4705/1327780.45/0_c7f12_47e166bf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1"/>
            <a:ext cx="9110930" cy="630932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660232" y="6165304"/>
            <a:ext cx="22116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Мохоподібні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Вищі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5362" name="Picture 2" descr="http://img.travel.ru/images2/2008/05/object123802/eq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9144000" cy="6096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645496" y="836712"/>
            <a:ext cx="2498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>
                <a:solidFill>
                  <a:schemeClr val="bg1"/>
                </a:solidFill>
              </a:rPr>
              <a:t>Плауноподібні</a:t>
            </a:r>
            <a:r>
              <a:rPr lang="uk-UA" sz="2800" dirty="0" smtClean="0">
                <a:solidFill>
                  <a:schemeClr val="bg1"/>
                </a:solidFill>
              </a:rPr>
              <a:t> 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6386" name="Picture 2" descr="http://pochemuha.ru/wp-content/uploads/2010/09/hvo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627784" y="188640"/>
            <a:ext cx="40222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Вищі спорові рослини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6093296"/>
            <a:ext cx="23417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Хвощеподібні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Вищі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Папоротеподібні </a:t>
            </a:r>
            <a:endParaRPr lang="ru-RU" sz="2800" dirty="0"/>
          </a:p>
        </p:txBody>
      </p:sp>
      <p:pic>
        <p:nvPicPr>
          <p:cNvPr id="17410" name="Picture 2" descr="http://st.gdefon.ru/wallpapers_original/wallpapers/160738_paporotnik_listya_1920x1200_(www.GdeFon.ru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5714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Вищі спорові рослини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Для статевого розмноження їм необхідна волога</a:t>
            </a:r>
            <a:endParaRPr lang="ru-RU" sz="2800" dirty="0"/>
          </a:p>
        </p:txBody>
      </p:sp>
      <p:pic>
        <p:nvPicPr>
          <p:cNvPr id="18434" name="Picture 2" descr="http://2.bp.blogspot.com/_W1ueYt1O3xs/TOPmiuYv13I/AAAAAAAAXQk/XnbrPTNYG5c/s1600/Dew+Drops+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069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endParaRPr lang="ru-RU" sz="2800" dirty="0"/>
          </a:p>
        </p:txBody>
      </p:sp>
      <p:sp>
        <p:nvSpPr>
          <p:cNvPr id="19458" name="AutoShape 2" descr="Живительная влага (16 фото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0" name="Picture 4" descr="http://dic.academic.ru/pictures/enc_colier/0864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0"/>
            <a:ext cx="785267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67944" y="188640"/>
            <a:ext cx="329066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0"/>
            <a:ext cx="6639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Цикл відтворення моху зозулин льон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980728"/>
            <a:ext cx="194421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908720"/>
            <a:ext cx="122413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0" y="548680"/>
            <a:ext cx="2702150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err="1" smtClean="0">
                <a:solidFill>
                  <a:srgbClr val="7030A0"/>
                </a:solidFill>
              </a:rPr>
              <a:t>Гаметофіт</a:t>
            </a:r>
            <a:r>
              <a:rPr lang="uk-UA" sz="28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(статеве покоління 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зі статевими </a:t>
            </a:r>
          </a:p>
          <a:p>
            <a:r>
              <a:rPr lang="uk-UA" sz="2400" dirty="0" smtClean="0">
                <a:solidFill>
                  <a:srgbClr val="7030A0"/>
                </a:solidFill>
              </a:rPr>
              <a:t>органами)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191683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35696" y="2132856"/>
            <a:ext cx="114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Жіночий </a:t>
            </a:r>
          </a:p>
          <a:p>
            <a:pPr algn="ctr"/>
            <a:r>
              <a:rPr lang="uk-UA" dirty="0" err="1" smtClean="0"/>
              <a:t>гаметофіт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283968" y="1988840"/>
            <a:ext cx="115212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139952" y="1844824"/>
            <a:ext cx="12447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Чоловічий </a:t>
            </a:r>
          </a:p>
          <a:p>
            <a:pPr algn="ctr"/>
            <a:r>
              <a:rPr lang="uk-UA" dirty="0" err="1" smtClean="0"/>
              <a:t>гаметофіт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3933056"/>
            <a:ext cx="33843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740352" y="2132856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812360" y="306896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732240" y="2492896"/>
            <a:ext cx="194320" cy="11521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427984" y="2636912"/>
            <a:ext cx="125021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Антеридій </a:t>
            </a:r>
          </a:p>
          <a:p>
            <a:pPr algn="ctr"/>
            <a:r>
              <a:rPr lang="uk-UA" sz="1400" dirty="0" smtClean="0"/>
              <a:t>(чоловічий </a:t>
            </a:r>
          </a:p>
          <a:p>
            <a:pPr algn="ctr"/>
            <a:r>
              <a:rPr lang="uk-UA" sz="1400" dirty="0" smtClean="0"/>
              <a:t>статевий </a:t>
            </a:r>
          </a:p>
          <a:p>
            <a:pPr algn="ctr"/>
            <a:r>
              <a:rPr lang="uk-UA" sz="1400" dirty="0" smtClean="0"/>
              <a:t>орган)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596336" y="2780928"/>
            <a:ext cx="120218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Архегоній </a:t>
            </a:r>
          </a:p>
          <a:p>
            <a:pPr algn="ctr"/>
            <a:r>
              <a:rPr lang="uk-UA" sz="1400" dirty="0" smtClean="0"/>
              <a:t>(жіночий</a:t>
            </a:r>
          </a:p>
          <a:p>
            <a:pPr algn="ctr"/>
            <a:r>
              <a:rPr lang="uk-UA" sz="1400" dirty="0" smtClean="0"/>
              <a:t> статевий </a:t>
            </a:r>
          </a:p>
          <a:p>
            <a:pPr algn="ctr"/>
            <a:r>
              <a:rPr lang="uk-UA" sz="1400" dirty="0" smtClean="0"/>
              <a:t>орган)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88224" y="908720"/>
            <a:ext cx="216024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868144" y="1700808"/>
            <a:ext cx="1390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Сперматозоїди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7524328" y="3789040"/>
            <a:ext cx="1186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Яйцеклітина</a:t>
            </a:r>
            <a:r>
              <a:rPr lang="uk-UA" dirty="0" smtClean="0"/>
              <a:t> 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H="1" flipV="1">
            <a:off x="7596336" y="3501008"/>
            <a:ext cx="216024" cy="43204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 rot="2588974">
            <a:off x="6259282" y="1414767"/>
            <a:ext cx="1901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dirty="0" smtClean="0"/>
              <a:t>Запліднення 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444208" y="5517232"/>
            <a:ext cx="18002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6804248" y="5943600"/>
            <a:ext cx="18002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6069953" y="5226784"/>
            <a:ext cx="3074047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uk-UA" sz="2800" dirty="0" smtClean="0">
                <a:solidFill>
                  <a:srgbClr val="7030A0"/>
                </a:solidFill>
              </a:rPr>
              <a:t>Спорофіт</a:t>
            </a:r>
          </a:p>
          <a:p>
            <a:pPr algn="r"/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sz="2400" dirty="0" smtClean="0">
                <a:solidFill>
                  <a:srgbClr val="7030A0"/>
                </a:solidFill>
              </a:rPr>
              <a:t>(нестатеве покоління</a:t>
            </a:r>
          </a:p>
          <a:p>
            <a:pPr algn="r"/>
            <a:r>
              <a:rPr lang="uk-UA" sz="2400" dirty="0" smtClean="0">
                <a:solidFill>
                  <a:srgbClr val="7030A0"/>
                </a:solidFill>
              </a:rPr>
              <a:t>із нестатевими</a:t>
            </a:r>
          </a:p>
          <a:p>
            <a:pPr algn="r"/>
            <a:r>
              <a:rPr lang="uk-UA" sz="2400" dirty="0" smtClean="0">
                <a:solidFill>
                  <a:srgbClr val="7030A0"/>
                </a:solidFill>
              </a:rPr>
              <a:t>органами)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004048" y="407707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563888" y="4077072"/>
            <a:ext cx="1152128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3635896" y="458112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3563888" y="5445224"/>
            <a:ext cx="914400" cy="19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4725144"/>
            <a:ext cx="118654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 Спорофіт </a:t>
            </a:r>
          </a:p>
          <a:p>
            <a:pPr algn="ctr"/>
            <a:r>
              <a:rPr lang="uk-UA" sz="1400" dirty="0" smtClean="0"/>
              <a:t>на жіночому</a:t>
            </a:r>
          </a:p>
          <a:p>
            <a:pPr algn="ctr"/>
            <a:r>
              <a:rPr lang="uk-UA" sz="1400" dirty="0" smtClean="0"/>
              <a:t> </a:t>
            </a:r>
            <a:r>
              <a:rPr lang="uk-UA" sz="1400" dirty="0" err="1" smtClean="0"/>
              <a:t>гаметофіті</a:t>
            </a:r>
            <a:endParaRPr lang="ru-RU" sz="14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796136" y="6581001"/>
            <a:ext cx="86409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200" dirty="0" smtClean="0"/>
              <a:t>молодий</a:t>
            </a:r>
            <a:endParaRPr lang="ru-RU" sz="12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355976" y="4941168"/>
            <a:ext cx="6832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1400" dirty="0" smtClean="0"/>
              <a:t>зрілий</a:t>
            </a:r>
            <a:endParaRPr lang="ru-RU" sz="14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267744" y="4941168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55576" y="5445224"/>
            <a:ext cx="1512168" cy="9864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2411760" y="594928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Спори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23528" y="5229200"/>
            <a:ext cx="1984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Проростання спор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2051720" y="4581128"/>
            <a:ext cx="1152128" cy="338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3645024"/>
            <a:ext cx="183396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Протонема </a:t>
            </a:r>
          </a:p>
          <a:p>
            <a:r>
              <a:rPr lang="uk-UA" sz="1400" dirty="0" smtClean="0"/>
              <a:t>(нитка з бруньками – </a:t>
            </a:r>
          </a:p>
          <a:p>
            <a:r>
              <a:rPr lang="uk-UA" sz="1400" dirty="0" smtClean="0"/>
              <a:t>молодий </a:t>
            </a:r>
            <a:r>
              <a:rPr lang="uk-UA" sz="1400" dirty="0" err="1" smtClean="0"/>
              <a:t>гаметофіт</a:t>
            </a:r>
            <a:r>
              <a:rPr lang="uk-UA" sz="1400" dirty="0" smtClean="0"/>
              <a:t>)</a:t>
            </a:r>
            <a:endParaRPr lang="ru-RU" sz="1400" dirty="0"/>
          </a:p>
        </p:txBody>
      </p:sp>
      <p:sp>
        <p:nvSpPr>
          <p:cNvPr id="56" name="Полилиния 55"/>
          <p:cNvSpPr/>
          <p:nvPr/>
        </p:nvSpPr>
        <p:spPr>
          <a:xfrm>
            <a:off x="2852326" y="4095985"/>
            <a:ext cx="6291674" cy="2733793"/>
          </a:xfrm>
          <a:custGeom>
            <a:avLst/>
            <a:gdLst>
              <a:gd name="connsiteX0" fmla="*/ 850430 w 6291674"/>
              <a:gd name="connsiteY0" fmla="*/ 2733793 h 2733793"/>
              <a:gd name="connsiteX1" fmla="*/ 906874 w 6291674"/>
              <a:gd name="connsiteY1" fmla="*/ 385704 h 2733793"/>
              <a:gd name="connsiteX2" fmla="*/ 6291674 w 6291674"/>
              <a:gd name="connsiteY2" fmla="*/ 419571 h 2733793"/>
              <a:gd name="connsiteX3" fmla="*/ 6291674 w 6291674"/>
              <a:gd name="connsiteY3" fmla="*/ 419571 h 2733793"/>
              <a:gd name="connsiteX4" fmla="*/ 6291674 w 6291674"/>
              <a:gd name="connsiteY4" fmla="*/ 419571 h 2733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91674" h="2733793">
                <a:moveTo>
                  <a:pt x="850430" y="2733793"/>
                </a:moveTo>
                <a:cubicBezTo>
                  <a:pt x="425215" y="1752600"/>
                  <a:pt x="0" y="771408"/>
                  <a:pt x="906874" y="385704"/>
                </a:cubicBezTo>
                <a:cubicBezTo>
                  <a:pt x="1813748" y="0"/>
                  <a:pt x="6291674" y="419571"/>
                  <a:pt x="6291674" y="419571"/>
                </a:cubicBezTo>
                <a:lnTo>
                  <a:pt x="6291674" y="419571"/>
                </a:lnTo>
                <a:lnTo>
                  <a:pt x="6291674" y="419571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8244408" y="548680"/>
            <a:ext cx="5886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n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8165847" y="4293096"/>
            <a:ext cx="9781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2n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Мохоподібні – тупиковий шлях у розвитку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77272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Переважає </a:t>
            </a:r>
            <a:r>
              <a:rPr lang="uk-UA" sz="2800" dirty="0" err="1" smtClean="0"/>
              <a:t>гаметофіт</a:t>
            </a:r>
            <a:r>
              <a:rPr lang="uk-UA" sz="2800" dirty="0" smtClean="0"/>
              <a:t> </a:t>
            </a:r>
            <a:r>
              <a:rPr lang="uk-UA" sz="2800" dirty="0" smtClean="0"/>
              <a:t>→ </a:t>
            </a:r>
            <a:r>
              <a:rPr lang="uk-UA" sz="2800" dirty="0" err="1" smtClean="0"/>
              <a:t>прив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язані</a:t>
            </a:r>
            <a:r>
              <a:rPr lang="uk-UA" sz="2800" dirty="0" smtClean="0"/>
              <a:t> до води, </a:t>
            </a:r>
          </a:p>
          <a:p>
            <a:pPr algn="ctr">
              <a:buNone/>
            </a:pPr>
            <a:r>
              <a:rPr lang="uk-UA" sz="2800" dirty="0" smtClean="0"/>
              <a:t>тканини слабко розвинені → розмір малий</a:t>
            </a:r>
            <a:endParaRPr lang="ru-RU" sz="2800" dirty="0"/>
          </a:p>
        </p:txBody>
      </p:sp>
      <p:pic>
        <p:nvPicPr>
          <p:cNvPr id="4" name="Picture 4" descr="http://biology.in.ua/wp-content/uploads/2012/07/42123537_1238995359_7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4143" y="548680"/>
            <a:ext cx="3994537" cy="5328592"/>
          </a:xfrm>
          <a:prstGeom prst="rect">
            <a:avLst/>
          </a:prstGeom>
          <a:noFill/>
        </p:spPr>
      </p:pic>
      <p:pic>
        <p:nvPicPr>
          <p:cNvPr id="5" name="Picture 2" descr="http://fs1.ucheba-legko.ru/images/74781bf6f3937d2076e5880190a0b3b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-135411" y="1439667"/>
            <a:ext cx="5329269" cy="3547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uk-UA" sz="3200" dirty="0" smtClean="0"/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50405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21506" name="Picture 2" descr="http://dic.academic.ru/pictures/enc_colier/0873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647" y="0"/>
            <a:ext cx="766482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0"/>
            <a:ext cx="81796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Цикл відтворення папороті щитник чоловічий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548680"/>
            <a:ext cx="93610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23928" y="2420888"/>
            <a:ext cx="175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Зрілий спорофіт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2924944"/>
            <a:ext cx="9144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6732240" y="1484784"/>
            <a:ext cx="1217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Спорангій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236296" y="2708920"/>
            <a:ext cx="849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Спори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92280" y="4941168"/>
            <a:ext cx="122413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788024" y="3573016"/>
            <a:ext cx="2808312" cy="10081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олилиния 17"/>
          <p:cNvSpPr/>
          <p:nvPr/>
        </p:nvSpPr>
        <p:spPr>
          <a:xfrm>
            <a:off x="7260116" y="3514381"/>
            <a:ext cx="73446" cy="1112703"/>
          </a:xfrm>
          <a:custGeom>
            <a:avLst/>
            <a:gdLst>
              <a:gd name="connsiteX0" fmla="*/ 44067 w 73446"/>
              <a:gd name="connsiteY0" fmla="*/ 0 h 1112703"/>
              <a:gd name="connsiteX1" fmla="*/ 66101 w 73446"/>
              <a:gd name="connsiteY1" fmla="*/ 572877 h 1112703"/>
              <a:gd name="connsiteX2" fmla="*/ 0 w 73446"/>
              <a:gd name="connsiteY2" fmla="*/ 1112703 h 1112703"/>
              <a:gd name="connsiteX3" fmla="*/ 0 w 73446"/>
              <a:gd name="connsiteY3" fmla="*/ 1112703 h 1112703"/>
              <a:gd name="connsiteX4" fmla="*/ 0 w 73446"/>
              <a:gd name="connsiteY4" fmla="*/ 1112703 h 111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446" h="1112703">
                <a:moveTo>
                  <a:pt x="44067" y="0"/>
                </a:moveTo>
                <a:cubicBezTo>
                  <a:pt x="58756" y="193713"/>
                  <a:pt x="73446" y="387427"/>
                  <a:pt x="66101" y="572877"/>
                </a:cubicBezTo>
                <a:cubicBezTo>
                  <a:pt x="58757" y="758328"/>
                  <a:pt x="0" y="1112703"/>
                  <a:pt x="0" y="1112703"/>
                </a:cubicBezTo>
                <a:lnTo>
                  <a:pt x="0" y="1112703"/>
                </a:lnTo>
                <a:lnTo>
                  <a:pt x="0" y="1112703"/>
                </a:lnTo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88224" y="5589240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588224" y="5445224"/>
            <a:ext cx="11630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Молодий </a:t>
            </a:r>
          </a:p>
          <a:p>
            <a:r>
              <a:rPr lang="uk-UA" dirty="0" err="1" smtClean="0"/>
              <a:t>гаметофіт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3968" y="5157192"/>
            <a:ext cx="1130424" cy="4823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004048" y="6309320"/>
            <a:ext cx="1844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Зрілий </a:t>
            </a:r>
            <a:r>
              <a:rPr lang="uk-UA" dirty="0" err="1" smtClean="0"/>
              <a:t>гаметофіт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07704" y="5949280"/>
            <a:ext cx="914400" cy="194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899592" y="4869160"/>
            <a:ext cx="1346448" cy="338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1691680" y="5877272"/>
            <a:ext cx="1382558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Антеридій </a:t>
            </a:r>
          </a:p>
          <a:p>
            <a:pPr algn="ctr"/>
            <a:r>
              <a:rPr lang="uk-UA" sz="1400" dirty="0" smtClean="0"/>
              <a:t>(чоловічий </a:t>
            </a:r>
          </a:p>
          <a:p>
            <a:pPr algn="ctr"/>
            <a:r>
              <a:rPr lang="uk-UA" sz="1400" dirty="0" smtClean="0"/>
              <a:t>статевий орган)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55576" y="5013176"/>
            <a:ext cx="1593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Сперматозоїд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347864" y="4221088"/>
            <a:ext cx="100811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771800" y="4077072"/>
            <a:ext cx="914400" cy="626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4581128"/>
            <a:ext cx="12961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/>
              <a:t>Архегоній </a:t>
            </a:r>
          </a:p>
          <a:p>
            <a:pPr algn="ctr"/>
            <a:r>
              <a:rPr lang="uk-UA" sz="1400" dirty="0" smtClean="0"/>
              <a:t>(жіночий </a:t>
            </a:r>
          </a:p>
          <a:p>
            <a:pPr algn="ctr"/>
            <a:r>
              <a:rPr lang="uk-UA" sz="1400" dirty="0" smtClean="0"/>
              <a:t>статевий орган)</a:t>
            </a:r>
            <a:endParaRPr lang="ru-RU" sz="1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555776" y="4221088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Яйцеклітина 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39552" y="2348880"/>
            <a:ext cx="170648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7584" y="2924944"/>
            <a:ext cx="1202432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ю</a:t>
            </a:r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483768" y="3501008"/>
            <a:ext cx="3024336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331640" y="3284984"/>
            <a:ext cx="869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Зигота 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691680" y="1556792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827584" y="1844824"/>
            <a:ext cx="20334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Молодий спорофіт</a:t>
            </a:r>
          </a:p>
          <a:p>
            <a:pPr algn="ctr"/>
            <a:r>
              <a:rPr lang="uk-UA" dirty="0" smtClean="0"/>
              <a:t> </a:t>
            </a:r>
            <a:r>
              <a:rPr lang="uk-UA" sz="1400" dirty="0" smtClean="0"/>
              <a:t>на </a:t>
            </a:r>
            <a:r>
              <a:rPr lang="uk-UA" sz="1400" dirty="0" err="1" smtClean="0"/>
              <a:t>гаметофіті</a:t>
            </a:r>
            <a:endParaRPr lang="ru-RU" sz="1400" dirty="0"/>
          </a:p>
        </p:txBody>
      </p:sp>
      <p:sp>
        <p:nvSpPr>
          <p:cNvPr id="37" name="Полилиния 36"/>
          <p:cNvSpPr/>
          <p:nvPr/>
        </p:nvSpPr>
        <p:spPr>
          <a:xfrm>
            <a:off x="77118" y="3371161"/>
            <a:ext cx="9033831" cy="1145755"/>
          </a:xfrm>
          <a:custGeom>
            <a:avLst/>
            <a:gdLst>
              <a:gd name="connsiteX0" fmla="*/ 0 w 9033831"/>
              <a:gd name="connsiteY0" fmla="*/ 1013552 h 1145755"/>
              <a:gd name="connsiteX1" fmla="*/ 4781321 w 9033831"/>
              <a:gd name="connsiteY1" fmla="*/ 22034 h 1145755"/>
              <a:gd name="connsiteX2" fmla="*/ 9033831 w 9033831"/>
              <a:gd name="connsiteY2" fmla="*/ 1145755 h 1145755"/>
              <a:gd name="connsiteX3" fmla="*/ 9033831 w 9033831"/>
              <a:gd name="connsiteY3" fmla="*/ 1145755 h 1145755"/>
              <a:gd name="connsiteX4" fmla="*/ 9033831 w 9033831"/>
              <a:gd name="connsiteY4" fmla="*/ 1145755 h 1145755"/>
              <a:gd name="connsiteX5" fmla="*/ 9011798 w 9033831"/>
              <a:gd name="connsiteY5" fmla="*/ 1145755 h 114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33831" h="1145755">
                <a:moveTo>
                  <a:pt x="0" y="1013552"/>
                </a:moveTo>
                <a:cubicBezTo>
                  <a:pt x="1637841" y="506776"/>
                  <a:pt x="3275683" y="0"/>
                  <a:pt x="4781321" y="22034"/>
                </a:cubicBezTo>
                <a:cubicBezTo>
                  <a:pt x="6286959" y="44068"/>
                  <a:pt x="9033831" y="1145755"/>
                  <a:pt x="9033831" y="1145755"/>
                </a:cubicBezTo>
                <a:lnTo>
                  <a:pt x="9033831" y="1145755"/>
                </a:lnTo>
                <a:lnTo>
                  <a:pt x="9033831" y="1145755"/>
                </a:lnTo>
                <a:lnTo>
                  <a:pt x="9011798" y="1145755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499992" y="3933056"/>
            <a:ext cx="2726196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err="1" smtClean="0">
                <a:solidFill>
                  <a:srgbClr val="7030A0"/>
                </a:solidFill>
              </a:rPr>
              <a:t>Гаметофіт</a:t>
            </a:r>
            <a:r>
              <a:rPr lang="uk-UA" sz="2800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uk-UA" sz="2400" dirty="0" smtClean="0">
                <a:solidFill>
                  <a:srgbClr val="7030A0"/>
                </a:solidFill>
              </a:rPr>
              <a:t>(статеве покоління)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7544" y="692696"/>
            <a:ext cx="3098092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Спорофіт</a:t>
            </a:r>
          </a:p>
          <a:p>
            <a:pPr algn="ctr"/>
            <a:r>
              <a:rPr lang="uk-UA" dirty="0" smtClean="0">
                <a:solidFill>
                  <a:srgbClr val="7030A0"/>
                </a:solidFill>
              </a:rPr>
              <a:t> </a:t>
            </a:r>
            <a:r>
              <a:rPr lang="uk-UA" sz="2400" dirty="0" smtClean="0">
                <a:solidFill>
                  <a:srgbClr val="7030A0"/>
                </a:solidFill>
              </a:rPr>
              <a:t>(нестатеве покоління)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100392" y="5517232"/>
            <a:ext cx="5886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n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7812360" y="692696"/>
            <a:ext cx="97815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</a:rPr>
              <a:t>2n</a:t>
            </a:r>
            <a:endParaRPr lang="ru-RU" sz="6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233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Вищі спорові рослини</vt:lpstr>
      <vt:lpstr>Вищі спорові рослини</vt:lpstr>
      <vt:lpstr> </vt:lpstr>
      <vt:lpstr>Вищі спорові рослини</vt:lpstr>
      <vt:lpstr>Вищі спорові рослини</vt:lpstr>
      <vt:lpstr> </vt:lpstr>
      <vt:lpstr>Мохоподібні – тупиковий шлях у розвитку </vt:lpstr>
      <vt:lpstr> </vt:lpstr>
      <vt:lpstr>Плауноподібні, хвощеподібні, папоротеподібні – прогресивний шлях розвитку </vt:lpstr>
      <vt:lpstr>Статеве розмноження водоростей</vt:lpstr>
      <vt:lpstr>Статеве розмноження вищих спорових рослин</vt:lpstr>
      <vt:lpstr>Древні спорові рослини</vt:lpstr>
      <vt:lpstr>Древні спорові рослини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2013-01-02T08:35:06Z</dcterms:created>
  <dcterms:modified xsi:type="dcterms:W3CDTF">2013-01-02T13:38:01Z</dcterms:modified>
</cp:coreProperties>
</file>