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9" r:id="rId14"/>
    <p:sldId id="268" r:id="rId15"/>
    <p:sldId id="258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padiet.ru/wp-content/uploads/2011/07/x_c6b2ef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40768"/>
            <a:ext cx="9055457" cy="55172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188640"/>
            <a:ext cx="44244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/>
              <a:t>Наземні рослини 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Передумови </a:t>
            </a:r>
            <a:r>
              <a:rPr lang="uk-UA" sz="3200" dirty="0" err="1" smtClean="0"/>
              <a:t>“виходу”</a:t>
            </a:r>
            <a:r>
              <a:rPr lang="uk-UA" sz="3200" dirty="0" smtClean="0"/>
              <a:t> рослин на суходіл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Накопичення в повітрі кисню водоростевого походження</a:t>
            </a:r>
            <a:endParaRPr lang="ru-RU" sz="2800" dirty="0"/>
          </a:p>
        </p:txBody>
      </p:sp>
      <p:pic>
        <p:nvPicPr>
          <p:cNvPr id="22530" name="Picture 2" descr="http://blacmagia.narod.ru/learn/kurs/stihia/thema04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416824" cy="55626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3968" y="1484784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О</a:t>
            </a:r>
            <a:r>
              <a:rPr lang="uk-UA" sz="4400" baseline="-25000" dirty="0" smtClean="0">
                <a:solidFill>
                  <a:schemeClr val="bg1"/>
                </a:solidFill>
              </a:rPr>
              <a:t>2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Передумови </a:t>
            </a:r>
            <a:r>
              <a:rPr lang="uk-UA" sz="3200" dirty="0" err="1" smtClean="0"/>
              <a:t>“виходу”</a:t>
            </a:r>
            <a:r>
              <a:rPr lang="uk-UA" sz="3200" dirty="0" smtClean="0"/>
              <a:t> рослин на суходіл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Утворення озонового екрану, </a:t>
            </a:r>
          </a:p>
          <a:p>
            <a:pPr algn="ctr">
              <a:buNone/>
            </a:pPr>
            <a:r>
              <a:rPr lang="uk-UA" sz="2800" dirty="0" smtClean="0"/>
              <a:t>який захищає від шкідливих променів Сонця</a:t>
            </a:r>
            <a:endParaRPr lang="ru-RU" sz="2800" dirty="0"/>
          </a:p>
        </p:txBody>
      </p:sp>
      <p:pic>
        <p:nvPicPr>
          <p:cNvPr id="23554" name="Picture 2" descr="http://beta.inosmi.ru/images/16737/61/167376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980728"/>
            <a:ext cx="9143999" cy="47418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955146" y="1029887"/>
            <a:ext cx="2165978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О</a:t>
            </a:r>
            <a:r>
              <a:rPr lang="uk-UA" sz="4400" baseline="-25000" dirty="0" smtClean="0">
                <a:solidFill>
                  <a:schemeClr val="bg1"/>
                </a:solidFill>
              </a:rPr>
              <a:t>2 </a:t>
            </a:r>
            <a:r>
              <a:rPr lang="uk-UA" sz="4400" dirty="0" smtClean="0">
                <a:solidFill>
                  <a:schemeClr val="bg1"/>
                </a:solidFill>
              </a:rPr>
              <a:t> → О</a:t>
            </a:r>
            <a:r>
              <a:rPr lang="uk-UA" sz="4400" baseline="-25000" dirty="0" smtClean="0">
                <a:solidFill>
                  <a:schemeClr val="bg1"/>
                </a:solidFill>
              </a:rPr>
              <a:t>3</a:t>
            </a:r>
            <a:endParaRPr lang="ru-RU" sz="44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Передумови </a:t>
            </a:r>
            <a:r>
              <a:rPr lang="uk-UA" sz="3200" dirty="0" err="1" smtClean="0"/>
              <a:t>“виходу”</a:t>
            </a:r>
            <a:r>
              <a:rPr lang="uk-UA" sz="3200" dirty="0" smtClean="0"/>
              <a:t> рослин на суходіл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Вологий і теплий клімат</a:t>
            </a:r>
            <a:endParaRPr lang="ru-RU" sz="2800" dirty="0"/>
          </a:p>
        </p:txBody>
      </p:sp>
      <p:pic>
        <p:nvPicPr>
          <p:cNvPr id="24578" name="Picture 2" descr="http://www.gismeteo.ru/static/news/img/src/2450/2a79a2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65109" cy="5684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Перші рослини суходолу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err="1" smtClean="0"/>
              <a:t>Риніофіти</a:t>
            </a:r>
            <a:r>
              <a:rPr lang="uk-UA" sz="2800" dirty="0" smtClean="0"/>
              <a:t> – предки наземних рослин</a:t>
            </a:r>
            <a:endParaRPr lang="ru-RU" sz="2800" dirty="0"/>
          </a:p>
        </p:txBody>
      </p:sp>
      <p:pic>
        <p:nvPicPr>
          <p:cNvPr id="26626" name="Picture 2" descr="http://planete-zemlya.ru/wp-content/upLoads/2012/03/ev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7918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48680"/>
            <a:ext cx="6815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Силурійський період палеозойської ери (443 – 416 </a:t>
            </a:r>
            <a:r>
              <a:rPr lang="uk-UA" dirty="0" err="1" smtClean="0">
                <a:solidFill>
                  <a:schemeClr val="bg1"/>
                </a:solidFill>
              </a:rPr>
              <a:t>млн</a:t>
            </a:r>
            <a:r>
              <a:rPr lang="uk-UA" dirty="0" smtClean="0">
                <a:solidFill>
                  <a:schemeClr val="bg1"/>
                </a:solidFill>
              </a:rPr>
              <a:t> років тому)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Перші рослини суходолу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3296"/>
            <a:ext cx="8229600" cy="6480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err="1" smtClean="0"/>
              <a:t>Риніофіти</a:t>
            </a:r>
            <a:r>
              <a:rPr lang="uk-UA" sz="2800" dirty="0" smtClean="0"/>
              <a:t> – невеликі рослини без листків і коренів, </a:t>
            </a:r>
          </a:p>
          <a:p>
            <a:pPr algn="ctr">
              <a:buNone/>
            </a:pPr>
            <a:r>
              <a:rPr lang="uk-UA" sz="2800" dirty="0" smtClean="0"/>
              <a:t>розмножувалися спорами</a:t>
            </a:r>
            <a:endParaRPr lang="ru-RU" sz="2800" dirty="0"/>
          </a:p>
        </p:txBody>
      </p:sp>
      <p:pic>
        <p:nvPicPr>
          <p:cNvPr id="25602" name="Picture 2" descr="http://www.amgpgu.ru/Evolution/Lectures/History/Pictures/Rhy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776864" cy="53740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1412776"/>
            <a:ext cx="1880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sz="2400" dirty="0" smtClean="0"/>
              <a:t>↙ Спорангій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Перші рослини суходолу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err="1" smtClean="0"/>
              <a:t>Риніофіти</a:t>
            </a:r>
            <a:r>
              <a:rPr lang="uk-UA" sz="2800" dirty="0" smtClean="0"/>
              <a:t> мали покривні тканини з продихами і провідні тканини</a:t>
            </a:r>
            <a:endParaRPr lang="ru-RU" sz="2800" dirty="0"/>
          </a:p>
        </p:txBody>
      </p:sp>
      <p:pic>
        <p:nvPicPr>
          <p:cNvPr id="15362" name="Picture 2" descr="http://www.walland.ru/fotos/1272381411_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312"/>
            <a:ext cx="9144000" cy="5715000"/>
          </a:xfrm>
          <a:prstGeom prst="rect">
            <a:avLst/>
          </a:prstGeom>
          <a:noFill/>
        </p:spPr>
      </p:pic>
      <p:pic>
        <p:nvPicPr>
          <p:cNvPr id="15364" name="Picture 4" descr="http://elementy.ru/images/news/rhynia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285750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8674" name="Picture 2" descr="http://paleokazakhstan.com/images/life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0"/>
            <a:ext cx="4483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Перші рослини суходолу</a:t>
            </a:r>
            <a:endParaRPr lang="ru-RU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29698" name="Picture 2" descr="http://paleokazakhstan.com/images/life/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0"/>
            <a:ext cx="4483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Перші рослини суходолу</a:t>
            </a:r>
            <a:endParaRPr lang="ru-RU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Перші рослини суходолу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0722" name="Picture 2" descr="http://www.darwin.museum.ru/dino/be_dino/img/4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486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Перші рослини суходолу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1746" name="Picture 2" descr="http://www.darwin.museum.ru/dino/be_dino/img/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935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Органи наземних рослин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sz="2800" dirty="0" smtClean="0"/>
              <a:t>Стебло – вісь пагона, пристосована для транспорту речовин</a:t>
            </a:r>
            <a:endParaRPr lang="ru-RU" sz="2800" dirty="0"/>
          </a:p>
        </p:txBody>
      </p:sp>
      <p:pic>
        <p:nvPicPr>
          <p:cNvPr id="1026" name="Picture 2" descr="http://www.wallgrad.ru/_ph/4/2/972117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02531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6012160" y="14127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6012160" y="422108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5157192"/>
            <a:ext cx="1704826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</a:rPr>
              <a:t>Н</a:t>
            </a:r>
            <a:r>
              <a:rPr lang="uk-UA" sz="4400" baseline="-25000" dirty="0" smtClean="0">
                <a:solidFill>
                  <a:schemeClr val="bg1"/>
                </a:solidFill>
              </a:rPr>
              <a:t>2</a:t>
            </a:r>
            <a:r>
              <a:rPr lang="uk-UA" sz="4400" dirty="0" smtClean="0">
                <a:solidFill>
                  <a:schemeClr val="bg1"/>
                </a:solidFill>
              </a:rPr>
              <a:t>О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мінеральні солі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692696"/>
            <a:ext cx="1136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Поживні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речовини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Перші рослини суходолу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2770" name="Picture 2" descr="http://www.darwin.museum.ru/dino/be_dino/img/4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303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Пристосування рослин до життя у воді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Водорості мають вдосталь води</a:t>
            </a:r>
            <a:endParaRPr lang="ru-RU" sz="2800" dirty="0"/>
          </a:p>
        </p:txBody>
      </p:sp>
      <p:pic>
        <p:nvPicPr>
          <p:cNvPr id="34818" name="Picture 2" descr="http://pozitivchik.info/wp-content/uploads/2012/02/seagrass-bed-underwater-marine-plant1.jpg.492x0_q85_crop-sm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40960" cy="5514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Пристосування рослин до життя на суходолі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Покривні тканини захищають від висихання</a:t>
            </a:r>
            <a:endParaRPr lang="ru-RU" sz="2800" dirty="0"/>
          </a:p>
        </p:txBody>
      </p:sp>
      <p:pic>
        <p:nvPicPr>
          <p:cNvPr id="33794" name="Picture 2" descr="http://futuregarden.ru/dvig/data/upimages/vaht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35844" name="Picture 4" descr="http://forumimage.ru/uploads/20120401/13332801198900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0"/>
            <a:ext cx="7875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Пристосування рослин до життя на суходолі</a:t>
            </a:r>
            <a:endParaRPr lang="ru-RU" sz="3200" dirty="0"/>
          </a:p>
        </p:txBody>
      </p:sp>
      <p:pic>
        <p:nvPicPr>
          <p:cNvPr id="35846" name="Picture 6" descr="http://upload.wikimedia.org/wikipedia/commons/thumb/0/09/Tomato_leaf_stomate_1-color.jpg/300px-Tomato_leaf_stomate_1-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2857500" cy="2924176"/>
          </a:xfrm>
          <a:prstGeom prst="rect">
            <a:avLst/>
          </a:prstGeom>
          <a:noFill/>
        </p:spPr>
      </p:pic>
      <p:pic>
        <p:nvPicPr>
          <p:cNvPr id="35848" name="Picture 8" descr="http://allforchildren.ru/why/illustr/how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69892" y="1255044"/>
            <a:ext cx="3428952" cy="21602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5157192"/>
            <a:ext cx="333123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smtClean="0"/>
              <a:t>Продихи регулюють </a:t>
            </a:r>
          </a:p>
          <a:p>
            <a:pPr algn="ctr"/>
            <a:r>
              <a:rPr lang="uk-UA" sz="2800" dirty="0" smtClean="0"/>
              <a:t>потреби рослини в</a:t>
            </a:r>
          </a:p>
          <a:p>
            <a:pPr algn="ctr"/>
            <a:r>
              <a:rPr lang="uk-UA" sz="2800" dirty="0" smtClean="0"/>
              <a:t> О</a:t>
            </a:r>
            <a:r>
              <a:rPr lang="uk-UA" sz="2800" baseline="-25000" dirty="0" smtClean="0"/>
              <a:t>2</a:t>
            </a:r>
            <a:r>
              <a:rPr lang="uk-UA" sz="2800" dirty="0" smtClean="0"/>
              <a:t>, </a:t>
            </a:r>
            <a:r>
              <a:rPr lang="uk-UA" sz="2800" dirty="0" err="1" smtClean="0"/>
              <a:t>СО</a:t>
            </a:r>
            <a:r>
              <a:rPr lang="uk-UA" sz="2800" baseline="-25000" dirty="0" err="1" smtClean="0"/>
              <a:t>2</a:t>
            </a:r>
            <a:r>
              <a:rPr lang="uk-UA" sz="2800" dirty="0" smtClean="0"/>
              <a:t>, Н</a:t>
            </a:r>
            <a:r>
              <a:rPr lang="uk-UA" sz="2800" baseline="-25000" dirty="0" smtClean="0"/>
              <a:t>2</a:t>
            </a:r>
            <a:r>
              <a:rPr lang="uk-UA" sz="2800" dirty="0" smtClean="0"/>
              <a:t>О 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Пристосування рослин до життя у воді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Талом водорості однорідний в усіх частинах</a:t>
            </a:r>
            <a:endParaRPr lang="ru-RU" sz="2800" dirty="0"/>
          </a:p>
        </p:txBody>
      </p:sp>
      <p:pic>
        <p:nvPicPr>
          <p:cNvPr id="36866" name="Picture 2" descr="http://us-in.net/img/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1952" cy="574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Пристосування рослин до життя на суходолі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uk-UA" sz="2800" dirty="0" smtClean="0"/>
              <a:t>Провідні тканини </a:t>
            </a:r>
            <a:r>
              <a:rPr lang="uk-UA" sz="2800" b="1" dirty="0" smtClean="0"/>
              <a:t>ксилема і флоема</a:t>
            </a:r>
          </a:p>
          <a:p>
            <a:pPr algn="ctr">
              <a:buNone/>
            </a:pPr>
            <a:r>
              <a:rPr lang="uk-UA" sz="2800" dirty="0" smtClean="0"/>
              <a:t>забезпечують </a:t>
            </a:r>
            <a:r>
              <a:rPr lang="uk-UA" sz="2800" dirty="0" err="1" smtClean="0"/>
              <a:t>зв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язок</a:t>
            </a:r>
            <a:r>
              <a:rPr lang="uk-UA" sz="2800" dirty="0" smtClean="0"/>
              <a:t> надземної і підземної частин рослини</a:t>
            </a:r>
            <a:endParaRPr lang="ru-RU" sz="2800" dirty="0"/>
          </a:p>
        </p:txBody>
      </p:sp>
      <p:pic>
        <p:nvPicPr>
          <p:cNvPr id="37890" name="Picture 2" descr="http://rudocs.exdat.com/pars_docs/tw_refs/313/312221/312221_html_m25c21d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1"/>
            <a:ext cx="7394156" cy="53446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5085184"/>
            <a:ext cx="266429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5085184"/>
            <a:ext cx="1179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Судина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1619672" y="314096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373216"/>
            <a:ext cx="424847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5373216"/>
            <a:ext cx="2706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Ситоподібні трубки</a:t>
            </a:r>
            <a:endParaRPr lang="ru-RU" sz="2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588224" y="386104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9202289">
            <a:off x="7700668" y="4564534"/>
            <a:ext cx="945680" cy="892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458112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476672"/>
            <a:ext cx="9144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764704"/>
            <a:ext cx="914400" cy="55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699792" y="548680"/>
            <a:ext cx="914400" cy="365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1028" name="Picture 4" descr="http://colxoz.com/wp-content/uploads/2011/11/chloropla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0"/>
            <a:ext cx="7875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</a:rPr>
              <a:t>Пристосування рослин до життя на суходолі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6334780"/>
            <a:ext cx="6790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uk-UA" sz="2800" dirty="0" smtClean="0">
                <a:solidFill>
                  <a:srgbClr val="FFFF00"/>
                </a:solidFill>
              </a:rPr>
              <a:t>Основні тканини виповнюють тіло рослини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1030" name="Picture 6" descr="http://files.school-collection.edu.ru/dlrstore/7bfc2b4a-ae09-0b25-4175-0f1852cfd4ea/task5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4953000" cy="295275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87824" y="3068960"/>
            <a:ext cx="2738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Стовпчаста тканина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3861048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Губчаста тканина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5229200"/>
            <a:ext cx="3219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Фотосинтез і газообмін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dirty="0"/>
          </a:p>
        </p:txBody>
      </p:sp>
      <p:pic>
        <p:nvPicPr>
          <p:cNvPr id="39940" name="Picture 4" descr="http://i1183.photobucket.com/albums/x472/triglochin/burkans_250mikm_zpsdbebe6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0"/>
            <a:ext cx="7875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Пристосування рослин до життя на суходолі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6334780"/>
            <a:ext cx="67907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Основні тканини виповнюють тіло рослини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5661248"/>
            <a:ext cx="4544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Накопичення поживних речовин 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Пристосування рослин до життя на суходолі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1988" name="Picture 4" descr="http://best-dem.ru/wp-content/uploads/2012/04/1332875156_5_1-695x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6385"/>
            <a:ext cx="9144000" cy="60916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6334780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800" dirty="0" smtClean="0">
                <a:solidFill>
                  <a:schemeClr val="bg1"/>
                </a:solidFill>
              </a:rPr>
              <a:t>Основні механічні тканини підтримують тіло рослини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1990" name="Picture 6" descr="http://e-lib.gasu.ru/eposobia/papina/bolprak/chap3/R_3_5_clip_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39947" y="2156998"/>
            <a:ext cx="4680520" cy="24719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44208" y="1052736"/>
            <a:ext cx="216024" cy="468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2636912"/>
            <a:ext cx="20162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5445224"/>
            <a:ext cx="24482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Пристосування рослин до життя на суходолі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Твірні тканини (меристеми)</a:t>
            </a:r>
            <a:endParaRPr lang="ru-RU" sz="2800" dirty="0"/>
          </a:p>
        </p:txBody>
      </p:sp>
      <p:pic>
        <p:nvPicPr>
          <p:cNvPr id="40962" name="Picture 2" descr="http://rudocs.exdat.com/pars_docs/tw_refs/313/312221/312221_html_m51ddb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6791705" cy="4926931"/>
          </a:xfrm>
          <a:prstGeom prst="rect">
            <a:avLst/>
          </a:prstGeom>
          <a:noFill/>
        </p:spPr>
      </p:pic>
      <p:pic>
        <p:nvPicPr>
          <p:cNvPr id="40964" name="Picture 4" descr="http://atmwood.com.ua/wp-content/uploads/Osnovnye-i-vspomogatelnye-makroskopicheskie-priznaki-drevesiny-300x2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36912"/>
            <a:ext cx="4067944" cy="32950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3140968"/>
            <a:ext cx="18002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805264"/>
            <a:ext cx="251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Вставна (у вузлах)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708920"/>
            <a:ext cx="2950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Верхівкова ( у пагоні)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5373216"/>
            <a:ext cx="2925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Верхівкова (у корені)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17163" y="2204864"/>
            <a:ext cx="2026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Бічна (камбій)</a:t>
            </a:r>
            <a:endParaRPr lang="ru-RU" sz="2400" dirty="0"/>
          </a:p>
        </p:txBody>
      </p:sp>
      <p:cxnSp>
        <p:nvCxnSpPr>
          <p:cNvPr id="12" name="Прямая со стрелкой 11"/>
          <p:cNvCxnSpPr>
            <a:stCxn id="10" idx="2"/>
          </p:cNvCxnSpPr>
          <p:nvPr/>
        </p:nvCxnSpPr>
        <p:spPr>
          <a:xfrm>
            <a:off x="8130582" y="2666529"/>
            <a:ext cx="113826" cy="97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Органи наземних рослин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353944"/>
            <a:ext cx="8229600" cy="50405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Листки здійснюють фотосинтез, дихання і випаровування води</a:t>
            </a:r>
            <a:endParaRPr lang="ru-RU" sz="2800" dirty="0"/>
          </a:p>
        </p:txBody>
      </p:sp>
      <p:pic>
        <p:nvPicPr>
          <p:cNvPr id="16386" name="Picture 2" descr="http://www.wallon.ru/_ph/16/384557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692347" cy="57692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001668">
            <a:off x="782205" y="3074405"/>
            <a:ext cx="1766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Фотосинтез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177281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Дихання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5589240"/>
            <a:ext cx="2259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Випаровування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4941168"/>
            <a:ext cx="1099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Н</a:t>
            </a:r>
            <a:r>
              <a:rPr lang="uk-UA" sz="4400" baseline="-25000" dirty="0" smtClean="0">
                <a:solidFill>
                  <a:schemeClr val="bg1"/>
                </a:solidFill>
              </a:rPr>
              <a:t>2</a:t>
            </a:r>
            <a:r>
              <a:rPr lang="uk-UA" sz="4400" dirty="0" smtClean="0">
                <a:solidFill>
                  <a:schemeClr val="bg1"/>
                </a:solidFill>
              </a:rPr>
              <a:t>О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>
            <a:off x="8028384" y="4653136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242088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О</a:t>
            </a:r>
            <a:r>
              <a:rPr lang="uk-UA" sz="4400" baseline="-25000" dirty="0" smtClean="0">
                <a:solidFill>
                  <a:schemeClr val="bg1"/>
                </a:solidFill>
              </a:rPr>
              <a:t>2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1" name="Стрелка углом вверх 10"/>
          <p:cNvSpPr/>
          <p:nvPr/>
        </p:nvSpPr>
        <p:spPr>
          <a:xfrm>
            <a:off x="8028384" y="764704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980728"/>
            <a:ext cx="1050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err="1" smtClean="0">
                <a:solidFill>
                  <a:schemeClr val="bg1"/>
                </a:solidFill>
              </a:rPr>
              <a:t>СО</a:t>
            </a:r>
            <a:r>
              <a:rPr lang="uk-UA" sz="4400" baseline="-25000" dirty="0" err="1" smtClean="0">
                <a:solidFill>
                  <a:schemeClr val="bg1"/>
                </a:solidFill>
              </a:rPr>
              <a:t>2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rot="5400000">
            <a:off x="6312764" y="2120284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3933056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>
                <a:solidFill>
                  <a:schemeClr val="bg1"/>
                </a:solidFill>
              </a:rPr>
              <a:t>О</a:t>
            </a:r>
            <a:r>
              <a:rPr lang="uk-UA" sz="4400" baseline="-25000" dirty="0" smtClean="0">
                <a:solidFill>
                  <a:schemeClr val="bg1"/>
                </a:solidFill>
              </a:rPr>
              <a:t>2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2204864"/>
            <a:ext cx="1050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err="1" smtClean="0">
                <a:solidFill>
                  <a:schemeClr val="bg1"/>
                </a:solidFill>
              </a:rPr>
              <a:t>СО</a:t>
            </a:r>
            <a:r>
              <a:rPr lang="uk-UA" sz="4400" baseline="-25000" dirty="0" err="1" smtClean="0">
                <a:solidFill>
                  <a:schemeClr val="bg1"/>
                </a:solidFill>
              </a:rPr>
              <a:t>2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18" name="Стрелка углом вверх 17"/>
          <p:cNvSpPr/>
          <p:nvPr/>
        </p:nvSpPr>
        <p:spPr>
          <a:xfrm flipH="1">
            <a:off x="179512" y="3645024"/>
            <a:ext cx="720080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углом вверх 18"/>
          <p:cNvSpPr/>
          <p:nvPr/>
        </p:nvSpPr>
        <p:spPr>
          <a:xfrm rot="16200000" flipH="1">
            <a:off x="2165452" y="2019124"/>
            <a:ext cx="792088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Пристосування рослин до життя на суходолі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3010" name="Picture 2" descr="http://www.phytology.ru/images/stories/rasteniyaplanety/kambi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0688"/>
            <a:ext cx="2555776" cy="3145570"/>
          </a:xfrm>
          <a:prstGeom prst="rect">
            <a:avLst/>
          </a:prstGeom>
          <a:noFill/>
        </p:spPr>
      </p:pic>
      <p:pic>
        <p:nvPicPr>
          <p:cNvPr id="43012" name="Picture 4" descr="http://kaz-ekzams.ru/uploads/posts/2010-08/1282741593_313e42303d383a30-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24944"/>
            <a:ext cx="7250368" cy="39330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20688"/>
            <a:ext cx="241176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2060848"/>
            <a:ext cx="1149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Покривна</a:t>
            </a:r>
          </a:p>
          <a:p>
            <a:pPr algn="ctr"/>
            <a:r>
              <a:rPr lang="uk-UA" dirty="0" smtClean="0"/>
              <a:t> (кора)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4248" y="1268760"/>
            <a:ext cx="1331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Механічна  </a:t>
            </a:r>
          </a:p>
          <a:p>
            <a:pPr algn="ctr"/>
            <a:r>
              <a:rPr lang="uk-UA" dirty="0" smtClean="0"/>
              <a:t>(луб)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1916832"/>
            <a:ext cx="14564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Провідна </a:t>
            </a:r>
          </a:p>
          <a:p>
            <a:pPr algn="ctr"/>
            <a:r>
              <a:rPr lang="uk-UA" dirty="0" smtClean="0"/>
              <a:t>(ситоподібні </a:t>
            </a:r>
          </a:p>
          <a:p>
            <a:pPr algn="ctr"/>
            <a:r>
              <a:rPr lang="uk-UA" dirty="0" smtClean="0"/>
              <a:t>трубки)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1268760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Основна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204864"/>
            <a:ext cx="997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Твірна </a:t>
            </a:r>
          </a:p>
          <a:p>
            <a:pPr algn="ctr"/>
            <a:r>
              <a:rPr lang="uk-UA" dirty="0" smtClean="0"/>
              <a:t>(камбій)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2492896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Основна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2492896"/>
            <a:ext cx="91440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1268760"/>
            <a:ext cx="1151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Провідна </a:t>
            </a:r>
          </a:p>
          <a:p>
            <a:pPr algn="ctr"/>
            <a:r>
              <a:rPr lang="uk-UA" dirty="0" smtClean="0"/>
              <a:t>(судини)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39752" y="1340768"/>
            <a:ext cx="1204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Провідна  </a:t>
            </a:r>
          </a:p>
          <a:p>
            <a:pPr algn="ctr"/>
            <a:r>
              <a:rPr lang="uk-UA" dirty="0" smtClean="0"/>
              <a:t>(судини)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2492896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Основна 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452320" y="198884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27984" y="1916832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652120" y="1628800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987824" y="198884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707904" y="620688"/>
            <a:ext cx="1520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Тканини </a:t>
            </a:r>
            <a:endParaRPr lang="ru-RU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4034" name="Picture 2" descr="Леса гигантской секвойи 1600x12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48"/>
            <a:ext cx="8532440" cy="68259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6200000">
            <a:off x="8216182" y="3354516"/>
            <a:ext cx="1332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Секвоя </a:t>
            </a: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Органи наземних рослин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Бруньки для галуження виникли пізніше</a:t>
            </a:r>
            <a:endParaRPr lang="ru-RU" sz="2800" dirty="0"/>
          </a:p>
        </p:txBody>
      </p:sp>
      <p:pic>
        <p:nvPicPr>
          <p:cNvPr id="17418" name="Picture 10" descr="http://photo.studclub.poltava.ua/upload/852/1244/tmb_big/17092008123443_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7524329" cy="5643247"/>
          </a:xfrm>
          <a:prstGeom prst="rect">
            <a:avLst/>
          </a:prstGeom>
          <a:noFill/>
        </p:spPr>
      </p:pic>
      <p:pic>
        <p:nvPicPr>
          <p:cNvPr id="17420" name="Picture 12" descr="http://www.torange.ru/photo/2/13/%D0%9F%D0%BE%D1%87%D0%BA%D0%B8-%D0%BD%D0%B0-%D0%B2%D0%B5%D1%82%D0%BA%D0%B5-1240561464_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69160" y="1691680"/>
            <a:ext cx="5129807" cy="3419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Органи наземних рослин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2800" dirty="0" smtClean="0"/>
              <a:t>Корінь закріплює рослину в ґрунті і </a:t>
            </a:r>
          </a:p>
          <a:p>
            <a:pPr algn="ctr">
              <a:buNone/>
            </a:pPr>
            <a:r>
              <a:rPr lang="uk-UA" sz="2800" dirty="0" smtClean="0"/>
              <a:t>всмоктує воду і мінеральні речовини</a:t>
            </a:r>
            <a:endParaRPr lang="ru-RU" sz="2800" dirty="0"/>
          </a:p>
        </p:txBody>
      </p:sp>
      <p:pic>
        <p:nvPicPr>
          <p:cNvPr id="18434" name="Picture 2" descr="http://potentialtokinetic.files.wordpress.com/2010/08/ro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00799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4437112"/>
            <a:ext cx="10999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/>
              <a:t>Н</a:t>
            </a:r>
            <a:r>
              <a:rPr lang="uk-UA" sz="4400" baseline="-25000" dirty="0" smtClean="0"/>
              <a:t>2</a:t>
            </a:r>
            <a:r>
              <a:rPr lang="uk-UA" sz="4400" dirty="0" smtClean="0"/>
              <a:t>О</a:t>
            </a:r>
            <a:endParaRPr lang="ru-RU" sz="4400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4499992" y="5373216"/>
            <a:ext cx="4846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5013176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Мінеральні речовини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“Вихід”</a:t>
            </a:r>
            <a:r>
              <a:rPr lang="uk-UA" sz="3200" dirty="0" smtClean="0"/>
              <a:t> рослин на суходіл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800" dirty="0" smtClean="0"/>
              <a:t>Умови життя у водному середовищі в цілому сприятливі</a:t>
            </a:r>
            <a:endParaRPr lang="ru-RU" sz="2800" dirty="0"/>
          </a:p>
        </p:txBody>
      </p:sp>
      <p:pic>
        <p:nvPicPr>
          <p:cNvPr id="19458" name="Picture 2" descr="http://darawadee.ru/uploads/posts/2012-07/1343389529_vodoros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12968" cy="581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“Вихід”</a:t>
            </a:r>
            <a:r>
              <a:rPr lang="uk-UA" sz="3200" dirty="0" smtClean="0"/>
              <a:t> рослин на суходіл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В історії Землі море і суша мінялись місцями</a:t>
            </a:r>
            <a:endParaRPr lang="ru-RU" sz="2800" dirty="0"/>
          </a:p>
        </p:txBody>
      </p:sp>
      <p:pic>
        <p:nvPicPr>
          <p:cNvPr id="20482" name="Picture 2" descr="http://ic.pics.livejournal.com/pole_voli/44787443/563170/563170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01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“Вихід”</a:t>
            </a:r>
            <a:r>
              <a:rPr lang="uk-UA" sz="3200" dirty="0" smtClean="0"/>
              <a:t> рослин на суходіл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27650" name="Picture 2" descr="http://biolicey2vrn.ucoz.ru/Razvitie_rasten/9-58_Razvitie_ras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92490"/>
            <a:ext cx="8064896" cy="6365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Передумови </a:t>
            </a:r>
            <a:r>
              <a:rPr lang="uk-UA" sz="3200" dirty="0" err="1" smtClean="0"/>
              <a:t>“виходу”</a:t>
            </a:r>
            <a:r>
              <a:rPr lang="uk-UA" sz="3200" dirty="0" smtClean="0"/>
              <a:t> рослин на суходіл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3600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2800" dirty="0" smtClean="0"/>
              <a:t>Прибережний мул водоростевого походження – основа первісних ґрунтів</a:t>
            </a:r>
            <a:endParaRPr lang="ru-RU" sz="2800" dirty="0"/>
          </a:p>
        </p:txBody>
      </p:sp>
      <p:pic>
        <p:nvPicPr>
          <p:cNvPr id="21506" name="Picture 2" descr="http://travel2morocco.ru/albums/marocco-foto/essueira/normal_IMG_8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2968" cy="5815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420</Words>
  <Application>Microsoft Office PowerPoint</Application>
  <PresentationFormat>Экран (4:3)</PresentationFormat>
  <Paragraphs>119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Органи наземних рослин</vt:lpstr>
      <vt:lpstr>Органи наземних рослин</vt:lpstr>
      <vt:lpstr>Органи наземних рослин</vt:lpstr>
      <vt:lpstr>Органи наземних рослин</vt:lpstr>
      <vt:lpstr>“Вихід” рослин на суходіл</vt:lpstr>
      <vt:lpstr>“Вихід” рослин на суходіл</vt:lpstr>
      <vt:lpstr>“Вихід” рослин на суходіл</vt:lpstr>
      <vt:lpstr>Передумови “виходу” рослин на суходіл</vt:lpstr>
      <vt:lpstr>Передумови “виходу” рослин на суходіл</vt:lpstr>
      <vt:lpstr>Передумови “виходу” рослин на суходіл</vt:lpstr>
      <vt:lpstr>Передумови “виходу” рослин на суходіл</vt:lpstr>
      <vt:lpstr>Перші рослини суходолу</vt:lpstr>
      <vt:lpstr>Перші рослини суходолу</vt:lpstr>
      <vt:lpstr>Перші рослини суходолу</vt:lpstr>
      <vt:lpstr> </vt:lpstr>
      <vt:lpstr> </vt:lpstr>
      <vt:lpstr>Перші рослини суходолу</vt:lpstr>
      <vt:lpstr>Перші рослини суходолу</vt:lpstr>
      <vt:lpstr>Перші рослини суходолу</vt:lpstr>
      <vt:lpstr>Пристосування рослин до життя у воді</vt:lpstr>
      <vt:lpstr>Пристосування рослин до життя на суходолі</vt:lpstr>
      <vt:lpstr> </vt:lpstr>
      <vt:lpstr>Пристосування рослин до життя у воді</vt:lpstr>
      <vt:lpstr>Пристосування рослин до життя на суходолі</vt:lpstr>
      <vt:lpstr> </vt:lpstr>
      <vt:lpstr> </vt:lpstr>
      <vt:lpstr>Пристосування рослин до життя на суходолі</vt:lpstr>
      <vt:lpstr>Пристосування рослин до життя на суходолі</vt:lpstr>
      <vt:lpstr>Пристосування рослин до життя на суходолі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2012-12-20T16:38:10Z</dcterms:created>
  <dcterms:modified xsi:type="dcterms:W3CDTF">2013-01-02T08:33:34Z</dcterms:modified>
</cp:coreProperties>
</file>