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1" r:id="rId3"/>
    <p:sldId id="261" r:id="rId4"/>
    <p:sldId id="259" r:id="rId5"/>
    <p:sldId id="265" r:id="rId6"/>
    <p:sldId id="268" r:id="rId7"/>
    <p:sldId id="270" r:id="rId8"/>
    <p:sldId id="269" r:id="rId9"/>
    <p:sldId id="272" r:id="rId10"/>
    <p:sldId id="273" r:id="rId11"/>
    <p:sldId id="271" r:id="rId12"/>
    <p:sldId id="274" r:id="rId13"/>
    <p:sldId id="275" r:id="rId14"/>
    <p:sldId id="276" r:id="rId15"/>
    <p:sldId id="277" r:id="rId16"/>
    <p:sldId id="279" r:id="rId17"/>
    <p:sldId id="262" r:id="rId18"/>
    <p:sldId id="260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E2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1" d="100"/>
          <a:sy n="101" d="100"/>
        </p:scale>
        <p:origin x="8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B82EE-0F70-47C8-B188-0351F0C52E7D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58725-4CA1-4DB5-875E-7BD3C1DA8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58725-4CA1-4DB5-875E-7BD3C1DA80A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58725-4CA1-4DB5-875E-7BD3C1DA80A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066800"/>
            <a:ext cx="6934200" cy="1143000"/>
          </a:xfrm>
          <a:effectLst>
            <a:outerShdw dist="28398" dir="3806097" algn="ctr" rotWithShape="0">
              <a:schemeClr val="bg2"/>
            </a:outerShdw>
          </a:effectLst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981200"/>
            <a:ext cx="6400800" cy="175260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 algn="ctr">
              <a:buFontTx/>
              <a:buNone/>
              <a:defRPr sz="2800" b="1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DF72A94-EF69-4278-8262-150212CF953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058" name="Picture 10" descr="C:\newtek\arts_magic\_power_point\botany\pla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286000"/>
            <a:ext cx="4240213" cy="47466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80388-2C1D-4B7E-949B-63199F0E6A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26B11-A2A0-4395-9D0D-4C53952E20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12A5B-AE35-4232-A128-6EEA90DBF0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88124-6EB6-49D9-8C1E-0737A4A0AA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20252-6E53-4A00-A2E6-2FC953339E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2E08C-47A5-4C1A-98F1-D822E73895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0913F-8B30-435A-A829-E4DE005CDA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CE881-386F-4D03-B0E4-F157DCE136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2ED65-D3DB-45C2-8726-CA481DD6B7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4D32D-5339-4925-8049-A2A58C1FA0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8B116C-1DE1-4FA5-AFB6-D0443172A93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42910" y="928670"/>
            <a:ext cx="7923756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Вегетативне</a:t>
            </a:r>
            <a:endParaRPr lang="ru-RU" sz="6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розмноження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рослин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743200" y="4357694"/>
            <a:ext cx="6400800" cy="1752600"/>
          </a:xfrm>
        </p:spPr>
        <p:txBody>
          <a:bodyPr/>
          <a:lstStyle/>
          <a:p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Підготувала </a:t>
            </a:r>
          </a:p>
          <a:p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вчитель біології </a:t>
            </a:r>
          </a:p>
          <a:p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Сватівської ЗОШ І-ІІІ ст. №2 </a:t>
            </a:r>
          </a:p>
          <a:p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Скиртач І.О.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39548" y="0"/>
            <a:ext cx="575888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Розмноження</a:t>
            </a:r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 стеблом</a:t>
            </a:r>
          </a:p>
          <a:p>
            <a:pPr algn="ctr"/>
            <a:r>
              <a:rPr lang="ru-RU" sz="3600" b="1" dirty="0" err="1" smtClean="0">
                <a:ln w="11430"/>
                <a:solidFill>
                  <a:srgbClr val="C00000"/>
                </a:solidFill>
                <a:cs typeface="Times New Roman" pitchFamily="18" charset="0"/>
              </a:rPr>
              <a:t>Підземними</a:t>
            </a:r>
            <a:r>
              <a:rPr lang="ru-RU" sz="3600" b="1" dirty="0" smtClean="0">
                <a:ln w="11430"/>
                <a:solidFill>
                  <a:srgbClr val="C00000"/>
                </a:solidFill>
                <a:cs typeface="Times New Roman" pitchFamily="18" charset="0"/>
              </a:rPr>
              <a:t> пагонами</a:t>
            </a:r>
            <a:endParaRPr lang="ru-RU" sz="3600" b="1" cap="none" spc="0" dirty="0">
              <a:ln w="11430"/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215074" y="1357298"/>
            <a:ext cx="25717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Корневищем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357166"/>
            <a:ext cx="214314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85720" y="2571744"/>
            <a:ext cx="26432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После того как растение отцветет, его выкапывают, отделяют боковые отростки.</a:t>
            </a:r>
            <a:endParaRPr lang="ru-RU" sz="1600" dirty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3643314"/>
            <a:ext cx="22145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85720" y="6000768"/>
            <a:ext cx="23574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Обрезают верхушки длинных листьев.</a:t>
            </a:r>
            <a:endParaRPr lang="ru-RU" sz="1600" dirty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14612" y="1928802"/>
            <a:ext cx="235745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643174" y="4357694"/>
            <a:ext cx="25717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Высаживают так, чтобы отросток корневища находился непосредственно под поверхностью почвы.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143504" y="2285992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err="1" smtClean="0"/>
              <a:t>Бегонія</a:t>
            </a:r>
            <a:r>
              <a:rPr lang="ru-RU" dirty="0" smtClean="0"/>
              <a:t> </a:t>
            </a:r>
            <a:r>
              <a:rPr lang="ru-RU" dirty="0" err="1" smtClean="0"/>
              <a:t>королівська</a:t>
            </a:r>
            <a:r>
              <a:rPr lang="ru-RU" dirty="0" smtClean="0"/>
              <a:t>    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Ірис</a:t>
            </a:r>
            <a:r>
              <a:rPr lang="ru-RU" dirty="0" smtClean="0"/>
              <a:t>   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Канна    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конвалія</a:t>
            </a:r>
            <a:r>
              <a:rPr lang="ru-RU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  </a:t>
            </a:r>
            <a:r>
              <a:rPr lang="ru-RU" dirty="0" err="1" smtClean="0"/>
              <a:t>м'ята</a:t>
            </a:r>
            <a:r>
              <a:rPr lang="ru-RU" dirty="0" smtClean="0"/>
              <a:t>    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Папороті</a:t>
            </a:r>
            <a:r>
              <a:rPr lang="ru-RU" dirty="0" smtClean="0"/>
              <a:t> (</a:t>
            </a:r>
            <a:r>
              <a:rPr lang="ru-RU" dirty="0" err="1" smtClean="0"/>
              <a:t>деякі</a:t>
            </a:r>
            <a:r>
              <a:rPr lang="ru-RU" dirty="0" smtClean="0"/>
              <a:t>)    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Півонія</a:t>
            </a:r>
            <a:r>
              <a:rPr lang="ru-RU" dirty="0" smtClean="0"/>
              <a:t>    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пирій</a:t>
            </a:r>
            <a:r>
              <a:rPr lang="ru-RU" dirty="0" smtClean="0"/>
              <a:t> </a:t>
            </a:r>
            <a:r>
              <a:rPr lang="ru-RU" dirty="0" err="1" smtClean="0"/>
              <a:t>повзучий</a:t>
            </a:r>
            <a:r>
              <a:rPr lang="ru-RU" dirty="0" smtClean="0"/>
              <a:t>   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err="1" smtClean="0"/>
              <a:t>сансевьера</a:t>
            </a:r>
            <a:endParaRPr lang="ru-RU" dirty="0" smtClean="0"/>
          </a:p>
          <a:p>
            <a:r>
              <a:rPr lang="ru-RU" dirty="0" smtClean="0"/>
              <a:t>     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39548" y="0"/>
            <a:ext cx="586949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Розмноження</a:t>
            </a:r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 стеблом</a:t>
            </a:r>
          </a:p>
          <a:p>
            <a:pPr algn="ctr"/>
            <a:r>
              <a:rPr lang="ru-RU" sz="3600" b="1" dirty="0" err="1" smtClean="0">
                <a:ln w="11430"/>
                <a:solidFill>
                  <a:srgbClr val="C00000"/>
                </a:solidFill>
                <a:cs typeface="Times New Roman" pitchFamily="18" charset="0"/>
              </a:rPr>
              <a:t>Підземними</a:t>
            </a:r>
            <a:r>
              <a:rPr lang="ru-RU" sz="3600" b="1" dirty="0" smtClean="0">
                <a:ln w="11430"/>
                <a:solidFill>
                  <a:srgbClr val="C00000"/>
                </a:solidFill>
                <a:cs typeface="Times New Roman" pitchFamily="18" charset="0"/>
              </a:rPr>
              <a:t> пагонами</a:t>
            </a:r>
            <a:endParaRPr lang="ru-RU" sz="3600" b="1" cap="none" spc="0" dirty="0">
              <a:ln w="11430"/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86512" y="1571612"/>
            <a:ext cx="257176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Цибулинами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642918"/>
            <a:ext cx="2286000" cy="2114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3071810"/>
            <a:ext cx="2257425" cy="3267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3857620" y="2214554"/>
            <a:ext cx="50720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err="1" smtClean="0"/>
              <a:t>Нарцис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Тюльпан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Цибуля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Лілії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Нарцис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Пролісок</a:t>
            </a:r>
            <a:endParaRPr lang="ru-RU" dirty="0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43306" y="4500570"/>
            <a:ext cx="4743450" cy="1838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571480"/>
            <a:ext cx="609506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Розмноження</a:t>
            </a:r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 стеблами</a:t>
            </a:r>
          </a:p>
          <a:p>
            <a:pPr algn="ctr"/>
            <a:r>
              <a:rPr lang="ru-RU" sz="3600" b="1" dirty="0" err="1" smtClean="0">
                <a:ln w="11430"/>
                <a:solidFill>
                  <a:srgbClr val="C00000"/>
                </a:solidFill>
                <a:cs typeface="Times New Roman" pitchFamily="18" charset="0"/>
              </a:rPr>
              <a:t>Надземними</a:t>
            </a:r>
            <a:r>
              <a:rPr lang="ru-RU" sz="3600" b="1" dirty="0" smtClean="0">
                <a:ln w="11430"/>
                <a:solidFill>
                  <a:srgbClr val="C00000"/>
                </a:solidFill>
                <a:cs typeface="Times New Roman" pitchFamily="18" charset="0"/>
              </a:rPr>
              <a:t> пагонами</a:t>
            </a:r>
            <a:endParaRPr lang="ru-RU" sz="3600" b="1" cap="none" spc="0" dirty="0">
              <a:ln w="11430"/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86446" y="2000240"/>
            <a:ext cx="257176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Стебловими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черенками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2000240"/>
            <a:ext cx="4800600" cy="2409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5715008" y="3071810"/>
            <a:ext cx="32146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 Виноград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 Гевея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 </a:t>
            </a:r>
            <a:r>
              <a:rPr lang="ru-RU" dirty="0" err="1" smtClean="0"/>
              <a:t>Камелія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 Плющ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215074" y="1500174"/>
            <a:ext cx="257176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Живцями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1428736"/>
            <a:ext cx="5786877" cy="2071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6072198" y="2857496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Малина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Агрус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4" y="3786190"/>
            <a:ext cx="4819650" cy="2800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785786" y="0"/>
            <a:ext cx="609506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Розмноження</a:t>
            </a:r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 стеблами</a:t>
            </a:r>
          </a:p>
          <a:p>
            <a:pPr algn="ctr"/>
            <a:r>
              <a:rPr lang="ru-RU" sz="3600" b="1" dirty="0" err="1" smtClean="0">
                <a:ln w="11430"/>
                <a:solidFill>
                  <a:srgbClr val="C00000"/>
                </a:solidFill>
                <a:cs typeface="Times New Roman" pitchFamily="18" charset="0"/>
              </a:rPr>
              <a:t>Надземними</a:t>
            </a:r>
            <a:r>
              <a:rPr lang="ru-RU" sz="3600" b="1" dirty="0" smtClean="0">
                <a:ln w="11430"/>
                <a:solidFill>
                  <a:srgbClr val="C00000"/>
                </a:solidFill>
                <a:cs typeface="Times New Roman" pitchFamily="18" charset="0"/>
              </a:rPr>
              <a:t> пагонами</a:t>
            </a:r>
            <a:endParaRPr lang="ru-RU" sz="3600" b="1" cap="none" spc="0" dirty="0">
              <a:ln w="11430"/>
              <a:solidFill>
                <a:srgbClr val="C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215074" y="1500174"/>
            <a:ext cx="257176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Вусами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7" y="1357298"/>
            <a:ext cx="5622413" cy="2643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571868" y="4214818"/>
            <a:ext cx="52863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err="1" smtClean="0"/>
              <a:t>гравілат</a:t>
            </a:r>
            <a:r>
              <a:rPr lang="ru-RU" dirty="0" smtClean="0"/>
              <a:t> </a:t>
            </a:r>
            <a:r>
              <a:rPr lang="ru-RU" dirty="0" err="1" smtClean="0"/>
              <a:t>повзучий</a:t>
            </a:r>
            <a:r>
              <a:rPr lang="ru-RU" dirty="0" smtClean="0"/>
              <a:t> 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err="1" smtClean="0"/>
              <a:t>жівучка</a:t>
            </a:r>
            <a:r>
              <a:rPr lang="ru-RU" dirty="0" smtClean="0"/>
              <a:t> </a:t>
            </a:r>
            <a:r>
              <a:rPr lang="ru-RU" dirty="0" err="1" smtClean="0"/>
              <a:t>повзуча</a:t>
            </a:r>
            <a:r>
              <a:rPr lang="ru-RU" dirty="0" smtClean="0"/>
              <a:t>    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суниця</a:t>
            </a:r>
            <a:r>
              <a:rPr lang="ru-RU" dirty="0" smtClean="0"/>
              <a:t>;   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Злаки -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   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Камнеломка   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err="1" smtClean="0"/>
              <a:t>перстач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0"/>
            <a:ext cx="609506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Розмноження</a:t>
            </a:r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 стеблами</a:t>
            </a:r>
          </a:p>
          <a:p>
            <a:pPr algn="ctr"/>
            <a:r>
              <a:rPr lang="ru-RU" sz="3600" b="1" dirty="0" err="1" smtClean="0">
                <a:ln w="11430"/>
                <a:solidFill>
                  <a:srgbClr val="C00000"/>
                </a:solidFill>
                <a:cs typeface="Times New Roman" pitchFamily="18" charset="0"/>
              </a:rPr>
              <a:t>Надземними</a:t>
            </a:r>
            <a:r>
              <a:rPr lang="ru-RU" sz="3600" b="1" dirty="0" smtClean="0">
                <a:ln w="11430"/>
                <a:solidFill>
                  <a:srgbClr val="C00000"/>
                </a:solidFill>
                <a:cs typeface="Times New Roman" pitchFamily="18" charset="0"/>
              </a:rPr>
              <a:t> пагонами</a:t>
            </a:r>
            <a:endParaRPr lang="ru-RU" sz="3600" b="1" cap="none" spc="0" dirty="0">
              <a:ln w="11430"/>
              <a:solidFill>
                <a:srgbClr val="C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215074" y="1500174"/>
            <a:ext cx="257176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Щеплення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714356"/>
            <a:ext cx="3000396" cy="34099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14282" y="4357694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/>
              <a:t>Прививка щитком </a:t>
            </a:r>
            <a:endParaRPr lang="ru-RU" sz="1800" dirty="0"/>
          </a:p>
        </p:txBody>
      </p:sp>
      <p:pic>
        <p:nvPicPr>
          <p:cNvPr id="7" name="Рисунок 6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57554" y="2500306"/>
            <a:ext cx="3271831" cy="36194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428992" y="6215082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/>
              <a:t>Прививка побегами </a:t>
            </a:r>
            <a:endParaRPr lang="ru-RU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6929454" y="3571876"/>
            <a:ext cx="17145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Слива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Персик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Вишня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Абрикос 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Яблуня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71736" y="285728"/>
            <a:ext cx="609506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Розмноження</a:t>
            </a:r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 стеблами</a:t>
            </a:r>
          </a:p>
          <a:p>
            <a:pPr algn="ctr"/>
            <a:r>
              <a:rPr lang="ru-RU" sz="3600" b="1" dirty="0" err="1" smtClean="0">
                <a:ln w="11430"/>
                <a:solidFill>
                  <a:srgbClr val="C00000"/>
                </a:solidFill>
                <a:cs typeface="Times New Roman" pitchFamily="18" charset="0"/>
              </a:rPr>
              <a:t>Надземними</a:t>
            </a:r>
            <a:r>
              <a:rPr lang="ru-RU" sz="3600" b="1" dirty="0" smtClean="0">
                <a:ln w="11430"/>
                <a:solidFill>
                  <a:srgbClr val="C00000"/>
                </a:solidFill>
                <a:cs typeface="Times New Roman" pitchFamily="18" charset="0"/>
              </a:rPr>
              <a:t> пагонами</a:t>
            </a:r>
            <a:endParaRPr lang="ru-RU" sz="3600" b="1" cap="none" spc="0" dirty="0">
              <a:ln w="11430"/>
              <a:solidFill>
                <a:srgbClr val="C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86842" y="0"/>
            <a:ext cx="621920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Розмноження</a:t>
            </a:r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 листками</a:t>
            </a: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785794"/>
            <a:ext cx="4310059" cy="24750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3500438"/>
            <a:ext cx="4294684" cy="200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72066" y="785794"/>
            <a:ext cx="3701381" cy="24529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4714876" y="3286124"/>
            <a:ext cx="51435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err="1" smtClean="0"/>
              <a:t>Листковою</a:t>
            </a:r>
            <a:r>
              <a:rPr lang="ru-RU" b="1" dirty="0" smtClean="0"/>
              <a:t> пластинкою </a:t>
            </a:r>
            <a:r>
              <a:rPr lang="ru-RU" b="1" dirty="0" err="1" smtClean="0"/>
              <a:t>з</a:t>
            </a:r>
            <a:r>
              <a:rPr lang="ru-RU" b="1" dirty="0" smtClean="0"/>
              <a:t> черешком:    </a:t>
            </a:r>
          </a:p>
          <a:p>
            <a:r>
              <a:rPr lang="ru-RU" b="1" dirty="0" err="1" smtClean="0"/>
              <a:t>Бегонії</a:t>
            </a:r>
            <a:r>
              <a:rPr lang="ru-RU" b="1" dirty="0" smtClean="0"/>
              <a:t> - </a:t>
            </a:r>
            <a:r>
              <a:rPr lang="ru-RU" b="1" dirty="0" err="1" smtClean="0"/>
              <a:t>окрім</a:t>
            </a:r>
            <a:r>
              <a:rPr lang="ru-RU" b="1" dirty="0" smtClean="0"/>
              <a:t> </a:t>
            </a:r>
            <a:r>
              <a:rPr lang="ru-RU" b="1" dirty="0" err="1" smtClean="0"/>
              <a:t>королівської</a:t>
            </a:r>
            <a:r>
              <a:rPr lang="ru-RU" b="1" dirty="0" smtClean="0"/>
              <a:t>    </a:t>
            </a:r>
          </a:p>
          <a:p>
            <a:r>
              <a:rPr lang="ru-RU" b="1" dirty="0" err="1" smtClean="0"/>
              <a:t>Пеперомія</a:t>
            </a:r>
            <a:r>
              <a:rPr lang="ru-RU" b="1" dirty="0" smtClean="0"/>
              <a:t> </a:t>
            </a:r>
            <a:r>
              <a:rPr lang="ru-RU" b="1" dirty="0" err="1" smtClean="0"/>
              <a:t>зморшкувата</a:t>
            </a:r>
            <a:r>
              <a:rPr lang="ru-RU" b="1" dirty="0" smtClean="0"/>
              <a:t>    </a:t>
            </a:r>
          </a:p>
          <a:p>
            <a:r>
              <a:rPr lang="ru-RU" b="1" dirty="0" err="1" smtClean="0"/>
              <a:t>Сенполия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528834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 smtClean="0"/>
              <a:t>Листковим</a:t>
            </a:r>
            <a:r>
              <a:rPr lang="ru-RU" b="1" dirty="0" smtClean="0"/>
              <a:t> черенком </a:t>
            </a:r>
            <a:r>
              <a:rPr lang="ru-RU" b="1" dirty="0" err="1" smtClean="0"/>
              <a:t>із</a:t>
            </a:r>
            <a:r>
              <a:rPr lang="ru-RU" b="1" dirty="0" smtClean="0"/>
              <a:t> </a:t>
            </a:r>
            <a:r>
              <a:rPr lang="ru-RU" b="1" dirty="0" err="1" smtClean="0"/>
              <a:t>средньою</a:t>
            </a:r>
            <a:r>
              <a:rPr lang="ru-RU" b="1" dirty="0" smtClean="0"/>
              <a:t> жилкою: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Глоксинія</a:t>
            </a:r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857224" y="500042"/>
            <a:ext cx="685804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вегетативного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розмноження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57224" y="1428736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Біологічне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0" y="1500174"/>
            <a:ext cx="307183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Господарське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85786" y="2357430"/>
            <a:ext cx="3286148" cy="42862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Розмноження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пошкодження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значної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рослини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пожежі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вирубки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пр.)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розмноження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квіткових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відсутності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перехресного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запилення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вітру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комах..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357686" y="2357430"/>
            <a:ext cx="3643338" cy="42862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швидкого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відтворення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дворічних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багаторічних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рослин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спадкових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ознак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сорту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поєднання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корисних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ознак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декількох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 одному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928670"/>
            <a:ext cx="667618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Домашнє</a:t>
            </a:r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завдання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3240" y="2143116"/>
            <a:ext cx="45720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§26 </a:t>
            </a:r>
            <a:r>
              <a:rPr lang="ru-RU" sz="3600" dirty="0" err="1" smtClean="0">
                <a:solidFill>
                  <a:schemeClr val="accent5">
                    <a:lumMod val="50000"/>
                  </a:schemeClr>
                </a:solidFill>
              </a:rPr>
              <a:t>прочитати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3600" dirty="0" err="1" smtClean="0">
                <a:solidFill>
                  <a:schemeClr val="accent5">
                    <a:lumMod val="50000"/>
                  </a:schemeClr>
                </a:solidFill>
              </a:rPr>
              <a:t>закласти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50000"/>
                  </a:schemeClr>
                </a:solidFill>
              </a:rPr>
              <a:t>досліди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 для </a:t>
            </a:r>
            <a:r>
              <a:rPr lang="ru-RU" sz="3600" dirty="0" err="1" smtClean="0">
                <a:solidFill>
                  <a:schemeClr val="accent5">
                    <a:lumMod val="50000"/>
                  </a:schemeClr>
                </a:solidFill>
              </a:rPr>
              <a:t>практичної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50000"/>
                  </a:schemeClr>
                </a:solidFill>
              </a:rPr>
              <a:t>роботи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 №1 с14  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1428736"/>
            <a:ext cx="607219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Comic Sans MS" pitchFamily="66" charset="0"/>
              </a:rPr>
              <a:t>Ми </a:t>
            </a:r>
            <a:r>
              <a:rPr lang="ru-RU" sz="2400" b="1" dirty="0" err="1">
                <a:latin typeface="Comic Sans MS" pitchFamily="66" charset="0"/>
              </a:rPr>
              <a:t>пагінці</a:t>
            </a:r>
            <a:r>
              <a:rPr lang="ru-RU" sz="2400" b="1" dirty="0">
                <a:latin typeface="Comic Sans MS" pitchFamily="66" charset="0"/>
              </a:rPr>
              <a:t> </a:t>
            </a:r>
            <a:r>
              <a:rPr lang="ru-RU" sz="2400" b="1" dirty="0" err="1">
                <a:latin typeface="Comic Sans MS" pitchFamily="66" charset="0"/>
              </a:rPr>
              <a:t>плекаємо</a:t>
            </a:r>
            <a:r>
              <a:rPr lang="ru-RU" sz="2400" b="1" dirty="0">
                <a:latin typeface="Comic Sans MS" pitchFamily="66" charset="0"/>
              </a:rPr>
              <a:t> </a:t>
            </a:r>
            <a:r>
              <a:rPr lang="ru-RU" sz="2400" b="1" dirty="0" err="1">
                <a:latin typeface="Comic Sans MS" pitchFamily="66" charset="0"/>
              </a:rPr>
              <a:t>кущів</a:t>
            </a:r>
            <a:r>
              <a:rPr lang="ru-RU" sz="2400" b="1" dirty="0">
                <a:latin typeface="Comic Sans MS" pitchFamily="66" charset="0"/>
              </a:rPr>
              <a:t>,</a:t>
            </a:r>
          </a:p>
          <a:p>
            <a:r>
              <a:rPr lang="ru-RU" sz="2400" b="1" dirty="0" err="1">
                <a:latin typeface="Comic Sans MS" pitchFamily="66" charset="0"/>
              </a:rPr>
              <a:t>Щоб</a:t>
            </a:r>
            <a:r>
              <a:rPr lang="ru-RU" sz="2400" b="1" dirty="0">
                <a:latin typeface="Comic Sans MS" pitchFamily="66" charset="0"/>
              </a:rPr>
              <a:t> </a:t>
            </a:r>
            <a:r>
              <a:rPr lang="ru-RU" sz="2400" b="1" dirty="0" err="1">
                <a:latin typeface="Comic Sans MS" pitchFamily="66" charset="0"/>
              </a:rPr>
              <a:t>відновить</a:t>
            </a:r>
            <a:r>
              <a:rPr lang="ru-RU" sz="2400" b="1" dirty="0">
                <a:latin typeface="Comic Sans MS" pitchFamily="66" charset="0"/>
              </a:rPr>
              <a:t> красу </a:t>
            </a:r>
            <a:r>
              <a:rPr lang="ru-RU" sz="2400" b="1" dirty="0" err="1">
                <a:latin typeface="Comic Sans MS" pitchFamily="66" charset="0"/>
              </a:rPr>
              <a:t>троянди</a:t>
            </a:r>
            <a:r>
              <a:rPr lang="ru-RU" sz="2400" b="1" dirty="0">
                <a:latin typeface="Comic Sans MS" pitchFamily="66" charset="0"/>
              </a:rPr>
              <a:t> ними.</a:t>
            </a:r>
          </a:p>
          <a:p>
            <a:r>
              <a:rPr lang="ru-RU" sz="2400" b="1" dirty="0">
                <a:latin typeface="Comic Sans MS" pitchFamily="66" charset="0"/>
              </a:rPr>
              <a:t>Хай кущ </a:t>
            </a:r>
            <a:r>
              <a:rPr lang="ru-RU" sz="2400" b="1" dirty="0" err="1">
                <a:latin typeface="Comic Sans MS" pitchFamily="66" charset="0"/>
              </a:rPr>
              <a:t>старий</a:t>
            </a:r>
            <a:r>
              <a:rPr lang="ru-RU" sz="2400" b="1" dirty="0">
                <a:latin typeface="Comic Sans MS" pitchFamily="66" charset="0"/>
              </a:rPr>
              <a:t> </a:t>
            </a:r>
            <a:r>
              <a:rPr lang="ru-RU" sz="2400" b="1" dirty="0" err="1">
                <a:latin typeface="Comic Sans MS" pitchFamily="66" charset="0"/>
              </a:rPr>
              <a:t>і</a:t>
            </a:r>
            <a:r>
              <a:rPr lang="ru-RU" sz="2400" b="1" dirty="0">
                <a:latin typeface="Comic Sans MS" pitchFamily="66" charset="0"/>
              </a:rPr>
              <a:t> </a:t>
            </a:r>
            <a:r>
              <a:rPr lang="ru-RU" sz="2400" b="1" dirty="0" err="1">
                <a:latin typeface="Comic Sans MS" pitchFamily="66" charset="0"/>
              </a:rPr>
              <a:t>всохне</a:t>
            </a:r>
            <a:r>
              <a:rPr lang="ru-RU" sz="2400" b="1" dirty="0">
                <a:latin typeface="Comic Sans MS" pitchFamily="66" charset="0"/>
              </a:rPr>
              <a:t> без </a:t>
            </a:r>
            <a:r>
              <a:rPr lang="ru-RU" sz="2400" b="1" dirty="0" err="1">
                <a:latin typeface="Comic Sans MS" pitchFamily="66" charset="0"/>
              </a:rPr>
              <a:t>дощів</a:t>
            </a:r>
            <a:r>
              <a:rPr lang="ru-RU" sz="2400" b="1" dirty="0">
                <a:latin typeface="Comic Sans MS" pitchFamily="66" charset="0"/>
              </a:rPr>
              <a:t>, -</a:t>
            </a:r>
          </a:p>
          <a:p>
            <a:r>
              <a:rPr lang="ru-RU" sz="2400" b="1" dirty="0">
                <a:latin typeface="Comic Sans MS" pitchFamily="66" charset="0"/>
              </a:rPr>
              <a:t>Весною </a:t>
            </a:r>
            <a:r>
              <a:rPr lang="ru-RU" sz="2400" b="1" dirty="0" err="1">
                <a:latin typeface="Comic Sans MS" pitchFamily="66" charset="0"/>
              </a:rPr>
              <a:t>пагін</a:t>
            </a:r>
            <a:r>
              <a:rPr lang="ru-RU" sz="2400" b="1" dirty="0">
                <a:latin typeface="Comic Sans MS" pitchFamily="66" charset="0"/>
              </a:rPr>
              <a:t> </a:t>
            </a:r>
            <a:r>
              <a:rPr lang="ru-RU" sz="2400" b="1" dirty="0" err="1">
                <a:latin typeface="Comic Sans MS" pitchFamily="66" charset="0"/>
              </a:rPr>
              <a:t>молодий</a:t>
            </a:r>
            <a:r>
              <a:rPr lang="ru-RU" sz="2400" b="1" dirty="0">
                <a:latin typeface="Comic Sans MS" pitchFamily="66" charset="0"/>
              </a:rPr>
              <a:t> </a:t>
            </a:r>
            <a:r>
              <a:rPr lang="ru-RU" sz="2400" b="1" dirty="0" err="1">
                <a:latin typeface="Comic Sans MS" pitchFamily="66" charset="0"/>
              </a:rPr>
              <a:t>цвістиме</a:t>
            </a:r>
            <a:r>
              <a:rPr lang="ru-RU" sz="2400" b="1" dirty="0" smtClean="0">
                <a:latin typeface="Comic Sans MS" pitchFamily="66" charset="0"/>
              </a:rPr>
              <a:t>! </a:t>
            </a:r>
          </a:p>
          <a:p>
            <a:endParaRPr lang="ru-RU" sz="2400" b="1" dirty="0">
              <a:latin typeface="Comic Sans MS" pitchFamily="66" charset="0"/>
            </a:endParaRPr>
          </a:p>
          <a:p>
            <a:endParaRPr lang="ru-RU" sz="2400" b="1" dirty="0" smtClean="0">
              <a:latin typeface="Comic Sans MS" pitchFamily="66" charset="0"/>
            </a:endParaRPr>
          </a:p>
          <a:p>
            <a:pPr algn="r"/>
            <a:r>
              <a:rPr lang="ru-RU" sz="2400" b="1" dirty="0" err="1" smtClean="0">
                <a:latin typeface="Comic Sans MS" pitchFamily="66" charset="0"/>
              </a:rPr>
              <a:t>В.Шекспір</a:t>
            </a:r>
            <a:endParaRPr lang="ru-RU" sz="2400" b="1" dirty="0">
              <a:latin typeface="Comic Sans MS" pitchFamily="66" charset="0"/>
            </a:endParaRPr>
          </a:p>
        </p:txBody>
      </p:sp>
      <p:pic>
        <p:nvPicPr>
          <p:cNvPr id="1026" name="Picture 2" descr="D:\картинки по теме Школа\3496171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57158" y="4198428"/>
            <a:ext cx="2214578" cy="2045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Z:\newtek\_backgrounds_1.02\Art\power_point\not done\BOTANY\BOTANY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857232"/>
            <a:ext cx="8501122" cy="535785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928662" y="2090172"/>
            <a:ext cx="72866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solidFill>
                  <a:srgbClr val="C00000"/>
                </a:solidFill>
                <a:latin typeface="Comic Sans MS" pitchFamily="66" charset="0"/>
              </a:rPr>
              <a:t>Вегетативне</a:t>
            </a: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latin typeface="Comic Sans MS" pitchFamily="66" charset="0"/>
              </a:rPr>
              <a:t>розмноження</a:t>
            </a: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ru-RU" sz="3200" b="1" dirty="0" smtClean="0">
                <a:latin typeface="Comic Sans MS" pitchFamily="66" charset="0"/>
              </a:rPr>
              <a:t>– </a:t>
            </a:r>
            <a:r>
              <a:rPr lang="ru-RU" sz="3200" b="1" dirty="0" err="1" smtClean="0">
                <a:latin typeface="Comic Sans MS" pitchFamily="66" charset="0"/>
              </a:rPr>
              <a:t>це</a:t>
            </a:r>
            <a:r>
              <a:rPr lang="ru-RU" sz="3200" b="1" dirty="0" smtClean="0">
                <a:latin typeface="Comic Sans MS" pitchFamily="66" charset="0"/>
              </a:rPr>
              <a:t> </a:t>
            </a:r>
            <a:r>
              <a:rPr lang="ru-RU" sz="3200" b="1" dirty="0" err="1" smtClean="0">
                <a:latin typeface="Comic Sans MS" pitchFamily="66" charset="0"/>
              </a:rPr>
              <a:t>розмноження</a:t>
            </a:r>
            <a:r>
              <a:rPr lang="ru-RU" sz="3200" b="1" dirty="0" smtClean="0">
                <a:latin typeface="Comic Sans MS" pitchFamily="66" charset="0"/>
              </a:rPr>
              <a:t> </a:t>
            </a:r>
            <a:r>
              <a:rPr lang="ru-RU" sz="3200" b="1" dirty="0" err="1" smtClean="0">
                <a:latin typeface="Comic Sans MS" pitchFamily="66" charset="0"/>
              </a:rPr>
              <a:t>вегетативними</a:t>
            </a:r>
            <a:r>
              <a:rPr lang="ru-RU" sz="3200" b="1" dirty="0" smtClean="0">
                <a:latin typeface="Comic Sans MS" pitchFamily="66" charset="0"/>
              </a:rPr>
              <a:t> органами, </a:t>
            </a:r>
            <a:r>
              <a:rPr lang="ru-RU" sz="3200" b="1" dirty="0" err="1" smtClean="0">
                <a:latin typeface="Comic Sans MS" pitchFamily="66" charset="0"/>
              </a:rPr>
              <a:t>їхніми</a:t>
            </a:r>
            <a:r>
              <a:rPr lang="ru-RU" sz="3200" b="1" dirty="0" smtClean="0">
                <a:latin typeface="Comic Sans MS" pitchFamily="66" charset="0"/>
              </a:rPr>
              <a:t> </a:t>
            </a:r>
            <a:r>
              <a:rPr lang="ru-RU" sz="3200" b="1" dirty="0" err="1" smtClean="0">
                <a:latin typeface="Comic Sans MS" pitchFamily="66" charset="0"/>
              </a:rPr>
              <a:t>видозмінами</a:t>
            </a:r>
            <a:r>
              <a:rPr lang="ru-RU" sz="3200" b="1" dirty="0" smtClean="0">
                <a:latin typeface="Comic Sans MS" pitchFamily="66" charset="0"/>
              </a:rPr>
              <a:t> </a:t>
            </a:r>
            <a:r>
              <a:rPr lang="ru-RU" sz="3200" b="1" dirty="0" err="1" smtClean="0">
                <a:latin typeface="Comic Sans MS" pitchFamily="66" charset="0"/>
              </a:rPr>
              <a:t>чи</a:t>
            </a:r>
            <a:r>
              <a:rPr lang="ru-RU" sz="3200" b="1" dirty="0" smtClean="0">
                <a:latin typeface="Comic Sans MS" pitchFamily="66" charset="0"/>
              </a:rPr>
              <a:t> </a:t>
            </a:r>
            <a:r>
              <a:rPr lang="ru-RU" sz="3200" b="1" dirty="0" err="1" smtClean="0">
                <a:latin typeface="Comic Sans MS" pitchFamily="66" charset="0"/>
              </a:rPr>
              <a:t>багатоклітинними</a:t>
            </a:r>
            <a:r>
              <a:rPr lang="ru-RU" sz="3200" b="1" dirty="0" smtClean="0">
                <a:latin typeface="Comic Sans MS" pitchFamily="66" charset="0"/>
              </a:rPr>
              <a:t> </a:t>
            </a:r>
            <a:r>
              <a:rPr lang="ru-RU" sz="3200" b="1" dirty="0" err="1" smtClean="0">
                <a:latin typeface="Comic Sans MS" pitchFamily="66" charset="0"/>
              </a:rPr>
              <a:t>частинами</a:t>
            </a:r>
            <a:r>
              <a:rPr lang="ru-RU" sz="3200" b="1" dirty="0" smtClean="0">
                <a:latin typeface="Comic Sans MS" pitchFamily="66" charset="0"/>
              </a:rPr>
              <a:t> </a:t>
            </a:r>
            <a:r>
              <a:rPr lang="ru-RU" sz="3200" b="1" dirty="0" err="1" smtClean="0">
                <a:latin typeface="Comic Sans MS" pitchFamily="66" charset="0"/>
              </a:rPr>
              <a:t>цих</a:t>
            </a:r>
            <a:r>
              <a:rPr lang="ru-RU" sz="3200" b="1" dirty="0" smtClean="0">
                <a:latin typeface="Comic Sans MS" pitchFamily="66" charset="0"/>
              </a:rPr>
              <a:t> </a:t>
            </a:r>
            <a:r>
              <a:rPr lang="ru-RU" sz="3200" b="1" dirty="0" err="1" smtClean="0">
                <a:latin typeface="Comic Sans MS" pitchFamily="66" charset="0"/>
              </a:rPr>
              <a:t>органів</a:t>
            </a:r>
            <a:r>
              <a:rPr lang="ru-RU" sz="3200" b="1" dirty="0" smtClean="0">
                <a:latin typeface="Comic Sans MS" pitchFamily="66" charset="0"/>
              </a:rPr>
              <a:t>. </a:t>
            </a:r>
          </a:p>
          <a:p>
            <a:endParaRPr lang="ru-RU" sz="3200" dirty="0"/>
          </a:p>
        </p:txBody>
      </p:sp>
      <p:pic>
        <p:nvPicPr>
          <p:cNvPr id="4098" name="Picture 2" descr="D:\картинки по теме Школа\def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5000636"/>
            <a:ext cx="1393833" cy="14334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71802" y="785794"/>
            <a:ext cx="5843574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28926" y="642918"/>
            <a:ext cx="564357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Comic Sans MS" pitchFamily="66" charset="0"/>
              </a:rPr>
              <a:t> </a:t>
            </a:r>
            <a:r>
              <a:rPr lang="ru-RU" sz="2800" b="1" smtClean="0">
                <a:latin typeface="Comic Sans MS" pitchFamily="66" charset="0"/>
              </a:rPr>
              <a:t>Ґрунтується</a:t>
            </a:r>
            <a:r>
              <a:rPr lang="ru-RU" sz="2800" b="1" dirty="0" smtClean="0">
                <a:latin typeface="Comic Sans MS" pitchFamily="66" charset="0"/>
              </a:rPr>
              <a:t> </a:t>
            </a:r>
            <a:r>
              <a:rPr lang="ru-RU" sz="2800" b="1" dirty="0" err="1" smtClean="0">
                <a:latin typeface="Comic Sans MS" pitchFamily="66" charset="0"/>
              </a:rPr>
              <a:t>вегетативне</a:t>
            </a:r>
            <a:r>
              <a:rPr lang="ru-RU" sz="2800" b="1" dirty="0" smtClean="0">
                <a:latin typeface="Comic Sans MS" pitchFamily="66" charset="0"/>
              </a:rPr>
              <a:t> </a:t>
            </a:r>
            <a:r>
              <a:rPr lang="ru-RU" sz="2800" b="1" dirty="0" err="1" smtClean="0">
                <a:latin typeface="Comic Sans MS" pitchFamily="66" charset="0"/>
              </a:rPr>
              <a:t>розмноження</a:t>
            </a:r>
            <a:r>
              <a:rPr lang="ru-RU" sz="2800" b="1" dirty="0" smtClean="0">
                <a:latin typeface="Comic Sans MS" pitchFamily="66" charset="0"/>
              </a:rPr>
              <a:t> на </a:t>
            </a:r>
            <a:r>
              <a:rPr lang="ru-RU" sz="2800" b="1" dirty="0" err="1" smtClean="0">
                <a:latin typeface="Comic Sans MS" pitchFamily="66" charset="0"/>
              </a:rPr>
              <a:t>явищі</a:t>
            </a:r>
            <a:r>
              <a:rPr lang="ru-RU" sz="2800" b="1" dirty="0" smtClean="0">
                <a:latin typeface="Comic Sans MS" pitchFamily="66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Comic Sans MS" pitchFamily="66" charset="0"/>
              </a:rPr>
              <a:t>регенерації</a:t>
            </a:r>
            <a:r>
              <a:rPr lang="ru-RU" sz="2800" b="1" dirty="0" smtClean="0">
                <a:latin typeface="Comic Sans MS" pitchFamily="66" charset="0"/>
              </a:rPr>
              <a:t>, </a:t>
            </a:r>
            <a:r>
              <a:rPr lang="ru-RU" sz="2800" b="1" dirty="0" err="1" smtClean="0">
                <a:latin typeface="Comic Sans MS" pitchFamily="66" charset="0"/>
              </a:rPr>
              <a:t>тобто</a:t>
            </a:r>
            <a:r>
              <a:rPr lang="ru-RU" sz="2800" b="1" dirty="0" smtClean="0">
                <a:latin typeface="Comic Sans MS" pitchFamily="66" charset="0"/>
              </a:rPr>
              <a:t> </a:t>
            </a:r>
            <a:r>
              <a:rPr lang="ru-RU" sz="2800" b="1" dirty="0" err="1" smtClean="0">
                <a:latin typeface="Comic Sans MS" pitchFamily="66" charset="0"/>
              </a:rPr>
              <a:t>здатність</a:t>
            </a:r>
            <a:r>
              <a:rPr lang="ru-RU" sz="2800" b="1" dirty="0" smtClean="0">
                <a:latin typeface="Comic Sans MS" pitchFamily="66" charset="0"/>
              </a:rPr>
              <a:t> </a:t>
            </a:r>
            <a:r>
              <a:rPr lang="ru-RU" sz="2800" b="1" dirty="0" err="1" smtClean="0">
                <a:latin typeface="Comic Sans MS" pitchFamily="66" charset="0"/>
              </a:rPr>
              <a:t>відновлювати</a:t>
            </a:r>
            <a:r>
              <a:rPr lang="ru-RU" sz="2800" b="1" dirty="0" smtClean="0">
                <a:latin typeface="Comic Sans MS" pitchFamily="66" charset="0"/>
              </a:rPr>
              <a:t> </a:t>
            </a:r>
            <a:r>
              <a:rPr lang="ru-RU" sz="2800" b="1" dirty="0" err="1" smtClean="0">
                <a:latin typeface="Comic Sans MS" pitchFamily="66" charset="0"/>
              </a:rPr>
              <a:t>цілий</a:t>
            </a:r>
            <a:r>
              <a:rPr lang="ru-RU" sz="2800" b="1" dirty="0" smtClean="0">
                <a:latin typeface="Comic Sans MS" pitchFamily="66" charset="0"/>
              </a:rPr>
              <a:t> </a:t>
            </a:r>
            <a:r>
              <a:rPr lang="ru-RU" sz="2800" b="1" dirty="0" err="1" smtClean="0">
                <a:latin typeface="Comic Sans MS" pitchFamily="66" charset="0"/>
              </a:rPr>
              <a:t>організм</a:t>
            </a:r>
            <a:r>
              <a:rPr lang="ru-RU" sz="2800" b="1" dirty="0" smtClean="0">
                <a:latin typeface="Comic Sans MS" pitchFamily="66" charset="0"/>
              </a:rPr>
              <a:t> </a:t>
            </a:r>
            <a:r>
              <a:rPr lang="ru-RU" sz="2800" b="1" dirty="0" err="1" smtClean="0">
                <a:latin typeface="Comic Sans MS" pitchFamily="66" charset="0"/>
              </a:rPr>
              <a:t>з</a:t>
            </a:r>
            <a:r>
              <a:rPr lang="ru-RU" sz="2800" b="1" dirty="0" smtClean="0">
                <a:latin typeface="Comic Sans MS" pitchFamily="66" charset="0"/>
              </a:rPr>
              <a:t> </a:t>
            </a:r>
            <a:r>
              <a:rPr lang="ru-RU" sz="2800" b="1" dirty="0" err="1" smtClean="0">
                <a:latin typeface="Comic Sans MS" pitchFamily="66" charset="0"/>
              </a:rPr>
              <a:t>його</a:t>
            </a:r>
            <a:r>
              <a:rPr lang="ru-RU" sz="2800" b="1" dirty="0" smtClean="0">
                <a:latin typeface="Comic Sans MS" pitchFamily="66" charset="0"/>
              </a:rPr>
              <a:t> </a:t>
            </a:r>
            <a:r>
              <a:rPr lang="ru-RU" sz="2800" b="1" dirty="0" err="1" smtClean="0">
                <a:latin typeface="Comic Sans MS" pitchFamily="66" charset="0"/>
              </a:rPr>
              <a:t>частин</a:t>
            </a:r>
            <a:r>
              <a:rPr lang="ru-RU" sz="2800" b="1" dirty="0" smtClean="0">
                <a:latin typeface="Comic Sans MS" pitchFamily="66" charset="0"/>
              </a:rPr>
              <a:t> у </a:t>
            </a:r>
            <a:r>
              <a:rPr lang="ru-RU" sz="2800" b="1" dirty="0" err="1" smtClean="0">
                <a:latin typeface="Comic Sans MS" pitchFamily="66" charset="0"/>
              </a:rPr>
              <a:t>результаті</a:t>
            </a:r>
            <a:r>
              <a:rPr lang="ru-RU" sz="2800" b="1" dirty="0" smtClean="0">
                <a:latin typeface="Comic Sans MS" pitchFamily="66" charset="0"/>
              </a:rPr>
              <a:t> </a:t>
            </a:r>
            <a:r>
              <a:rPr lang="ru-RU" sz="2800" b="1" dirty="0" err="1" smtClean="0">
                <a:latin typeface="Comic Sans MS" pitchFamily="66" charset="0"/>
              </a:rPr>
              <a:t>поділу</a:t>
            </a:r>
            <a:r>
              <a:rPr lang="ru-RU" sz="2800" b="1" dirty="0" smtClean="0">
                <a:latin typeface="Comic Sans MS" pitchFamily="66" charset="0"/>
              </a:rPr>
              <a:t> та </a:t>
            </a:r>
            <a:r>
              <a:rPr lang="ru-RU" sz="2800" b="1" dirty="0" err="1" smtClean="0">
                <a:latin typeface="Comic Sans MS" pitchFamily="66" charset="0"/>
              </a:rPr>
              <a:t>подальшої</a:t>
            </a:r>
            <a:r>
              <a:rPr lang="ru-RU" sz="2800" b="1" dirty="0" smtClean="0">
                <a:latin typeface="Comic Sans MS" pitchFamily="66" charset="0"/>
              </a:rPr>
              <a:t> </a:t>
            </a:r>
            <a:r>
              <a:rPr lang="ru-RU" sz="2800" b="1" dirty="0" err="1" smtClean="0">
                <a:latin typeface="Comic Sans MS" pitchFamily="66" charset="0"/>
              </a:rPr>
              <a:t>спеціалізації</a:t>
            </a:r>
            <a:r>
              <a:rPr lang="ru-RU" sz="2800" b="1" dirty="0" smtClean="0">
                <a:latin typeface="Comic Sans MS" pitchFamily="66" charset="0"/>
              </a:rPr>
              <a:t> </a:t>
            </a:r>
            <a:r>
              <a:rPr lang="ru-RU" sz="2800" b="1" dirty="0" err="1" smtClean="0">
                <a:latin typeface="Comic Sans MS" pitchFamily="66" charset="0"/>
              </a:rPr>
              <a:t>клітин</a:t>
            </a:r>
            <a:r>
              <a:rPr lang="ru-RU" sz="2800" b="1" dirty="0" smtClean="0">
                <a:latin typeface="Comic Sans MS" pitchFamily="66" charset="0"/>
              </a:rPr>
              <a:t>.</a:t>
            </a:r>
            <a:endParaRPr lang="ru-RU" sz="28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500042"/>
            <a:ext cx="8429684" cy="60722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571472" y="642918"/>
            <a:ext cx="8072494" cy="57150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Вегетативне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розмноження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рослин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571612"/>
            <a:ext cx="171451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Коренем 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3786190"/>
            <a:ext cx="221457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Кореневими </a:t>
            </a:r>
            <a:r>
              <a:rPr lang="uk-UA" sz="2000" dirty="0" err="1" smtClean="0"/>
              <a:t>клубнями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3000372"/>
            <a:ext cx="221457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Кореневими відводками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2285992"/>
            <a:ext cx="221457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Кореневими живцями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43438" y="1571612"/>
            <a:ext cx="40719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Вегетативним пагоном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43438" y="2428868"/>
            <a:ext cx="171451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Стеблом 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14678" y="3214686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dirty="0" smtClean="0"/>
              <a:t>Підземним пагоном</a:t>
            </a:r>
            <a:endParaRPr lang="ru-RU" sz="1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00430" y="4500570"/>
            <a:ext cx="207170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Кореневищем </a:t>
            </a:r>
            <a:endParaRPr lang="ru-RU" sz="2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71868" y="5286388"/>
            <a:ext cx="200026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Цибулиною </a:t>
            </a:r>
            <a:endParaRPr lang="ru-RU" sz="2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71868" y="3929066"/>
            <a:ext cx="200026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err="1" smtClean="0"/>
              <a:t>Клубнем</a:t>
            </a:r>
            <a:r>
              <a:rPr lang="uk-UA" sz="2000" dirty="0" smtClean="0"/>
              <a:t> 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858016" y="2428868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Листком </a:t>
            </a:r>
            <a:endParaRPr lang="ru-RU" sz="2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143636" y="3143248"/>
            <a:ext cx="207170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dirty="0" smtClean="0"/>
              <a:t>Надземним пагоном</a:t>
            </a:r>
            <a:endParaRPr lang="ru-RU" sz="18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500826" y="3857628"/>
            <a:ext cx="214314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dirty="0" smtClean="0"/>
              <a:t>Стебловими живцями</a:t>
            </a:r>
            <a:endParaRPr lang="ru-RU" sz="1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500826" y="4572008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Відводками </a:t>
            </a:r>
            <a:endParaRPr lang="ru-RU" sz="2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500826" y="5286388"/>
            <a:ext cx="207170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Вусами </a:t>
            </a:r>
            <a:endParaRPr lang="ru-RU" sz="2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572264" y="5929330"/>
            <a:ext cx="200026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Щепленням </a:t>
            </a:r>
            <a:endParaRPr lang="ru-RU" sz="2000" dirty="0"/>
          </a:p>
        </p:txBody>
      </p:sp>
      <p:pic>
        <p:nvPicPr>
          <p:cNvPr id="3074" name="Picture 2" descr="D:\картинки по теме Школа\def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857760"/>
            <a:ext cx="1608147" cy="1653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71604" y="142852"/>
            <a:ext cx="624594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Розмноження</a:t>
            </a:r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 </a:t>
            </a:r>
            <a:r>
              <a:rPr lang="ru-RU" sz="4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коренями</a:t>
            </a:r>
            <a:endParaRPr lang="ru-RU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43636" y="857232"/>
            <a:ext cx="257176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Корневими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живці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786" y="1214422"/>
            <a:ext cx="3786214" cy="36865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1357298"/>
            <a:ext cx="1083132" cy="3714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5786446" y="2000240"/>
            <a:ext cx="29289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err="1" smtClean="0"/>
              <a:t>Обліпиха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Малина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Айстра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Конвалія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Валеріана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Драцени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М'ята</a:t>
            </a:r>
            <a:endParaRPr lang="ru-RU" dirty="0" smtClean="0"/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28794" y="0"/>
            <a:ext cx="624594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Ро</a:t>
            </a:r>
            <a:r>
              <a:rPr lang="ru-RU" sz="4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змноження</a:t>
            </a:r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 </a:t>
            </a:r>
            <a:r>
              <a:rPr lang="ru-RU" sz="4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коренями</a:t>
            </a:r>
            <a:endParaRPr lang="ru-RU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86446" y="928670"/>
            <a:ext cx="257176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Корневими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живці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714356"/>
            <a:ext cx="2190750" cy="2190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43174" y="714356"/>
            <a:ext cx="2190750" cy="2190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Прямоугольник 12"/>
          <p:cNvSpPr/>
          <p:nvPr/>
        </p:nvSpPr>
        <p:spPr>
          <a:xfrm>
            <a:off x="142844" y="2928934"/>
            <a:ext cx="47863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Размножение корневыми            Нарезать кусочками </a:t>
            </a:r>
          </a:p>
          <a:p>
            <a:r>
              <a:rPr lang="ru-RU" sz="1400" dirty="0" smtClean="0"/>
              <a:t>черенками: обрезать                    по 5 см и сделать косой срез</a:t>
            </a:r>
          </a:p>
          <a:p>
            <a:r>
              <a:rPr lang="ru-RU" sz="1400" dirty="0" smtClean="0"/>
              <a:t>длинные корни.	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44" y="3643314"/>
            <a:ext cx="2190750" cy="2190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643174" y="3643314"/>
            <a:ext cx="2190750" cy="2190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0" y="5786454"/>
            <a:ext cx="514353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Черенки воткнуть в </a:t>
            </a:r>
            <a:r>
              <a:rPr lang="ru-RU" sz="1400" dirty="0" err="1" smtClean="0"/>
              <a:t>почвосмесь</a:t>
            </a:r>
            <a:r>
              <a:rPr lang="ru-RU" sz="1400" dirty="0" smtClean="0"/>
              <a:t>    Молодые растения </a:t>
            </a:r>
          </a:p>
          <a:p>
            <a:r>
              <a:rPr lang="ru-RU" sz="1400" dirty="0" smtClean="0"/>
              <a:t> для рассады, сверху насыпать       пересадить в горшки или </a:t>
            </a:r>
          </a:p>
          <a:p>
            <a:r>
              <a:rPr lang="ru-RU" sz="1400" dirty="0" smtClean="0"/>
              <a:t> слой песка или керамзита.            сразу же высадить в открытый грунт</a:t>
            </a:r>
          </a:p>
          <a:p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357818" y="2071678"/>
            <a:ext cx="35004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мак </a:t>
            </a:r>
            <a:r>
              <a:rPr lang="ru-RU" dirty="0" err="1" smtClean="0"/>
              <a:t>турецький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ветрениця</a:t>
            </a:r>
            <a:r>
              <a:rPr lang="ru-RU" dirty="0" smtClean="0"/>
              <a:t> </a:t>
            </a:r>
            <a:r>
              <a:rPr lang="ru-RU" dirty="0" err="1" smtClean="0"/>
              <a:t>японськая</a:t>
            </a:r>
            <a:r>
              <a:rPr lang="ru-RU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коров'як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6215074" y="857232"/>
            <a:ext cx="257176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Кореневими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клубнями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0"/>
            <a:ext cx="624594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Розмноження</a:t>
            </a:r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 </a:t>
            </a:r>
            <a:r>
              <a:rPr lang="ru-RU" sz="4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коренями</a:t>
            </a:r>
            <a:endParaRPr lang="ru-RU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cs typeface="Times New Roman" pitchFamily="18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857232"/>
            <a:ext cx="5180347" cy="2714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2786050" y="3929066"/>
            <a:ext cx="535785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/>
              <a:t> 4 - </a:t>
            </a:r>
            <a:r>
              <a:rPr lang="ru-RU" sz="1800" dirty="0" err="1" smtClean="0"/>
              <a:t>Стовщені</a:t>
            </a:r>
            <a:r>
              <a:rPr lang="ru-RU" sz="1800" dirty="0" smtClean="0"/>
              <a:t> </a:t>
            </a:r>
            <a:r>
              <a:rPr lang="ru-RU" sz="1800" dirty="0" err="1" smtClean="0"/>
              <a:t>коріння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ділять</a:t>
            </a:r>
            <a:r>
              <a:rPr lang="ru-RU" sz="1800" dirty="0" smtClean="0"/>
              <a:t> на </a:t>
            </a:r>
            <a:r>
              <a:rPr lang="ru-RU" sz="1800" dirty="0" err="1" smtClean="0"/>
              <a:t>частини</a:t>
            </a:r>
            <a:r>
              <a:rPr lang="ru-RU" sz="1800" dirty="0" smtClean="0"/>
              <a:t>, </a:t>
            </a:r>
            <a:r>
              <a:rPr lang="ru-RU" sz="1800" dirty="0" err="1" smtClean="0"/>
              <a:t>щоб</a:t>
            </a:r>
            <a:r>
              <a:rPr lang="ru-RU" sz="1800" dirty="0" smtClean="0"/>
              <a:t> </a:t>
            </a:r>
            <a:r>
              <a:rPr lang="ru-RU" sz="1800" dirty="0" err="1" smtClean="0"/>
              <a:t>кожна</a:t>
            </a:r>
            <a:r>
              <a:rPr lang="ru-RU" sz="1800" dirty="0" smtClean="0"/>
              <a:t> мала </a:t>
            </a:r>
            <a:r>
              <a:rPr lang="ru-RU" sz="1800" dirty="0" err="1" smtClean="0"/>
              <a:t>хоча</a:t>
            </a:r>
            <a:r>
              <a:rPr lang="ru-RU" sz="1800" dirty="0" smtClean="0"/>
              <a:t> б одну </a:t>
            </a:r>
            <a:r>
              <a:rPr lang="ru-RU" sz="1800" dirty="0" err="1" smtClean="0"/>
              <a:t>бруньку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5 - </a:t>
            </a:r>
            <a:r>
              <a:rPr lang="ru-RU" sz="1800" dirty="0" err="1" smtClean="0"/>
              <a:t>Поверхня</a:t>
            </a:r>
            <a:r>
              <a:rPr lang="ru-RU" sz="1800" dirty="0" smtClean="0"/>
              <a:t> </a:t>
            </a:r>
            <a:r>
              <a:rPr lang="ru-RU" sz="1800" dirty="0" err="1" smtClean="0"/>
              <a:t>зрізів</a:t>
            </a:r>
            <a:r>
              <a:rPr lang="ru-RU" sz="1800" dirty="0" smtClean="0"/>
              <a:t> </a:t>
            </a:r>
            <a:r>
              <a:rPr lang="ru-RU" sz="1800" dirty="0" err="1" smtClean="0"/>
              <a:t>обробляють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фунгіцидом</a:t>
            </a:r>
            <a:r>
              <a:rPr lang="ru-RU" sz="1800" dirty="0" smtClean="0"/>
              <a:t>. </a:t>
            </a:r>
            <a:r>
              <a:rPr lang="ru-RU" sz="1800" dirty="0" err="1" smtClean="0"/>
              <a:t>Матеріал</a:t>
            </a:r>
            <a:r>
              <a:rPr lang="ru-RU" sz="1800" dirty="0" smtClean="0"/>
              <a:t> </a:t>
            </a:r>
            <a:r>
              <a:rPr lang="ru-RU" sz="1800" dirty="0" err="1" smtClean="0"/>
              <a:t>залишають</a:t>
            </a:r>
            <a:r>
              <a:rPr lang="ru-RU" sz="1800" dirty="0" smtClean="0"/>
              <a:t> на час в сухому, теплому, добре </a:t>
            </a:r>
            <a:r>
              <a:rPr lang="ru-RU" sz="1800" dirty="0" err="1" smtClean="0"/>
              <a:t>вентильованому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місці</a:t>
            </a:r>
            <a:r>
              <a:rPr lang="ru-RU" sz="1800" dirty="0" smtClean="0"/>
              <a:t>.     </a:t>
            </a:r>
          </a:p>
          <a:p>
            <a:r>
              <a:rPr lang="ru-RU" sz="1800" dirty="0" smtClean="0"/>
              <a:t>6 - Коли на </a:t>
            </a:r>
            <a:r>
              <a:rPr lang="ru-RU" sz="1800" dirty="0" err="1" smtClean="0"/>
              <a:t>поверхні</a:t>
            </a:r>
            <a:r>
              <a:rPr lang="ru-RU" sz="1800" dirty="0" smtClean="0"/>
              <a:t> </a:t>
            </a:r>
            <a:r>
              <a:rPr lang="ru-RU" sz="1800" dirty="0" err="1" smtClean="0"/>
              <a:t>зрізів</a:t>
            </a:r>
            <a:r>
              <a:rPr lang="ru-RU" sz="1800" dirty="0" smtClean="0"/>
              <a:t> </a:t>
            </a:r>
            <a:r>
              <a:rPr lang="ru-RU" sz="1800" dirty="0" err="1" smtClean="0"/>
              <a:t>сформується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захисний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корковий</a:t>
            </a:r>
            <a:r>
              <a:rPr lang="ru-RU" sz="1800" dirty="0" smtClean="0"/>
              <a:t> шар, </a:t>
            </a:r>
            <a:r>
              <a:rPr lang="ru-RU" sz="1800" dirty="0" err="1" smtClean="0"/>
              <a:t>живці</a:t>
            </a:r>
            <a:r>
              <a:rPr lang="ru-RU" sz="1800" dirty="0" smtClean="0"/>
              <a:t> </a:t>
            </a:r>
            <a:r>
              <a:rPr lang="ru-RU" sz="1800" dirty="0" err="1" smtClean="0"/>
              <a:t>висаджують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6000728" y="2071678"/>
            <a:ext cx="314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err="1" smtClean="0"/>
              <a:t>Жоржини</a:t>
            </a:r>
            <a:r>
              <a:rPr lang="ru-RU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Бегонії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1538" y="500042"/>
            <a:ext cx="575888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Розмноження</a:t>
            </a:r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 стеблом</a:t>
            </a:r>
          </a:p>
          <a:p>
            <a:pPr algn="ctr"/>
            <a:r>
              <a:rPr lang="ru-RU" sz="3600" b="1" dirty="0" err="1" smtClean="0">
                <a:ln w="11430"/>
                <a:solidFill>
                  <a:srgbClr val="C00000"/>
                </a:solidFill>
                <a:cs typeface="Times New Roman" pitchFamily="18" charset="0"/>
              </a:rPr>
              <a:t>Підземними</a:t>
            </a:r>
            <a:r>
              <a:rPr lang="ru-RU" sz="3600" b="1" dirty="0" smtClean="0">
                <a:ln w="11430"/>
                <a:solidFill>
                  <a:srgbClr val="C00000"/>
                </a:solidFill>
                <a:cs typeface="Times New Roman" pitchFamily="18" charset="0"/>
              </a:rPr>
              <a:t> пагонами</a:t>
            </a:r>
            <a:endParaRPr lang="ru-RU" sz="3600" b="1" cap="none" spc="0" dirty="0">
              <a:ln w="11430"/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286512" y="1357298"/>
            <a:ext cx="257176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Клубнями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1928802"/>
            <a:ext cx="5072098" cy="27952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5572132" y="2214554"/>
            <a:ext cx="38576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Артишок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 </a:t>
            </a:r>
            <a:r>
              <a:rPr lang="ru-RU" dirty="0" err="1" smtClean="0"/>
              <a:t>Земляна</a:t>
            </a:r>
            <a:r>
              <a:rPr lang="ru-RU" dirty="0" smtClean="0"/>
              <a:t> груша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 Картофель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 </a:t>
            </a:r>
            <a:r>
              <a:rPr lang="ru-RU" dirty="0" err="1" smtClean="0"/>
              <a:t>Латаття</a:t>
            </a:r>
            <a:r>
              <a:rPr lang="ru-RU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    </a:t>
            </a:r>
            <a:r>
              <a:rPr lang="ru-RU" dirty="0" err="1" smtClean="0"/>
              <a:t>Настурції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otany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</TotalTime>
  <Words>413</Words>
  <Application>Microsoft Office PowerPoint</Application>
  <PresentationFormat>Экран (4:3)</PresentationFormat>
  <Paragraphs>147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Comic Sans MS</vt:lpstr>
      <vt:lpstr>Times New Roman</vt:lpstr>
      <vt:lpstr>Verdana</vt:lpstr>
      <vt:lpstr>botany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Пользователь</cp:lastModifiedBy>
  <cp:revision>70</cp:revision>
  <dcterms:created xsi:type="dcterms:W3CDTF">2010-01-08T14:00:33Z</dcterms:created>
  <dcterms:modified xsi:type="dcterms:W3CDTF">2020-09-04T07:09:04Z</dcterms:modified>
</cp:coreProperties>
</file>