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348879"/>
          </a:xfrm>
        </p:spPr>
        <p:txBody>
          <a:bodyPr>
            <a:normAutofit/>
          </a:bodyPr>
          <a:lstStyle/>
          <a:p>
            <a:r>
              <a:rPr lang="uk-UA" dirty="0" smtClean="0"/>
              <a:t>29.Транспорт речовин.</a:t>
            </a:r>
            <a:br>
              <a:rPr lang="uk-UA" dirty="0" smtClean="0"/>
            </a:br>
            <a:r>
              <a:rPr lang="uk-UA" dirty="0" smtClean="0"/>
              <a:t>Кровоносні системи.</a:t>
            </a:r>
            <a:br>
              <a:rPr lang="uk-UA" dirty="0" smtClean="0"/>
            </a:br>
            <a:r>
              <a:rPr lang="uk-UA" dirty="0" smtClean="0"/>
              <a:t>Кров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medmegaportal.ru/files/hemofil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77819"/>
            <a:ext cx="7020272" cy="46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8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Транспорт речовин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Склад </a:t>
            </a:r>
            <a:r>
              <a:rPr lang="uk-UA" sz="2800" dirty="0" err="1" smtClean="0"/>
              <a:t>циркуляторної</a:t>
            </a:r>
            <a:r>
              <a:rPr lang="uk-UA" sz="2800" dirty="0" smtClean="0"/>
              <a:t> системи:                                       скоротливий орган (насос)</a:t>
            </a:r>
            <a:endParaRPr lang="ru-RU" sz="2800" dirty="0"/>
          </a:p>
        </p:txBody>
      </p:sp>
      <p:pic>
        <p:nvPicPr>
          <p:cNvPr id="9218" name="Picture 2" descr="http://dxmbkxacdb7tv.cloudfront.net/5f10087b-412e-4284-a621-121e8b2bc18b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1772816"/>
            <a:ext cx="9144000" cy="248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Транспорт речовин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більшості тварин транспортну функцію виконує кровоносна система, по якій тече кров</a:t>
            </a:r>
            <a:endParaRPr lang="ru-RU" sz="2800" dirty="0"/>
          </a:p>
        </p:txBody>
      </p:sp>
      <p:pic>
        <p:nvPicPr>
          <p:cNvPr id="10242" name="Picture 2" descr="http://files.school-collection.edu.ru/dlrstore/6e13cc29-db92-45d2-b78c-eb71f8b91d26/%5bBIO8_02-08%5d_%5bPT_01%5d_files%5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900542" cy="54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Кров складається з міжклітинної рідини плазми і клітин – еритроцитів, тромбоцитів, лейкоцитів</a:t>
            </a:r>
            <a:endParaRPr lang="ru-RU" sz="2800" dirty="0"/>
          </a:p>
        </p:txBody>
      </p:sp>
      <p:pic>
        <p:nvPicPr>
          <p:cNvPr id="11266" name="Picture 2" descr="http://1.bp.blogspot.com/-Yts3IBoCVl0/UY28KQauRYI/AAAAAAAANeU/VM3UD1DlyVI/s400/blood+cells+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2945"/>
            <a:ext cx="8228947" cy="53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Плазма: вода, БЖ, глюкоза, мінеральні речовини, АК, вітаміни, гормони, продукти обміну. Функція транспорту</a:t>
            </a:r>
            <a:endParaRPr lang="ru-RU" sz="2800" dirty="0"/>
          </a:p>
        </p:txBody>
      </p:sp>
      <p:pic>
        <p:nvPicPr>
          <p:cNvPr id="4" name="Picture 4" descr="http://www.zoovet.ru/slovar/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068"/>
            <a:ext cx="91440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Еритроцити – червоні клітини, які транспортують кисень</a:t>
            </a:r>
            <a:endParaRPr lang="ru-RU" sz="2800" dirty="0"/>
          </a:p>
        </p:txBody>
      </p:sp>
      <p:pic>
        <p:nvPicPr>
          <p:cNvPr id="4" name="Picture 2" descr="Удивительный организм человека (2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46129" cy="5380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01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Цитоплазма еритроцитів заповнена білком гемоглобіном, який </a:t>
            </a:r>
            <a:r>
              <a:rPr lang="uk-UA" sz="2800" dirty="0" err="1" smtClean="0"/>
              <a:t>переносить</a:t>
            </a:r>
            <a:r>
              <a:rPr lang="uk-UA" sz="2800" dirty="0" smtClean="0"/>
              <a:t> кисень і вуглекислий газ</a:t>
            </a:r>
            <a:endParaRPr lang="ru-RU" sz="2800" dirty="0"/>
          </a:p>
        </p:txBody>
      </p:sp>
      <p:pic>
        <p:nvPicPr>
          <p:cNvPr id="4" name="Picture 2" descr="http://www.tryphonov.ru/tryphonov2/pic2/hemog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5184576" cy="534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013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Еритроцити є у крові усіх хребетних: у риб, амфібій, рептилій і птахів – з ядром, у ссавців - без</a:t>
            </a:r>
            <a:r>
              <a:rPr lang="en-US" sz="2800" dirty="0" smtClean="0"/>
              <a:t>’</a:t>
            </a:r>
            <a:r>
              <a:rPr lang="uk-UA" sz="2800" dirty="0" smtClean="0"/>
              <a:t>ядерні  </a:t>
            </a:r>
            <a:endParaRPr lang="ru-RU" sz="2800" dirty="0"/>
          </a:p>
        </p:txBody>
      </p:sp>
      <p:pic>
        <p:nvPicPr>
          <p:cNvPr id="4" name="Picture 2" descr="http://www.shvedun.ru/images/fotomicro/C_IMAGE_1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6537" y="1541963"/>
            <a:ext cx="5328589" cy="3552394"/>
          </a:xfrm>
          <a:prstGeom prst="rect">
            <a:avLst/>
          </a:prstGeom>
          <a:noFill/>
        </p:spPr>
      </p:pic>
      <p:pic>
        <p:nvPicPr>
          <p:cNvPr id="5" name="Picture 4" descr="http://www.shvedun.ru/images/fotomicro/vit-bloo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92016" y="1318076"/>
            <a:ext cx="5355199" cy="4051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01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безхребетних еритроцитів немає, але у плазмі є білки, схожі за функцією на гемоглобін.                  Гемоглобін хордових і </a:t>
            </a:r>
            <a:r>
              <a:rPr lang="uk-UA" sz="2800" dirty="0" err="1" smtClean="0"/>
              <a:t>гемеритрин</a:t>
            </a:r>
            <a:r>
              <a:rPr lang="uk-UA" sz="2800" dirty="0" smtClean="0"/>
              <a:t> кільчастих </a:t>
            </a:r>
            <a:r>
              <a:rPr lang="uk-UA" sz="2800" dirty="0" err="1" smtClean="0"/>
              <a:t>червів</a:t>
            </a:r>
            <a:endParaRPr lang="ru-RU" sz="2800" dirty="0"/>
          </a:p>
        </p:txBody>
      </p:sp>
      <p:pic>
        <p:nvPicPr>
          <p:cNvPr id="4" name="Picture 4" descr="http://upload.wikimedia.org/wikipedia/commons/thumb/7/79/Hemerythrin.jpg/220px-Hemeryth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4092777" cy="4520658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d/d2/Hemoglobin.gif/300px-Hemoglob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98" y="836712"/>
            <a:ext cx="4637522" cy="4520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01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Гемоціанін</a:t>
            </a:r>
            <a:r>
              <a:rPr lang="uk-UA" sz="2800" dirty="0" smtClean="0"/>
              <a:t> головоногих молюсків і деяких ракоподібних містить не </a:t>
            </a:r>
            <a:r>
              <a:rPr lang="uk-UA" sz="2800" dirty="0" err="1" smtClean="0"/>
              <a:t>Ферум</a:t>
            </a:r>
            <a:r>
              <a:rPr lang="uk-UA" sz="2800" dirty="0" smtClean="0"/>
              <a:t>, а </a:t>
            </a:r>
            <a:r>
              <a:rPr lang="uk-UA" sz="2800" dirty="0" err="1" smtClean="0"/>
              <a:t>Купрум</a:t>
            </a:r>
            <a:r>
              <a:rPr lang="uk-UA" sz="2800" dirty="0" smtClean="0"/>
              <a:t>, томі кров зелено-голуба</a:t>
            </a:r>
            <a:endParaRPr lang="ru-RU" sz="2800" dirty="0"/>
          </a:p>
        </p:txBody>
      </p:sp>
      <p:pic>
        <p:nvPicPr>
          <p:cNvPr id="12290" name="Picture 2" descr="http://wildwildworld.net.ua/sites/default/files/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7" y="548680"/>
            <a:ext cx="7431526" cy="5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avalia.ru/wp-content/uploads/2012/04/%D0%93%D0%B5%D0%BC%D0%BE%D1%86%D0%B8%D0%B0%D0%BD%D0%B8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271" y="548680"/>
            <a:ext cx="2901352" cy="277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01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Лейкоцити – білі клітини з ядром, псевдоподіями, які захищають організм від бактерій, чужих білків і сторонніх тіл</a:t>
            </a:r>
            <a:endParaRPr lang="ru-RU" sz="2800" dirty="0"/>
          </a:p>
        </p:txBody>
      </p:sp>
      <p:pic>
        <p:nvPicPr>
          <p:cNvPr id="4" name="Picture 2" descr="http://farmaspravka.com/wp-content/uploads/2012/09/sostav_krov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35738" cy="5480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01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Транспорт речовин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Кожна клітина організму потребує  надходження кисню, поживних речовин, гормонів та інших сигнальних молекул</a:t>
            </a:r>
            <a:endParaRPr lang="ru-RU" sz="2800" dirty="0"/>
          </a:p>
        </p:txBody>
      </p:sp>
      <p:pic>
        <p:nvPicPr>
          <p:cNvPr id="1026" name="Picture 2" descr="http://steelbros.ru/attachments/%D0%AD%D0%BD%D0%B4%D0%BE%D1%86%D0%B8%D1%82%D0%BE%D0%B7-jpg.25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81303" cy="536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4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Лейкоцити здатні </a:t>
            </a:r>
            <a:r>
              <a:rPr lang="uk-UA" sz="2800" dirty="0"/>
              <a:t>д</a:t>
            </a:r>
            <a:r>
              <a:rPr lang="uk-UA" sz="2800" dirty="0" smtClean="0"/>
              <a:t>о фагоцитозу</a:t>
            </a:r>
            <a:endParaRPr lang="ru-RU" sz="2800" dirty="0"/>
          </a:p>
        </p:txBody>
      </p:sp>
      <p:pic>
        <p:nvPicPr>
          <p:cNvPr id="4" name="Picture 4" descr="Жизнь за чужой сч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827155" cy="5572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013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Після поранень кров за лічені хвилини засихає – зсідається, згортається</a:t>
            </a:r>
            <a:endParaRPr lang="ru-RU" sz="2800" dirty="0"/>
          </a:p>
        </p:txBody>
      </p:sp>
      <p:pic>
        <p:nvPicPr>
          <p:cNvPr id="4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1361"/>
            <a:ext cx="6089303" cy="54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13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Цю функцію крові забезпечують тромбоцити – дрібні, без</a:t>
            </a:r>
            <a:r>
              <a:rPr lang="en-US" sz="2800" dirty="0" smtClean="0"/>
              <a:t>’</a:t>
            </a:r>
            <a:r>
              <a:rPr lang="uk-UA" sz="2800" dirty="0" smtClean="0"/>
              <a:t>ядерні, здатні утворювати згустки – тромби </a:t>
            </a:r>
            <a:endParaRPr lang="ru-RU" sz="2800" dirty="0"/>
          </a:p>
        </p:txBody>
      </p:sp>
      <p:pic>
        <p:nvPicPr>
          <p:cNvPr id="4" name="Picture 4" descr="http://science.compulenta.ru/upload/iblock/dde/m175473-thrombus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71600" y="620688"/>
            <a:ext cx="7200800" cy="5459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01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smtClean="0"/>
              <a:t>Тромбоцити </a:t>
            </a:r>
            <a:endParaRPr lang="ru-RU" sz="2800" dirty="0"/>
          </a:p>
        </p:txBody>
      </p:sp>
      <p:pic>
        <p:nvPicPr>
          <p:cNvPr id="4" name="Picture 8" descr="Тромбоциты не выполняют свои функ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64348"/>
            <a:ext cx="7536361" cy="5451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01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Кров транспортує гази, поживні речовини, продукти обміну, гормони, підтримує імунітет та постійну температуру тіла теплокровних</a:t>
            </a:r>
            <a:endParaRPr lang="ru-RU" sz="2800" dirty="0"/>
          </a:p>
        </p:txBody>
      </p:sp>
      <p:pic>
        <p:nvPicPr>
          <p:cNvPr id="2050" name="Picture 2" descr="http://www.photo-finish.ru/wp-content/uploads/2010/07/20100724215548817/20100723070039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7914"/>
            <a:ext cx="7848872" cy="52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01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більшості тварин рух крові відбувається завдяки скороченням серця</a:t>
            </a:r>
            <a:endParaRPr lang="ru-RU" sz="2800" dirty="0"/>
          </a:p>
        </p:txBody>
      </p:sp>
      <p:pic>
        <p:nvPicPr>
          <p:cNvPr id="3074" name="Picture 2" descr="http://900igr.net/datai/biologija/Vnutrennee-stroenie-mlekopitajuschikh/0006-007-Krovenosnaja-sist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4611"/>
            <a:ext cx="6768752" cy="53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17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Артерії виносять кров із серця під високим тиском</a:t>
            </a:r>
            <a:endParaRPr lang="ru-RU" sz="2800" dirty="0"/>
          </a:p>
        </p:txBody>
      </p:sp>
      <p:pic>
        <p:nvPicPr>
          <p:cNvPr id="4" name="Picture 2" descr="http://900igr.net/datai/biologija/Vnutrennee-stroenie-mlekopitajuschikh/0006-007-Krovenosnaja-sist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4611"/>
            <a:ext cx="6768752" cy="53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В органах артерії розгалужуються до капілярів, тут відбувається газообмін</a:t>
            </a:r>
            <a:endParaRPr lang="ru-RU" sz="2800" dirty="0"/>
          </a:p>
        </p:txBody>
      </p:sp>
      <p:pic>
        <p:nvPicPr>
          <p:cNvPr id="4" name="Picture 2" descr="http://900igr.net/datai/biologija/Vnutrennee-stroenie-mlekopitajuschikh/0006-007-Krovenosnaja-sist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4611"/>
            <a:ext cx="6768752" cy="53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Капіляри збираються у вени, якими кров повертається до серця, тиск низький</a:t>
            </a:r>
            <a:endParaRPr lang="ru-RU" sz="2800" dirty="0"/>
          </a:p>
        </p:txBody>
      </p:sp>
      <p:pic>
        <p:nvPicPr>
          <p:cNvPr id="4" name="Picture 2" descr="http://900igr.net/datai/biologija/Vnutrennee-stroenie-mlekopitajuschikh/0006-007-Krovenosnaja-sist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4611"/>
            <a:ext cx="6768752" cy="53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Незамкнена кровоносна система: замість капілярів – порожнини тіла, де кров повільно омиває клітини</a:t>
            </a:r>
            <a:endParaRPr lang="ru-RU" sz="2800" dirty="0"/>
          </a:p>
        </p:txBody>
      </p:sp>
      <p:pic>
        <p:nvPicPr>
          <p:cNvPr id="4098" name="Picture 2" descr="http://biouroki.ru/content/page/729/s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1" y="1231032"/>
            <a:ext cx="89923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Транспорт речовин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Кожна клітина потребує виведення аміаку, сечовини, вуглекислого газу, зайвих солей і води</a:t>
            </a:r>
            <a:endParaRPr lang="ru-RU" sz="2800" dirty="0"/>
          </a:p>
        </p:txBody>
      </p:sp>
      <p:pic>
        <p:nvPicPr>
          <p:cNvPr id="2050" name="Picture 2" descr="http://ebio.ru/images/090102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6670" cy="53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Незамкнена кровоносна система:                                                        + контакт клітин із кров</a:t>
            </a:r>
            <a:r>
              <a:rPr lang="en-US" sz="2800" dirty="0" smtClean="0"/>
              <a:t>’</a:t>
            </a:r>
            <a:r>
              <a:rPr lang="uk-UA" sz="2800" dirty="0" smtClean="0"/>
              <a:t>ю; - повільний рух крові</a:t>
            </a:r>
          </a:p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8194" name="Picture 2" descr="http://biouroki.ru/content/page/728/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647199" cy="55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Незамкнена кровоносна система молюсків</a:t>
            </a:r>
            <a:endParaRPr lang="ru-RU" sz="2800" dirty="0"/>
          </a:p>
        </p:txBody>
      </p:sp>
      <p:pic>
        <p:nvPicPr>
          <p:cNvPr id="10242" name="Picture 2" descr="http://www.interfax.by/files/2013-06/20130603-114613-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1" y="548680"/>
            <a:ext cx="8283681" cy="551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Незамкнена кровоносна система членистоногих</a:t>
            </a:r>
            <a:endParaRPr lang="ru-RU" sz="2800" dirty="0"/>
          </a:p>
        </p:txBody>
      </p:sp>
      <p:pic>
        <p:nvPicPr>
          <p:cNvPr id="9218" name="Picture 2" descr="http://cs.pikabu.ru/images/big_size_comm/2013-03_1/13625033601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2524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Мішкоподібне серце річкового рака з кількома парами отворів</a:t>
            </a:r>
            <a:endParaRPr lang="ru-RU" sz="2800" dirty="0"/>
          </a:p>
        </p:txBody>
      </p:sp>
      <p:sp>
        <p:nvSpPr>
          <p:cNvPr id="4" name="AutoShape 2" descr="https://upload.wikimedia.org/wikipedia/uk/e/e8/%D0%92%D0%BD%D1%83%D1%82%D1%80%D1%96%D1%88%D0%BD%D1%8F_%D0%B1%D1%83%D0%B4%D0%BE%D0%B2%D0%B0_%D1%80%D1%96%D1%87%D0%BA%D0%BE%D0%B2%D0%BE%D0%B3%D0%BE_%D1%80%D0%B0%D0%BA%D0%B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uk/thumb/e/e8/%D0%92%D0%BD%D1%83%D1%82%D1%80%D1%96%D1%88%D0%BD%D1%8F_%D0%B1%D1%83%D0%B4%D0%BE%D0%B2%D0%B0_%D1%80%D1%96%D1%87%D0%BA%D0%BE%D0%B2%D0%BE%D0%B3%D0%BE_%D1%80%D0%B0%D0%BA%D0%B0.jpeg/350px-%D0%92%D0%BD%D1%83%D1%82%D1%80%D1%96%D1%88%D0%BD%D1%8F_%D0%B1%D1%83%D0%B4%D0%BE%D0%B2%D0%B0_%D1%80%D1%96%D1%87%D0%BA%D0%BE%D0%B2%D0%BE%D0%B3%D0%BE_%D1%80%D0%B0%D0%BA%D0%B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upload.wikimedia.org/wikipedia/uk/thumb/e/e8/%D0%92%D0%BD%D1%83%D1%82%D1%80%D1%96%D1%88%D0%BD%D1%8F_%D0%B1%D1%83%D0%B4%D0%BE%D0%B2%D0%B0_%D1%80%D1%96%D1%87%D0%BA%D0%BE%D0%B2%D0%BE%D0%B3%D0%BE_%D1%80%D0%B0%D0%BA%D0%B0.jpeg/1024px-%D0%92%D0%BD%D1%83%D1%82%D1%80%D1%96%D1%88%D0%BD%D1%8F_%D0%B1%D1%83%D0%B4%D0%BE%D0%B2%D0%B0_%D1%80%D1%96%D1%87%D0%BA%D0%BE%D0%B2%D0%BE%D0%B3%D0%BE_%D1%80%D0%B0%D0%BA%D0%B0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upload.wikimedia.org/wikipedia/uk/thumb/e/e8/%D0%92%D0%BD%D1%83%D1%82%D1%80%D1%96%D1%88%D0%BD%D1%8F_%D0%B1%D1%83%D0%B4%D0%BE%D0%B2%D0%B0_%D1%80%D1%96%D1%87%D0%BA%D0%BE%D0%B2%D0%BE%D0%B3%D0%BE_%D1%80%D0%B0%D0%BA%D0%B0.jpeg/1024px-%D0%92%D0%BD%D1%83%D1%82%D1%80%D1%96%D1%88%D0%BD%D1%8F_%D0%B1%D1%83%D0%B4%D0%BE%D0%B2%D0%B0_%D1%80%D1%96%D1%87%D0%BA%D0%BE%D0%B2%D0%BE%D0%B3%D0%BE_%D1%80%D0%B0%D0%BA%D0%B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http://t1.ftcdn.net/jpg/00/31/78/22/400_F_31782261_2NT03BjFj4u7kz6bEfqFDkdvn8rKvMZ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8" y="980728"/>
            <a:ext cx="8953429" cy="50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Трубчасте серце павукоподібних і комах</a:t>
            </a:r>
            <a:endParaRPr lang="ru-RU" sz="2800" dirty="0"/>
          </a:p>
        </p:txBody>
      </p:sp>
      <p:pic>
        <p:nvPicPr>
          <p:cNvPr id="12290" name="Picture 2" descr="http://biouroki.ru/content/page/731/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95" y="3501008"/>
            <a:ext cx="6477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biouroki.ru/content/page/730/s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3464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У молюсків серце має камери: передсердя і шлуночок</a:t>
            </a:r>
            <a:endParaRPr lang="ru-RU" sz="2800" dirty="0"/>
          </a:p>
        </p:txBody>
      </p:sp>
      <p:pic>
        <p:nvPicPr>
          <p:cNvPr id="13314" name="Picture 2" descr="http://www.zoofirma.ru/images/knigi/0999/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" y="980728"/>
            <a:ext cx="9083509" cy="44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головоногих молюсків є додаткові зяброві серця</a:t>
            </a:r>
            <a:endParaRPr lang="ru-RU" sz="2800" dirty="0"/>
          </a:p>
        </p:txBody>
      </p:sp>
      <p:pic>
        <p:nvPicPr>
          <p:cNvPr id="14338" name="Picture 2" descr="http://www.bio.miami.edu/tom/courses/protected/ECK/CH12/figure-12-0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54"/>
            <a:ext cx="9144000" cy="51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Замкнена кровоносна система: кров контактує з тканинами лише через стінки капілярів</a:t>
            </a:r>
            <a:endParaRPr lang="ru-RU" sz="2800" dirty="0"/>
          </a:p>
        </p:txBody>
      </p:sp>
      <p:pic>
        <p:nvPicPr>
          <p:cNvPr id="15362" name="Picture 2" descr="http://ic.pics.livejournal.com/invitro/31097610/11622/11622_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0" y="1534346"/>
            <a:ext cx="9156429" cy="389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риб двокамерне серце й 1 коло кровообігу</a:t>
            </a:r>
            <a:endParaRPr lang="ru-RU" sz="2800" dirty="0"/>
          </a:p>
        </p:txBody>
      </p:sp>
      <p:pic>
        <p:nvPicPr>
          <p:cNvPr id="16386" name="Picture 2" descr="http://biouroki.ru/content/page/733/s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088456" cy="352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амфібій </a:t>
            </a:r>
            <a:r>
              <a:rPr lang="uk-UA" sz="2800" dirty="0" smtClean="0"/>
              <a:t>три</a:t>
            </a:r>
            <a:r>
              <a:rPr lang="uk-UA" sz="2800" dirty="0" smtClean="0"/>
              <a:t>камерне серце й 2 кола кровообігу, венозна й артеріальна кров у шлуночку змішуються</a:t>
            </a:r>
            <a:endParaRPr lang="ru-RU" sz="2800" dirty="0"/>
          </a:p>
        </p:txBody>
      </p:sp>
      <p:pic>
        <p:nvPicPr>
          <p:cNvPr id="17412" name="Picture 4" descr="http://biouroki.ru/content/page/734/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4225"/>
            <a:ext cx="6264696" cy="53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3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Транспорт речовин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Примітивні малі тварини (кишковопорожнинні, плоскі черви) здійснюють цей обмін через усю поверхню тіла</a:t>
            </a:r>
            <a:endParaRPr lang="ru-RU" sz="2800" dirty="0"/>
          </a:p>
        </p:txBody>
      </p:sp>
      <p:pic>
        <p:nvPicPr>
          <p:cNvPr id="3074" name="Picture 2" descr="http://www.photomacrography.net/forum/userpix/1764_Hydra_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548680"/>
            <a:ext cx="8083701" cy="53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рептилій </a:t>
            </a:r>
            <a:r>
              <a:rPr lang="uk-UA" sz="2800" dirty="0" smtClean="0"/>
              <a:t>три</a:t>
            </a:r>
            <a:r>
              <a:rPr lang="uk-UA" sz="2800" dirty="0" smtClean="0"/>
              <a:t>камерне серце й 2 кола кровообігу, усе тіло отримує змішану кров, мозок – майже артеріальну</a:t>
            </a:r>
            <a:endParaRPr lang="ru-RU" sz="2800" dirty="0"/>
          </a:p>
        </p:txBody>
      </p:sp>
      <p:pic>
        <p:nvPicPr>
          <p:cNvPr id="18434" name="Picture 2" descr="http://900igr.net/datai/biologija/Vnutrennee-stroenie-presmykajuschikhsja/0024-040-Funktsionirujut-dva-kruga-krovoobraschen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1583578"/>
            <a:ext cx="9156964" cy="382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38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крокодилів чотирикамерне серце, але кров змішується через </a:t>
            </a:r>
            <a:r>
              <a:rPr lang="uk-UA" sz="2800" dirty="0" err="1"/>
              <a:t>П</a:t>
            </a:r>
            <a:r>
              <a:rPr lang="uk-UA" sz="2800" dirty="0" err="1" smtClean="0"/>
              <a:t>аніцціїв</a:t>
            </a:r>
            <a:r>
              <a:rPr lang="uk-UA" sz="2800" dirty="0" smtClean="0"/>
              <a:t> отвір</a:t>
            </a:r>
            <a:endParaRPr lang="ru-RU" sz="2800" dirty="0"/>
          </a:p>
        </p:txBody>
      </p:sp>
      <p:pic>
        <p:nvPicPr>
          <p:cNvPr id="19458" name="Picture 2" descr="http://bio-faq.ru/zzz/zzz026_clip_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2197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38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птахів </a:t>
            </a:r>
            <a:r>
              <a:rPr lang="uk-UA" sz="2800" dirty="0" smtClean="0"/>
              <a:t>чотири</a:t>
            </a:r>
            <a:r>
              <a:rPr lang="uk-UA" sz="2800" dirty="0" smtClean="0"/>
              <a:t>камерне серце й 2 коло кровообігу, венозна й артеріальна кров ніде не змішуються</a:t>
            </a:r>
            <a:endParaRPr lang="ru-RU" sz="2800" dirty="0"/>
          </a:p>
        </p:txBody>
      </p:sp>
      <p:pic>
        <p:nvPicPr>
          <p:cNvPr id="20482" name="Picture 2" descr="http://blgy.ru/images/biology7/pic2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3264"/>
            <a:ext cx="6583454" cy="549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38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ссавців </a:t>
            </a:r>
            <a:r>
              <a:rPr lang="uk-UA" sz="2800" dirty="0" smtClean="0"/>
              <a:t>чотири</a:t>
            </a:r>
            <a:r>
              <a:rPr lang="uk-UA" sz="2800" dirty="0" smtClean="0"/>
              <a:t>камерне серце й 2 коло кровообігу, венозна й артеріальна кров ніде не змішуються</a:t>
            </a:r>
            <a:endParaRPr lang="ru-RU" sz="2800" dirty="0"/>
          </a:p>
        </p:txBody>
      </p:sp>
      <p:pic>
        <p:nvPicPr>
          <p:cNvPr id="21506" name="Picture 2" descr="http://files.school-collection.edu.ru/dlrstore/6e13cc29-db92-45d2-b78c-eb71f8b91d26/%5bBIO8_02-08%5d_%5bPT_01%5d_files%5C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9176"/>
            <a:ext cx="7638781" cy="54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76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рухливих теплокровних тварин серце велике й часто скорочується</a:t>
            </a:r>
            <a:endParaRPr lang="ru-RU" sz="2800" dirty="0"/>
          </a:p>
        </p:txBody>
      </p:sp>
      <p:pic>
        <p:nvPicPr>
          <p:cNvPr id="22530" name="Picture 2" descr="http://positime.ru/wp-content/uploads/2014/01/b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2412"/>
            <a:ext cx="6192688" cy="54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Найчастіше серце скорочується у птахів </a:t>
            </a:r>
            <a:endParaRPr lang="ru-RU" sz="2800" dirty="0"/>
          </a:p>
        </p:txBody>
      </p:sp>
      <p:pic>
        <p:nvPicPr>
          <p:cNvPr id="23554" name="Picture 2" descr="http://cubagood.com/wp-content/uploads/2012/12/00000021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3407"/>
            <a:ext cx="7825737" cy="54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Кровоносна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Найчастіше серце скорочується у дрібних ссавців </a:t>
            </a:r>
            <a:endParaRPr lang="ru-RU" sz="2800" dirty="0"/>
          </a:p>
        </p:txBody>
      </p:sp>
      <p:pic>
        <p:nvPicPr>
          <p:cNvPr id="24578" name="Picture 2" descr="http://vreditel.net/wp-content/uploads/2015/08/Kak-izbavitsya-ot-zemleroyki-na-ogor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5" y="545201"/>
            <a:ext cx="7356309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11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Лімфатична</a:t>
            </a:r>
            <a:r>
              <a:rPr lang="uk-UA" sz="3200" dirty="0" smtClean="0"/>
              <a:t>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хребетних тварин виконує </a:t>
            </a:r>
            <a:r>
              <a:rPr lang="uk-UA" sz="2800" dirty="0" err="1" smtClean="0"/>
              <a:t>транспортрну</a:t>
            </a:r>
            <a:r>
              <a:rPr lang="uk-UA" sz="2800" dirty="0" smtClean="0"/>
              <a:t> функцію і не  залежить від роботи серця</a:t>
            </a:r>
            <a:endParaRPr lang="ru-RU" sz="2800" dirty="0"/>
          </a:p>
        </p:txBody>
      </p:sp>
      <p:pic>
        <p:nvPicPr>
          <p:cNvPr id="25602" name="Picture 2" descr="http://pmhtherapy.com/wp-content/uploads/2012/03/canine-lymphatic-syste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9" y="618140"/>
            <a:ext cx="7100371" cy="53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0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Лімфатична</a:t>
            </a:r>
            <a:r>
              <a:rPr lang="uk-UA" sz="3200" dirty="0" smtClean="0"/>
              <a:t> система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Лімфа тече лімфатичними судинами, містить лейкоцити</a:t>
            </a:r>
            <a:endParaRPr lang="ru-RU" sz="2800" dirty="0"/>
          </a:p>
        </p:txBody>
      </p:sp>
      <p:pic>
        <p:nvPicPr>
          <p:cNvPr id="26626" name="Picture 2" descr="http://www.medclub.ru/img/work/catalog/a_4036_3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2707"/>
            <a:ext cx="7056785" cy="56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5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Транспорт речовин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Транспорт речовин у таких тварин здійснюється повільно від клітини до клітини</a:t>
            </a:r>
            <a:endParaRPr lang="ru-RU" sz="2800" dirty="0"/>
          </a:p>
        </p:txBody>
      </p:sp>
      <p:pic>
        <p:nvPicPr>
          <p:cNvPr id="4098" name="Picture 2" descr="http://elementy.ru/images/news/schmidtea_mediterranea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480439" cy="548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Транспорт речовин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Якщо розмір тіла великий і обмін речовин інтенсивний, потрібна спеціальна </a:t>
            </a:r>
            <a:r>
              <a:rPr lang="uk-UA" sz="2800" dirty="0" err="1" smtClean="0"/>
              <a:t>циркуляторна</a:t>
            </a:r>
            <a:r>
              <a:rPr lang="uk-UA" sz="2800" dirty="0" smtClean="0"/>
              <a:t> (транспортна) система </a:t>
            </a:r>
            <a:endParaRPr lang="ru-RU" sz="2800" dirty="0"/>
          </a:p>
        </p:txBody>
      </p:sp>
      <p:pic>
        <p:nvPicPr>
          <p:cNvPr id="5122" name="Picture 2" descr="http://www.kvelitet.ru/pics/Image/pics/transport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929"/>
            <a:ext cx="9144000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Транспорт речовин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Через стінки </a:t>
            </a:r>
            <a:r>
              <a:rPr lang="uk-UA" sz="2800" dirty="0" err="1" smtClean="0"/>
              <a:t>циркуляторної</a:t>
            </a:r>
            <a:r>
              <a:rPr lang="uk-UA" sz="2800" dirty="0" smtClean="0"/>
              <a:t> системи одні речовини просочуються до клітин, інші – виходять із клітин</a:t>
            </a:r>
            <a:endParaRPr lang="ru-RU" sz="2800" dirty="0"/>
          </a:p>
        </p:txBody>
      </p:sp>
      <p:pic>
        <p:nvPicPr>
          <p:cNvPr id="6146" name="Picture 2" descr="http://h2osystem.ru/images/Osm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48128" cy="5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Транспорт речовин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Склад </a:t>
            </a:r>
            <a:r>
              <a:rPr lang="uk-UA" sz="2800" dirty="0" err="1" smtClean="0"/>
              <a:t>циркуляторної</a:t>
            </a:r>
            <a:r>
              <a:rPr lang="uk-UA" sz="2800" dirty="0" smtClean="0"/>
              <a:t> системи:                                                 рідина (кров, лімфа, гемолімфа)</a:t>
            </a:r>
            <a:endParaRPr lang="ru-RU" sz="2800" dirty="0"/>
          </a:p>
        </p:txBody>
      </p:sp>
      <p:pic>
        <p:nvPicPr>
          <p:cNvPr id="7170" name="Picture 2" descr="http://sdorov.ru/attachments/Image/krovoobrashchenie.jpg?1355522030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55" y="530990"/>
            <a:ext cx="7266384" cy="54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Транспорт речовин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Склад </a:t>
            </a:r>
            <a:r>
              <a:rPr lang="uk-UA" sz="2800" dirty="0" err="1" smtClean="0"/>
              <a:t>циркуляторной</a:t>
            </a:r>
            <a:r>
              <a:rPr lang="uk-UA" sz="2800" dirty="0" smtClean="0"/>
              <a:t> системи:                                             судини різного діаметру й порожнини</a:t>
            </a:r>
            <a:endParaRPr lang="ru-RU" sz="2800" dirty="0"/>
          </a:p>
        </p:txBody>
      </p:sp>
      <p:pic>
        <p:nvPicPr>
          <p:cNvPr id="8194" name="Picture 2" descr="http://img.bibo.kz/10359/10359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4" y="647482"/>
            <a:ext cx="9159344" cy="51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1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652</Words>
  <Application>Microsoft Office PowerPoint</Application>
  <PresentationFormat>Экран (4:3)</PresentationFormat>
  <Paragraphs>95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29.Транспорт речовин. Кровоносні системи. Кров </vt:lpstr>
      <vt:lpstr>Транспорт речовин</vt:lpstr>
      <vt:lpstr>Транспорт речовин</vt:lpstr>
      <vt:lpstr>Транспорт речовин</vt:lpstr>
      <vt:lpstr>Транспорт речовин</vt:lpstr>
      <vt:lpstr>Транспорт речовин</vt:lpstr>
      <vt:lpstr>Транспорт речовин</vt:lpstr>
      <vt:lpstr>Транспорт речовин</vt:lpstr>
      <vt:lpstr>Транспорт речовин</vt:lpstr>
      <vt:lpstr>Транспорт речовин</vt:lpstr>
      <vt:lpstr>Транспорт речовин</vt:lpstr>
      <vt:lpstr>Кров </vt:lpstr>
      <vt:lpstr>Кров </vt:lpstr>
      <vt:lpstr>Кров </vt:lpstr>
      <vt:lpstr>Кров </vt:lpstr>
      <vt:lpstr>Кров </vt:lpstr>
      <vt:lpstr>Кров </vt:lpstr>
      <vt:lpstr>Кров </vt:lpstr>
      <vt:lpstr>Кров </vt:lpstr>
      <vt:lpstr>Кров </vt:lpstr>
      <vt:lpstr>Кров </vt:lpstr>
      <vt:lpstr>Кров </vt:lpstr>
      <vt:lpstr>Кров </vt:lpstr>
      <vt:lpstr>Кров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Кровоносна система </vt:lpstr>
      <vt:lpstr>Лімфатична система </vt:lpstr>
      <vt:lpstr>Лімфатична система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29.Транспорт речовин. Кровоносні системи. Кров </dc:title>
  <cp:lastModifiedBy>Пользователь Windows</cp:lastModifiedBy>
  <cp:revision>17</cp:revision>
  <dcterms:created xsi:type="dcterms:W3CDTF">2016-01-18T07:38:38Z</dcterms:created>
  <dcterms:modified xsi:type="dcterms:W3CDTF">2016-01-20T22:28:02Z</dcterms:modified>
</cp:coreProperties>
</file>