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1" r:id="rId16"/>
    <p:sldId id="282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/>
          <a:lstStyle/>
          <a:p>
            <a:r>
              <a:rPr lang="uk-UA" dirty="0" smtClean="0"/>
              <a:t>Обмін речовин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25602" name="Picture 2" descr="http://www.healthytips.ru/wp-content/uploads/2011/12/boost-metabol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362395" cy="5521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Живлення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Тварини-мертвоїди</a:t>
            </a:r>
            <a:endParaRPr lang="ru-RU" sz="2800" dirty="0"/>
          </a:p>
        </p:txBody>
      </p:sp>
      <p:pic>
        <p:nvPicPr>
          <p:cNvPr id="16386" name="Picture 2" descr="Могильщик Nicrophorus vespilloi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3600400" cy="2736304"/>
          </a:xfrm>
          <a:prstGeom prst="rect">
            <a:avLst/>
          </a:prstGeom>
          <a:noFill/>
        </p:spPr>
      </p:pic>
      <p:pic>
        <p:nvPicPr>
          <p:cNvPr id="16388" name="Picture 4" descr="Тасманский дьяво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764704"/>
            <a:ext cx="2877915" cy="2736304"/>
          </a:xfrm>
          <a:prstGeom prst="rect">
            <a:avLst/>
          </a:prstGeom>
          <a:noFill/>
        </p:spPr>
      </p:pic>
      <p:pic>
        <p:nvPicPr>
          <p:cNvPr id="16390" name="Picture 6" descr="http://www.kto-takoy.ru/wp-content/uploads/2010/01/art5631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73016"/>
            <a:ext cx="2880320" cy="2655655"/>
          </a:xfrm>
          <a:prstGeom prst="rect">
            <a:avLst/>
          </a:prstGeom>
          <a:noFill/>
        </p:spPr>
      </p:pic>
      <p:pic>
        <p:nvPicPr>
          <p:cNvPr id="16392" name="Picture 8" descr="http://zooclub.ru/attach/wild/2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573016"/>
            <a:ext cx="304143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Живлення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Способом висмоктування</a:t>
            </a:r>
            <a:endParaRPr lang="ru-RU" sz="2800" dirty="0"/>
          </a:p>
        </p:txBody>
      </p:sp>
      <p:pic>
        <p:nvPicPr>
          <p:cNvPr id="15362" name="Picture 2" descr="http://img-fotki.yandex.ru/get/5112/18489079.11/0_5701c_2e85f9d4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8006103" cy="5332066"/>
          </a:xfrm>
          <a:prstGeom prst="rect">
            <a:avLst/>
          </a:prstGeom>
          <a:noFill/>
        </p:spPr>
      </p:pic>
      <p:sp>
        <p:nvSpPr>
          <p:cNvPr id="15364" name="AutoShape 4" descr="http://i.imgur.com/ZyCO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://i.imgur.com/ZyCO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http://i.imgur.com/ZyCO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5364088" y="836710"/>
            <a:ext cx="3219971" cy="1941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Живлення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Способом </a:t>
            </a:r>
            <a:r>
              <a:rPr lang="uk-UA" sz="2800" dirty="0" err="1" smtClean="0"/>
              <a:t>зішкрябування</a:t>
            </a:r>
            <a:endParaRPr lang="ru-RU" sz="2800" dirty="0"/>
          </a:p>
        </p:txBody>
      </p:sp>
      <p:pic>
        <p:nvPicPr>
          <p:cNvPr id="14338" name="Picture 2" descr="http://aquaplantfish.narod.ru/mollusk/ulitk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7033022" cy="4683994"/>
          </a:xfrm>
          <a:prstGeom prst="rect">
            <a:avLst/>
          </a:prstGeom>
          <a:noFill/>
        </p:spPr>
      </p:pic>
      <p:pic>
        <p:nvPicPr>
          <p:cNvPr id="14340" name="Picture 4" descr="http://pics.livejournal.com/dansing_in_fire/pic/0002q5sd/s320x2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16832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Живлення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Способом фільтрації </a:t>
            </a:r>
            <a:r>
              <a:rPr lang="uk-UA" sz="1000" dirty="0" smtClean="0"/>
              <a:t>Китова акула</a:t>
            </a:r>
            <a:endParaRPr lang="ru-RU" sz="1000" dirty="0"/>
          </a:p>
        </p:txBody>
      </p:sp>
      <p:pic>
        <p:nvPicPr>
          <p:cNvPr id="13314" name="Picture 2" descr="http://batrachos.com/sites/default/files/pictures/Pisces/120_3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764704"/>
            <a:ext cx="7063082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Живлення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Хижацтво як спосіб добування їжі</a:t>
            </a:r>
            <a:endParaRPr lang="ru-RU" sz="2800" dirty="0"/>
          </a:p>
        </p:txBody>
      </p:sp>
      <p:pic>
        <p:nvPicPr>
          <p:cNvPr id="12290" name="Picture 2" descr="http://www.o-prirode.com/zurnaloprirode/stopkadr/8-540x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059823" cy="5373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Живлення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Хижацтво як спосіб добування їжі </a:t>
            </a:r>
            <a:r>
              <a:rPr lang="uk-UA" sz="1000" dirty="0" smtClean="0"/>
              <a:t>Коричнева вдова випадково вполювала змію</a:t>
            </a:r>
            <a:endParaRPr lang="ru-RU" sz="1000" dirty="0"/>
          </a:p>
        </p:txBody>
      </p:sp>
      <p:pic>
        <p:nvPicPr>
          <p:cNvPr id="2050" name="Picture 2" descr="Паук, поедающий зм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764704"/>
            <a:ext cx="3474917" cy="2592288"/>
          </a:xfrm>
          <a:prstGeom prst="rect">
            <a:avLst/>
          </a:prstGeom>
          <a:noFill/>
        </p:spPr>
      </p:pic>
      <p:pic>
        <p:nvPicPr>
          <p:cNvPr id="2052" name="Picture 4" descr="Паук, поедающий зм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3528392" cy="2794487"/>
          </a:xfrm>
          <a:prstGeom prst="rect">
            <a:avLst/>
          </a:prstGeom>
          <a:noFill/>
        </p:spPr>
      </p:pic>
      <p:pic>
        <p:nvPicPr>
          <p:cNvPr id="2054" name="Picture 6" descr="Паук, поедающий зм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764704"/>
            <a:ext cx="3789895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Живлення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Хижацтво як спосіб добування їжі</a:t>
            </a:r>
            <a:endParaRPr lang="ru-RU" sz="2800" dirty="0"/>
          </a:p>
        </p:txBody>
      </p:sp>
      <p:pic>
        <p:nvPicPr>
          <p:cNvPr id="40962" name="Picture 2" descr="жертва пирань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4752528" cy="5436892"/>
          </a:xfrm>
          <a:prstGeom prst="rect">
            <a:avLst/>
          </a:prstGeom>
          <a:noFill/>
        </p:spPr>
      </p:pic>
      <p:pic>
        <p:nvPicPr>
          <p:cNvPr id="40964" name="Picture 4" descr="зубастый дем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39" y="836711"/>
            <a:ext cx="3835777" cy="2880321"/>
          </a:xfrm>
          <a:prstGeom prst="rect">
            <a:avLst/>
          </a:prstGeom>
          <a:noFill/>
        </p:spPr>
      </p:pic>
      <p:pic>
        <p:nvPicPr>
          <p:cNvPr id="40966" name="Picture 6" descr="пирань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17032"/>
            <a:ext cx="3808272" cy="2568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Живлення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Паразитизм як спосіб добування їжі</a:t>
            </a:r>
            <a:endParaRPr lang="ru-RU" sz="2800" dirty="0"/>
          </a:p>
        </p:txBody>
      </p:sp>
      <p:pic>
        <p:nvPicPr>
          <p:cNvPr id="11266" name="Picture 2" descr="http://pics.livejournal.com/imbg/pic/0005y6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283980" cy="5380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Дихання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Кисень витрачається на окиснення речовин </a:t>
            </a:r>
          </a:p>
          <a:p>
            <a:pPr algn="ctr">
              <a:buNone/>
            </a:pPr>
            <a:r>
              <a:rPr lang="uk-UA" sz="2800" dirty="0" smtClean="0"/>
              <a:t>в організмі</a:t>
            </a:r>
            <a:endParaRPr lang="ru-RU" sz="2800" dirty="0"/>
          </a:p>
        </p:txBody>
      </p:sp>
      <p:pic>
        <p:nvPicPr>
          <p:cNvPr id="10242" name="Picture 2" descr="http://img0.liveinternet.ru/images/attach/c/3/76/521/76521460_vodianoi_pa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836712"/>
            <a:ext cx="5837140" cy="5078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Дихання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Паразити живуть в </a:t>
            </a:r>
            <a:r>
              <a:rPr lang="uk-UA" sz="2800" dirty="0" err="1" smtClean="0"/>
              <a:t>безкисневих</a:t>
            </a:r>
            <a:r>
              <a:rPr lang="uk-UA" sz="2800" dirty="0" smtClean="0"/>
              <a:t> умовах і не дихають</a:t>
            </a:r>
            <a:endParaRPr lang="ru-RU" sz="2800" dirty="0"/>
          </a:p>
        </p:txBody>
      </p:sp>
      <p:pic>
        <p:nvPicPr>
          <p:cNvPr id="9220" name="Picture 4" descr="http://www.rolfclub.ru/uploads/Gelminty/%D1%80%D0%B8%D1%81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6597317" cy="5426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Живлення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Живлення поповнює організм енергією та будівельним матеріалом</a:t>
            </a:r>
            <a:endParaRPr lang="ru-RU" sz="2800" dirty="0"/>
          </a:p>
        </p:txBody>
      </p:sp>
      <p:pic>
        <p:nvPicPr>
          <p:cNvPr id="24578" name="Picture 2" descr="http://zoosmi.ru/uploads/images/7/0/1/0/3152/062a5ce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493405" cy="5157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Дихання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Засвоюють атмосферний кисень</a:t>
            </a:r>
            <a:endParaRPr lang="ru-RU" sz="2800" dirty="0"/>
          </a:p>
        </p:txBody>
      </p:sp>
      <p:pic>
        <p:nvPicPr>
          <p:cNvPr id="8194" name="Picture 2" descr="http://www.naturalist.if.ua/wp-content/tarant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3507507" cy="2868568"/>
          </a:xfrm>
          <a:prstGeom prst="rect">
            <a:avLst/>
          </a:prstGeom>
          <a:noFill/>
        </p:spPr>
      </p:pic>
      <p:pic>
        <p:nvPicPr>
          <p:cNvPr id="8196" name="Picture 4" descr="http://img0.liveinternet.ru/images/attach/c/1/60/122/60122628_ivol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17032"/>
            <a:ext cx="3536105" cy="2520280"/>
          </a:xfrm>
          <a:prstGeom prst="rect">
            <a:avLst/>
          </a:prstGeom>
          <a:noFill/>
        </p:spPr>
      </p:pic>
      <p:pic>
        <p:nvPicPr>
          <p:cNvPr id="8198" name="Picture 6" descr="http://oboi.kards.qip.ru/images/wallpaper/07/df/57095_prev_4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5" y="764705"/>
            <a:ext cx="3948824" cy="2880320"/>
          </a:xfrm>
          <a:prstGeom prst="rect">
            <a:avLst/>
          </a:prstGeom>
          <a:noFill/>
        </p:spPr>
      </p:pic>
      <p:pic>
        <p:nvPicPr>
          <p:cNvPr id="8200" name="Picture 8" descr="Сколопендра под камням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17032"/>
            <a:ext cx="3632333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Дихання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Засвоюють розчинений у воді кисень</a:t>
            </a:r>
          </a:p>
          <a:p>
            <a:pPr algn="ctr">
              <a:buNone/>
            </a:pPr>
            <a:endParaRPr lang="ru-RU" sz="2800" dirty="0"/>
          </a:p>
        </p:txBody>
      </p:sp>
      <p:pic>
        <p:nvPicPr>
          <p:cNvPr id="7170" name="Picture 2" descr="http://funzoo.ru/uploads/posts/2008-12/1228662703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3672408" cy="2700300"/>
          </a:xfrm>
          <a:prstGeom prst="rect">
            <a:avLst/>
          </a:prstGeom>
          <a:noFill/>
        </p:spPr>
      </p:pic>
      <p:pic>
        <p:nvPicPr>
          <p:cNvPr id="7172" name="Picture 4" descr="http://www.equator.ru/indonesia/indonesia_new_marine_animal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3659908" cy="2695023"/>
          </a:xfrm>
          <a:prstGeom prst="rect">
            <a:avLst/>
          </a:prstGeom>
          <a:noFill/>
        </p:spPr>
      </p:pic>
      <p:pic>
        <p:nvPicPr>
          <p:cNvPr id="7174" name="Picture 6" descr="http://upload.wikimedia.org/wikipedia/commons/thumb/1/18/Nereis_succinea_(epitoke).jpg/275px-Nereis_succinea_(epitoke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764704"/>
            <a:ext cx="4089585" cy="2736304"/>
          </a:xfrm>
          <a:prstGeom prst="rect">
            <a:avLst/>
          </a:prstGeom>
          <a:noFill/>
        </p:spPr>
      </p:pic>
      <p:pic>
        <p:nvPicPr>
          <p:cNvPr id="7176" name="Picture 8" descr="http://elementy.ru/images/news/pleuronectes_platessa_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573016"/>
            <a:ext cx="4145913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Дихання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Дихають обома способами</a:t>
            </a:r>
            <a:endParaRPr lang="ru-RU" sz="2800" dirty="0"/>
          </a:p>
        </p:txBody>
      </p:sp>
      <p:pic>
        <p:nvPicPr>
          <p:cNvPr id="8194" name="Picture 2" descr="http://www.armig.ru/i/triturus-vulgari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4743450" cy="3733800"/>
          </a:xfrm>
          <a:prstGeom prst="rect">
            <a:avLst/>
          </a:prstGeom>
          <a:noFill/>
        </p:spPr>
      </p:pic>
      <p:pic>
        <p:nvPicPr>
          <p:cNvPr id="8196" name="Picture 4" descr="http://www.rosfoto.ru/photos/big/0026000/02656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4984" y="2636912"/>
            <a:ext cx="5033360" cy="3560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Дихання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Дихають усією поверхнею тіла</a:t>
            </a:r>
            <a:endParaRPr lang="ru-RU" sz="2800" dirty="0"/>
          </a:p>
        </p:txBody>
      </p:sp>
      <p:pic>
        <p:nvPicPr>
          <p:cNvPr id="7170" name="Picture 2" descr="http://wallpampers.ru/pictures/56/Drifters,%20Jelly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343123" cy="5507342"/>
          </a:xfrm>
          <a:prstGeom prst="rect">
            <a:avLst/>
          </a:prstGeom>
          <a:noFill/>
        </p:spPr>
      </p:pic>
      <p:pic>
        <p:nvPicPr>
          <p:cNvPr id="7172" name="Picture 4" descr="http://univertv.ru/resize.php?img=/files/pages/page_11529/kakoj-to%20mikro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1637809" cy="1224136"/>
          </a:xfrm>
          <a:prstGeom prst="rect">
            <a:avLst/>
          </a:prstGeom>
          <a:noFill/>
        </p:spPr>
      </p:pic>
      <p:pic>
        <p:nvPicPr>
          <p:cNvPr id="7176" name="Picture 8" descr="http://edu2.tsu.ru/res/1649/text/img/Ris33/Ris33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645024"/>
            <a:ext cx="1517154" cy="1517154"/>
          </a:xfrm>
          <a:prstGeom prst="rect">
            <a:avLst/>
          </a:prstGeom>
          <a:noFill/>
        </p:spPr>
      </p:pic>
      <p:pic>
        <p:nvPicPr>
          <p:cNvPr id="7178" name="Picture 10" descr="http://azblok.net/uploads/posts/2010-09/1283949282_1283870814_1242326196_giganskij-cherv_17440_s_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542404"/>
            <a:ext cx="2520280" cy="1551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Дихання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Дихають спеціальними органами </a:t>
            </a:r>
            <a:r>
              <a:rPr lang="uk-UA" sz="1000" dirty="0" smtClean="0"/>
              <a:t>Зябра акули, легеня змії, дихальце гусениці</a:t>
            </a:r>
            <a:endParaRPr lang="ru-RU" sz="1000" dirty="0"/>
          </a:p>
        </p:txBody>
      </p:sp>
      <p:pic>
        <p:nvPicPr>
          <p:cNvPr id="6146" name="Picture 2" descr="http://scharks.ru/vidy/gigant/gigan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3744414" cy="2808312"/>
          </a:xfrm>
          <a:prstGeom prst="rect">
            <a:avLst/>
          </a:prstGeom>
          <a:noFill/>
        </p:spPr>
      </p:pic>
      <p:pic>
        <p:nvPicPr>
          <p:cNvPr id="6148" name="Picture 4" descr="http://www.zmeuga.ru/raz/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645024"/>
            <a:ext cx="3744416" cy="2516248"/>
          </a:xfrm>
          <a:prstGeom prst="rect">
            <a:avLst/>
          </a:prstGeom>
          <a:noFill/>
        </p:spPr>
      </p:pic>
      <p:pic>
        <p:nvPicPr>
          <p:cNvPr id="6150" name="Picture 6" descr="Дыхальце на поверхности тела гусеницы медведицы Кайи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820215" y="1732513"/>
            <a:ext cx="5426967" cy="3491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Виділення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Виділяються зайві речовини: вода, солі</a:t>
            </a:r>
            <a:endParaRPr lang="ru-RU" sz="2800" dirty="0"/>
          </a:p>
        </p:txBody>
      </p:sp>
      <p:pic>
        <p:nvPicPr>
          <p:cNvPr id="5122" name="Picture 2" descr="http://img0.liveinternet.ru/images/attach/c/2/73/789/73789702_SOBAKA_PISA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6915133" cy="5393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Виділення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Виділяються шкідливі і отруйні речовини: </a:t>
            </a:r>
          </a:p>
          <a:p>
            <a:pPr algn="ctr">
              <a:buNone/>
            </a:pPr>
            <a:r>
              <a:rPr lang="uk-UA" sz="2800" dirty="0" smtClean="0"/>
              <a:t>сечова кислота, сечовина, вуглекислий газ</a:t>
            </a:r>
            <a:endParaRPr lang="ru-RU" sz="2800" dirty="0"/>
          </a:p>
        </p:txBody>
      </p:sp>
      <p:pic>
        <p:nvPicPr>
          <p:cNvPr id="4098" name="Picture 2" descr="http://pics.livejournal.com/webtsarina/pic/000768fr/s640x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864085" cy="5148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Виділення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smtClean="0"/>
              <a:t>Органи виділення</a:t>
            </a:r>
            <a:endParaRPr lang="ru-RU" sz="2800" dirty="0"/>
          </a:p>
        </p:txBody>
      </p:sp>
      <p:pic>
        <p:nvPicPr>
          <p:cNvPr id="3074" name="Picture 2" descr="http://www.bestichilov.ru/sites/default/files/imagepicker/85/rak_po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429000"/>
            <a:ext cx="3810000" cy="2857500"/>
          </a:xfrm>
          <a:prstGeom prst="rect">
            <a:avLst/>
          </a:prstGeom>
          <a:noFill/>
        </p:spPr>
      </p:pic>
      <p:pic>
        <p:nvPicPr>
          <p:cNvPr id="3076" name="Picture 4" descr="ВЫДЕЛИТЕЛЬНАЯ СИСТЕМА ПЧЕЛ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836712"/>
            <a:ext cx="5371088" cy="2520280"/>
          </a:xfrm>
          <a:prstGeom prst="rect">
            <a:avLst/>
          </a:prstGeom>
          <a:noFill/>
        </p:spPr>
      </p:pic>
      <p:pic>
        <p:nvPicPr>
          <p:cNvPr id="3078" name="Picture 6" descr="ВЫДЕЛИТЕЛЬНАЯ СИСТЕМА ИНФУЗОРИИ ТУФЕЛЬ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836712"/>
            <a:ext cx="2232248" cy="2487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Живлення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20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Тварини ведуть дуже активний спосіб життя, який потребує багато енергії</a:t>
            </a:r>
            <a:endParaRPr lang="ru-RU" sz="2800" dirty="0"/>
          </a:p>
        </p:txBody>
      </p:sp>
      <p:pic>
        <p:nvPicPr>
          <p:cNvPr id="23554" name="Picture 2" descr="http://sight-touch.com/uploads/Photos/1193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697014" cy="525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Живлення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20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Клітини постійно зношуються і руйнуються і потребують </a:t>
            </a:r>
            <a:r>
              <a:rPr lang="uk-UA" sz="2800" dirty="0" err="1" smtClean="0"/>
              <a:t>“ремонту”</a:t>
            </a:r>
            <a:r>
              <a:rPr lang="uk-UA" sz="2800" dirty="0" smtClean="0"/>
              <a:t> </a:t>
            </a:r>
            <a:r>
              <a:rPr lang="uk-UA" sz="1000" dirty="0" smtClean="0"/>
              <a:t>Пінгвін линяє</a:t>
            </a:r>
            <a:endParaRPr lang="ru-RU" sz="1000" dirty="0"/>
          </a:p>
        </p:txBody>
      </p:sp>
      <p:pic>
        <p:nvPicPr>
          <p:cNvPr id="22530" name="Picture 2" descr="http://penguin.su/im_pic_photo/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7964623" cy="5247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Живлення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Гетеротрофні тварини</a:t>
            </a:r>
            <a:endParaRPr lang="ru-RU" sz="2800" dirty="0"/>
          </a:p>
        </p:txBody>
      </p:sp>
      <p:sp>
        <p:nvSpPr>
          <p:cNvPr id="21508" name="AutoShape 4" descr="http://labirint.com.ru/photo/africa_safari/002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http://labirint.com.ru/photo/africa_safari/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4379640" cy="3284730"/>
          </a:xfrm>
          <a:prstGeom prst="rect">
            <a:avLst/>
          </a:prstGeom>
          <a:noFill/>
        </p:spPr>
      </p:pic>
      <p:sp>
        <p:nvSpPr>
          <p:cNvPr id="21512" name="AutoShape 8" descr="http://loveopium.ru/content/2011/01/856dee80d361_12348/1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4" name="Picture 10" descr="http://loveopium.ru/content/2011/01/856dee80d361_12348/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84984"/>
            <a:ext cx="4365948" cy="2918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Живлення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err="1" smtClean="0"/>
              <a:t>Міксотрофні</a:t>
            </a:r>
            <a:r>
              <a:rPr lang="uk-UA" sz="2800" dirty="0" smtClean="0"/>
              <a:t> організми</a:t>
            </a:r>
            <a:endParaRPr lang="ru-RU" sz="2800" dirty="0"/>
          </a:p>
        </p:txBody>
      </p:sp>
      <p:pic>
        <p:nvPicPr>
          <p:cNvPr id="20482" name="Picture 2" descr="http://s008.radikal.ru/i304/1111/95/2eadea31a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2651430" cy="2666800"/>
          </a:xfrm>
          <a:prstGeom prst="rect">
            <a:avLst/>
          </a:prstGeom>
          <a:noFill/>
        </p:spPr>
      </p:pic>
      <p:pic>
        <p:nvPicPr>
          <p:cNvPr id="20484" name="Picture 4" descr="http://s017.radikal.ru/i401/1111/7e/0b8b0d5a21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836712"/>
            <a:ext cx="4307798" cy="2687137"/>
          </a:xfrm>
          <a:prstGeom prst="rect">
            <a:avLst/>
          </a:prstGeom>
          <a:noFill/>
        </p:spPr>
      </p:pic>
      <p:pic>
        <p:nvPicPr>
          <p:cNvPr id="20486" name="Picture 6" descr="http://s017.radikal.ru/i406/1111/56/c1b4e8b358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501763" y="3237431"/>
            <a:ext cx="2448272" cy="3011654"/>
          </a:xfrm>
          <a:prstGeom prst="rect">
            <a:avLst/>
          </a:prstGeom>
          <a:noFill/>
        </p:spPr>
      </p:pic>
      <p:pic>
        <p:nvPicPr>
          <p:cNvPr id="20488" name="Picture 8" descr="http://s60.radikal.ru/i168/1112/6a/ccb319893b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564165"/>
            <a:ext cx="2237184" cy="2447926"/>
          </a:xfrm>
          <a:prstGeom prst="rect">
            <a:avLst/>
          </a:prstGeom>
          <a:noFill/>
        </p:spPr>
      </p:pic>
      <p:pic>
        <p:nvPicPr>
          <p:cNvPr id="20490" name="Picture 10" descr="http://collection.edu.yar.ru/dlrstore/000003b2-1000-4ddd-d8fa-390046bb2fe0/33_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3052534" y="3864429"/>
            <a:ext cx="2402130" cy="1801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Живлення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Рослиноїдні тварини </a:t>
            </a:r>
            <a:r>
              <a:rPr lang="uk-UA" sz="1000" dirty="0" smtClean="0"/>
              <a:t>Летючий собака</a:t>
            </a:r>
            <a:endParaRPr lang="ru-RU" sz="1000" dirty="0"/>
          </a:p>
        </p:txBody>
      </p:sp>
      <p:pic>
        <p:nvPicPr>
          <p:cNvPr id="19460" name="Picture 4" descr="http://vsyako-razno.ru/uploads/posts/2009-08/1251439357_hiop.ru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5715000" cy="3762376"/>
          </a:xfrm>
          <a:prstGeom prst="rect">
            <a:avLst/>
          </a:prstGeom>
          <a:noFill/>
        </p:spPr>
      </p:pic>
      <p:pic>
        <p:nvPicPr>
          <p:cNvPr id="19462" name="Picture 6" descr="http://bezformata.ru/content/Images/000/011/840/image11840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04964"/>
            <a:ext cx="4242048" cy="3181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Живлення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М</a:t>
            </a:r>
            <a:r>
              <a:rPr lang="en-US" sz="2800" dirty="0" smtClean="0"/>
              <a:t>’</a:t>
            </a:r>
            <a:r>
              <a:rPr lang="uk-UA" sz="2800" dirty="0" err="1" smtClean="0"/>
              <a:t>ясоїдні</a:t>
            </a:r>
            <a:r>
              <a:rPr lang="uk-UA" sz="2800" dirty="0" smtClean="0"/>
              <a:t> тварини</a:t>
            </a:r>
            <a:endParaRPr lang="ru-RU" sz="2800" dirty="0"/>
          </a:p>
        </p:txBody>
      </p:sp>
      <p:pic>
        <p:nvPicPr>
          <p:cNvPr id="18434" name="Picture 2" descr="http://bigpicture.ru/wp-content/uploads/2010/12/0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247182" cy="5428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Живлення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Всеїдні тварини</a:t>
            </a:r>
            <a:endParaRPr lang="ru-RU" sz="2800" dirty="0"/>
          </a:p>
        </p:txBody>
      </p:sp>
      <p:pic>
        <p:nvPicPr>
          <p:cNvPr id="17410" name="Picture 2" descr="http://img-fotki.yandex.ru/get/4525/38264591.10/0_63680_acffc408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645024"/>
            <a:ext cx="3803576" cy="2548396"/>
          </a:xfrm>
          <a:prstGeom prst="rect">
            <a:avLst/>
          </a:prstGeom>
          <a:noFill/>
        </p:spPr>
      </p:pic>
      <p:pic>
        <p:nvPicPr>
          <p:cNvPr id="17412" name="Picture 4" descr="http://900igr.net/datai/biologija/Pitanie/0006-015-Vsejadnye-zhivotny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645024"/>
            <a:ext cx="3696428" cy="2538214"/>
          </a:xfrm>
          <a:prstGeom prst="rect">
            <a:avLst/>
          </a:prstGeom>
          <a:noFill/>
        </p:spPr>
      </p:pic>
      <p:pic>
        <p:nvPicPr>
          <p:cNvPr id="17414" name="Picture 6" descr="http://www.stranz.ru/images/stories/Mlekopit/Primaty/Pavian/Bab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836712"/>
            <a:ext cx="3593976" cy="2695482"/>
          </a:xfrm>
          <a:prstGeom prst="rect">
            <a:avLst/>
          </a:prstGeom>
          <a:noFill/>
        </p:spPr>
      </p:pic>
      <p:pic>
        <p:nvPicPr>
          <p:cNvPr id="17416" name="Picture 8" descr="http://t0.gstatic.com/images?q=tbn:ANd9GcTkOorVB21j1pmR4c3pOvgXPgBBp_ABBEs6h1AMaNJbrv3DlRf81VisyJSDf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836712"/>
            <a:ext cx="312765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170</Words>
  <Application>Microsoft Office PowerPoint</Application>
  <PresentationFormat>Экран (4:3)</PresentationFormat>
  <Paragraphs>56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Обмін речовин</vt:lpstr>
      <vt:lpstr>Живлення </vt:lpstr>
      <vt:lpstr>Живлення </vt:lpstr>
      <vt:lpstr>Живлення </vt:lpstr>
      <vt:lpstr>Живлення </vt:lpstr>
      <vt:lpstr>Живлення </vt:lpstr>
      <vt:lpstr>Живлення </vt:lpstr>
      <vt:lpstr>Живлення </vt:lpstr>
      <vt:lpstr>Живлення </vt:lpstr>
      <vt:lpstr>Живлення </vt:lpstr>
      <vt:lpstr>Живлення </vt:lpstr>
      <vt:lpstr>Живлення </vt:lpstr>
      <vt:lpstr>Живлення </vt:lpstr>
      <vt:lpstr>Живлення </vt:lpstr>
      <vt:lpstr>Живлення </vt:lpstr>
      <vt:lpstr>Живлення </vt:lpstr>
      <vt:lpstr>Живлення </vt:lpstr>
      <vt:lpstr>Дихання  </vt:lpstr>
      <vt:lpstr>Дихання  </vt:lpstr>
      <vt:lpstr>Дихання  </vt:lpstr>
      <vt:lpstr>Дихання  </vt:lpstr>
      <vt:lpstr>Дихання  </vt:lpstr>
      <vt:lpstr>Дихання  </vt:lpstr>
      <vt:lpstr>Дихання  </vt:lpstr>
      <vt:lpstr>Виділення   </vt:lpstr>
      <vt:lpstr>Виділення   </vt:lpstr>
      <vt:lpstr>Виділення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Обмін речовин</dc:title>
  <dc:creator>User</dc:creator>
  <cp:lastModifiedBy>Пользователь Windows</cp:lastModifiedBy>
  <cp:revision>31</cp:revision>
  <dcterms:created xsi:type="dcterms:W3CDTF">2012-09-14T21:24:45Z</dcterms:created>
  <dcterms:modified xsi:type="dcterms:W3CDTF">2014-09-19T07:50:46Z</dcterms:modified>
</cp:coreProperties>
</file>