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74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/>
          <a:lstStyle/>
          <a:p>
            <a:r>
              <a:rPr lang="uk-UA" dirty="0" smtClean="0"/>
              <a:t>Різноманітність ракоподібних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7410" name="Picture 2" descr="http://images.webpark.ru/uploads53/090327/Crab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63610" cy="6021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237312"/>
            <a:ext cx="3577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Міграція червоного краба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Щитні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Види не змінилися за 400 </a:t>
            </a:r>
            <a:r>
              <a:rPr lang="uk-UA" sz="2800" dirty="0" err="1" smtClean="0"/>
              <a:t>млн</a:t>
            </a:r>
            <a:r>
              <a:rPr lang="uk-UA" sz="2800" dirty="0" smtClean="0"/>
              <a:t> років</a:t>
            </a:r>
            <a:endParaRPr lang="ru-RU" sz="1400" dirty="0"/>
          </a:p>
        </p:txBody>
      </p:sp>
      <p:pic>
        <p:nvPicPr>
          <p:cNvPr id="22530" name="Picture 2" descr="http://img-fotki.yandex.ru/get/3001/kurajik.1/0_215a_d7833e1b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8680"/>
            <a:ext cx="4474468" cy="2979997"/>
          </a:xfrm>
          <a:prstGeom prst="rect">
            <a:avLst/>
          </a:prstGeom>
          <a:noFill/>
        </p:spPr>
      </p:pic>
      <p:pic>
        <p:nvPicPr>
          <p:cNvPr id="22532" name="Picture 4" descr="http://www.vegaport.com.ua/images/shi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289548" cy="2971560"/>
          </a:xfrm>
          <a:prstGeom prst="rect">
            <a:avLst/>
          </a:prstGeom>
          <a:noFill/>
        </p:spPr>
      </p:pic>
      <p:pic>
        <p:nvPicPr>
          <p:cNvPr id="22534" name="Picture 6" descr="http://cdn.zoopicture.ru/wp-content/uploads/2011/08/triopsidae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573016"/>
            <a:ext cx="3240360" cy="2845036"/>
          </a:xfrm>
          <a:prstGeom prst="rect">
            <a:avLst/>
          </a:prstGeom>
          <a:noFill/>
        </p:spPr>
      </p:pic>
      <p:pic>
        <p:nvPicPr>
          <p:cNvPr id="9218" name="Picture 2" descr="http://www.theanimalworld.ru/img/encycl/animals/big/shit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3176594" cy="28503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8104" y="3573016"/>
            <a:ext cx="23764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У своїй калюжі 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протягом двох тижнів 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він – вершина 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харчової піраміди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Гіллястовусі</a:t>
            </a:r>
            <a:r>
              <a:rPr lang="uk-UA" sz="3200" dirty="0" smtClean="0"/>
              <a:t> раки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Дафнії (водяні блохи), </a:t>
            </a:r>
            <a:r>
              <a:rPr lang="uk-UA" sz="2800" dirty="0" err="1" smtClean="0"/>
              <a:t>фільтратори</a:t>
            </a:r>
            <a:endParaRPr lang="ru-RU" sz="2800" dirty="0"/>
          </a:p>
        </p:txBody>
      </p:sp>
      <p:pic>
        <p:nvPicPr>
          <p:cNvPr id="23554" name="Picture 2" descr="http://one-fact.ru/im/best/101/111205_rachok-daf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3516135" cy="2800989"/>
          </a:xfrm>
          <a:prstGeom prst="rect">
            <a:avLst/>
          </a:prstGeom>
          <a:noFill/>
        </p:spPr>
      </p:pic>
      <p:pic>
        <p:nvPicPr>
          <p:cNvPr id="23556" name="Picture 4" descr="http://www.megabook.ru/MObjects2/data/pict2006/new/b5g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853142" cy="2952328"/>
          </a:xfrm>
          <a:prstGeom prst="rect">
            <a:avLst/>
          </a:prstGeom>
          <a:noFill/>
        </p:spPr>
      </p:pic>
      <p:pic>
        <p:nvPicPr>
          <p:cNvPr id="23558" name="Picture 6" descr="http://aqua-fish.com.ua/Image/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29000"/>
            <a:ext cx="3866142" cy="2952328"/>
          </a:xfrm>
          <a:prstGeom prst="rect">
            <a:avLst/>
          </a:prstGeom>
          <a:noFill/>
        </p:spPr>
      </p:pic>
      <p:pic>
        <p:nvPicPr>
          <p:cNvPr id="23560" name="Picture 8" descr="http://www.kiwivessel.com/image/2011_02_04_a_35146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48680"/>
            <a:ext cx="347373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Гіллястовусі</a:t>
            </a:r>
            <a:r>
              <a:rPr lang="uk-UA" sz="3200" dirty="0" smtClean="0"/>
              <a:t> раки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Дафнія і вольвокс</a:t>
            </a:r>
            <a:endParaRPr lang="ru-RU" sz="2800" dirty="0"/>
          </a:p>
        </p:txBody>
      </p:sp>
      <p:pic>
        <p:nvPicPr>
          <p:cNvPr id="24578" name="Picture 2" descr="Одни из самых маленьких ракообразных (рачков) живущих в наших водоемах — дафнии или водяные блох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48872" cy="58866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8962" y="548680"/>
            <a:ext cx="352224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 Око  дафнії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складається з 22 фасеток,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біля нього є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крихітне просте вічко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620688"/>
            <a:ext cx="2386608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Гіллястовусі</a:t>
            </a:r>
            <a:r>
              <a:rPr lang="uk-UA" sz="3200" dirty="0" smtClean="0"/>
              <a:t>  раки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0" y="4509120"/>
            <a:ext cx="2602632" cy="20882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    Гігантська водяна блоха (21 мм) - хижак</a:t>
            </a:r>
            <a:endParaRPr lang="ru-RU" sz="2800" dirty="0"/>
          </a:p>
        </p:txBody>
      </p:sp>
      <p:pic>
        <p:nvPicPr>
          <p:cNvPr id="25602" name="Picture 2" descr="Водяная блоха — хищник с гигантским глазом, который позволяет высматривать своих жертв и настигать их. Задние антенны-плавники позволяют развить нужную скорость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4" y="0"/>
            <a:ext cx="594146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00192" y="2132856"/>
            <a:ext cx="2667333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У єдиному оці – </a:t>
            </a:r>
          </a:p>
          <a:p>
            <a:r>
              <a:rPr lang="uk-UA" sz="2400" dirty="0" smtClean="0"/>
              <a:t>300 фасеток, </a:t>
            </a:r>
          </a:p>
          <a:p>
            <a:r>
              <a:rPr lang="uk-UA" sz="2400" dirty="0" smtClean="0"/>
              <a:t>у її жертв дафній – </a:t>
            </a:r>
          </a:p>
          <a:p>
            <a:r>
              <a:rPr lang="uk-UA" sz="2400" dirty="0" smtClean="0"/>
              <a:t>по 22.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Веслоногі раки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Циклопи – хижаки</a:t>
            </a:r>
            <a:endParaRPr lang="ru-RU" sz="2800" dirty="0"/>
          </a:p>
        </p:txBody>
      </p:sp>
      <p:pic>
        <p:nvPicPr>
          <p:cNvPr id="26626" name="Picture 2" descr="http://aquamir.by/wp-content/uploads/2009/04/d186d0b8d0bad0bbd0bed0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23718"/>
            <a:ext cx="4441676" cy="2990730"/>
          </a:xfrm>
          <a:prstGeom prst="rect">
            <a:avLst/>
          </a:prstGeom>
          <a:noFill/>
        </p:spPr>
      </p:pic>
      <p:pic>
        <p:nvPicPr>
          <p:cNvPr id="26628" name="Picture 4" descr="http://akva-shrimp.ru/sites/default/files/copepod2-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548680"/>
            <a:ext cx="3191489" cy="2880320"/>
          </a:xfrm>
          <a:prstGeom prst="rect">
            <a:avLst/>
          </a:prstGeom>
          <a:noFill/>
        </p:spPr>
      </p:pic>
      <p:pic>
        <p:nvPicPr>
          <p:cNvPr id="26630" name="Picture 6" descr="http://aquaplantfish.narod.ru/kormlenie/ciklop/cikl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3744416" cy="2859373"/>
          </a:xfrm>
          <a:prstGeom prst="rect">
            <a:avLst/>
          </a:prstGeom>
          <a:noFill/>
        </p:spPr>
      </p:pic>
      <p:pic>
        <p:nvPicPr>
          <p:cNvPr id="26632" name="Picture 8" descr="http://vodoplesk.ru/wp-content/uploads/2012/09/melkie-rakoobraznye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01008"/>
            <a:ext cx="3837384" cy="28780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2708920"/>
            <a:ext cx="1792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Мають непарне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лобне вічко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573016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Дихають усією поверхнею тіла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2276872"/>
            <a:ext cx="27510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Не мають серця, 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гемолімфа 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проштовхується 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скороченнями кишечнику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Рівноногі</a:t>
            </a:r>
            <a:r>
              <a:rPr lang="uk-UA" sz="3200" dirty="0" smtClean="0"/>
              <a:t> раки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Мокриці живуть і розвиваються на суші</a:t>
            </a:r>
            <a:endParaRPr lang="ru-RU" sz="2800" dirty="0"/>
          </a:p>
        </p:txBody>
      </p:sp>
      <p:pic>
        <p:nvPicPr>
          <p:cNvPr id="27650" name="Picture 2" descr="http://i.artfile.ru/1280x960_348257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3859510" cy="2887037"/>
          </a:xfrm>
          <a:prstGeom prst="rect">
            <a:avLst/>
          </a:prstGeom>
          <a:noFill/>
        </p:spPr>
      </p:pic>
      <p:pic>
        <p:nvPicPr>
          <p:cNvPr id="27652" name="Picture 4" descr="http://ecoforce.ru/img/mok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886572" cy="2914929"/>
          </a:xfrm>
          <a:prstGeom prst="rect">
            <a:avLst/>
          </a:prstGeom>
          <a:noFill/>
        </p:spPr>
      </p:pic>
      <p:pic>
        <p:nvPicPr>
          <p:cNvPr id="27654" name="Picture 6" descr="http://img339.imageshack.us/img339/1346/11620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73" y="3501008"/>
            <a:ext cx="4260827" cy="2880320"/>
          </a:xfrm>
          <a:prstGeom prst="rect">
            <a:avLst/>
          </a:prstGeom>
          <a:noFill/>
        </p:spPr>
      </p:pic>
      <p:pic>
        <p:nvPicPr>
          <p:cNvPr id="27656" name="Picture 8" descr="http://img528.imageshack.us/img528/4806/wirbell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32318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Вусоногі</a:t>
            </a:r>
            <a:r>
              <a:rPr lang="uk-UA" sz="3200" dirty="0" smtClean="0"/>
              <a:t> раки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Морські жолуді (</a:t>
            </a:r>
            <a:r>
              <a:rPr lang="uk-UA" sz="2800" dirty="0" err="1" smtClean="0"/>
              <a:t>балянуси</a:t>
            </a:r>
            <a:r>
              <a:rPr lang="uk-UA" sz="2800" dirty="0" smtClean="0"/>
              <a:t>) - </a:t>
            </a:r>
            <a:r>
              <a:rPr lang="uk-UA" sz="2800" dirty="0" err="1" smtClean="0"/>
              <a:t>фільтратори</a:t>
            </a:r>
            <a:endParaRPr lang="ru-RU" sz="2800" dirty="0"/>
          </a:p>
        </p:txBody>
      </p:sp>
      <p:pic>
        <p:nvPicPr>
          <p:cNvPr id="28674" name="Picture 2" descr="http://old.pzaxe.ru/img/35/pz_1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89529" y="1133744"/>
            <a:ext cx="5850652" cy="4680521"/>
          </a:xfrm>
          <a:prstGeom prst="rect">
            <a:avLst/>
          </a:prstGeom>
          <a:noFill/>
        </p:spPr>
      </p:pic>
      <p:pic>
        <p:nvPicPr>
          <p:cNvPr id="28676" name="Picture 4" descr="http://museumimb.ru/assets/images/bat/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80"/>
            <a:ext cx="3503949" cy="48965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20072" y="5517232"/>
            <a:ext cx="3798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У вапняковій черепашці </a:t>
            </a:r>
            <a:r>
              <a:rPr lang="uk-UA" dirty="0" err="1" smtClean="0"/>
              <a:t>балянус</a:t>
            </a:r>
            <a:r>
              <a:rPr lang="uk-UA" dirty="0" smtClean="0"/>
              <a:t> </a:t>
            </a:r>
          </a:p>
          <a:p>
            <a:r>
              <a:rPr lang="uk-UA" dirty="0" smtClean="0"/>
              <a:t>лежить на спинці, а ніжки виставляє </a:t>
            </a:r>
          </a:p>
          <a:p>
            <a:r>
              <a:rPr lang="uk-UA" dirty="0" smtClean="0"/>
              <a:t>назовні і заганяє ними воду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Вусоногі</a:t>
            </a:r>
            <a:r>
              <a:rPr lang="uk-UA" sz="3200" dirty="0" smtClean="0"/>
              <a:t> раки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Морські качечки ведуть подібний спосіб життя</a:t>
            </a:r>
            <a:endParaRPr lang="ru-RU" sz="2800" dirty="0"/>
          </a:p>
        </p:txBody>
      </p:sp>
      <p:pic>
        <p:nvPicPr>
          <p:cNvPr id="29698" name="Picture 2" descr="http://dvmarine.ru/wp-content/uploads/utochk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548680"/>
            <a:ext cx="8700795" cy="5796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Кріль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Скупчення невеликих раків </a:t>
            </a:r>
            <a:r>
              <a:rPr lang="uk-UA" sz="2800" dirty="0" err="1" smtClean="0"/>
              <a:t>евфаузид</a:t>
            </a:r>
            <a:endParaRPr lang="ru-RU" sz="2800" dirty="0"/>
          </a:p>
        </p:txBody>
      </p:sp>
      <p:pic>
        <p:nvPicPr>
          <p:cNvPr id="30722" name="Picture 2" descr="http://www.aquafanat.com.ua/uploads/news/news-oTOtU4AB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811522" cy="5825986"/>
          </a:xfrm>
          <a:prstGeom prst="rect">
            <a:avLst/>
          </a:prstGeom>
          <a:noFill/>
        </p:spPr>
      </p:pic>
      <p:pic>
        <p:nvPicPr>
          <p:cNvPr id="30724" name="Picture 4" descr="http://upload.wikimedia.org/wikipedia/commons/thumb/c/c7/Antarctic_krill_(Euphausia_superba).jpg/265px-Antarctic_krill_(Euphausia_superba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09120"/>
            <a:ext cx="2524125" cy="1714500"/>
          </a:xfrm>
          <a:prstGeom prst="rect">
            <a:avLst/>
          </a:prstGeom>
          <a:noFill/>
        </p:spPr>
      </p:pic>
      <p:pic>
        <p:nvPicPr>
          <p:cNvPr id="30726" name="Picture 6" descr="http://www.fuzzzylogics.com/wp-content/uploads/2012/09/image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764704"/>
            <a:ext cx="2673032" cy="1523629"/>
          </a:xfrm>
          <a:prstGeom prst="rect">
            <a:avLst/>
          </a:prstGeom>
          <a:noFill/>
        </p:spPr>
      </p:pic>
      <p:pic>
        <p:nvPicPr>
          <p:cNvPr id="30728" name="Picture 8" descr="http://hnb.com.ua/artimages/krill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420888"/>
            <a:ext cx="2696863" cy="1849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Ракоподібна тварина-пожирач язика – єдиний паразит, який повністю заміщує орган. Краде частину їжі у риби </a:t>
            </a:r>
            <a:endParaRPr lang="ru-RU" sz="2400" dirty="0"/>
          </a:p>
        </p:txBody>
      </p:sp>
      <p:pic>
        <p:nvPicPr>
          <p:cNvPr id="31748" name="Picture 4" descr="Пожиратели языка (1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02801" y="1143412"/>
            <a:ext cx="5472610" cy="3851096"/>
          </a:xfrm>
          <a:prstGeom prst="rect">
            <a:avLst/>
          </a:prstGeom>
          <a:noFill/>
        </p:spPr>
      </p:pic>
      <p:pic>
        <p:nvPicPr>
          <p:cNvPr id="31750" name="Picture 6" descr="http://www.yaplakal.com/uploads/post-3-12071306288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1" y="332656"/>
            <a:ext cx="4761169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Десятиногі раки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Промислові види. Креветки </a:t>
            </a:r>
            <a:endParaRPr lang="ru-RU" sz="2800" dirty="0"/>
          </a:p>
        </p:txBody>
      </p:sp>
      <p:pic>
        <p:nvPicPr>
          <p:cNvPr id="4098" name="Picture 2" descr="Файл:Woda-6 ub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274945" cy="5859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05264"/>
            <a:ext cx="9144000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err="1" smtClean="0"/>
              <a:t>Коропоїд</a:t>
            </a:r>
            <a:r>
              <a:rPr lang="uk-UA" sz="2800" dirty="0" smtClean="0"/>
              <a:t> (коропова воша) ссе кров риб. Плоске </a:t>
            </a:r>
            <a:r>
              <a:rPr lang="uk-UA" sz="2800" smtClean="0"/>
              <a:t>тіло,           </a:t>
            </a:r>
            <a:r>
              <a:rPr lang="uk-UA" sz="2800" dirty="0" smtClean="0"/>
              <a:t>пара щелеп стала присосками, інша пара - хоботком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026" name="Picture 2" descr="http://ogivotnich.ru/images/stories/tvarini/koropo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333" y="662595"/>
            <a:ext cx="5526784" cy="47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rodenok.com/wp-content/uploads/2014/01/biologiya_8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65" y="935807"/>
            <a:ext cx="404883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2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Десятиногі раки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Креветки в акваріумі</a:t>
            </a:r>
            <a:endParaRPr lang="ru-RU" sz="2800" dirty="0"/>
          </a:p>
        </p:txBody>
      </p:sp>
      <p:pic>
        <p:nvPicPr>
          <p:cNvPr id="3074" name="Picture 2" descr="http://1aj.ru/cms/data/upimages/lysmata_debel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911608" cy="2736304"/>
          </a:xfrm>
          <a:prstGeom prst="rect">
            <a:avLst/>
          </a:prstGeom>
          <a:noFill/>
        </p:spPr>
      </p:pic>
      <p:pic>
        <p:nvPicPr>
          <p:cNvPr id="3076" name="Picture 4" descr="http://aqa.com.ua/images/caridinacf-cantonensisblueti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107800" cy="2952328"/>
          </a:xfrm>
          <a:prstGeom prst="rect">
            <a:avLst/>
          </a:prstGeom>
          <a:noFill/>
        </p:spPr>
      </p:pic>
      <p:pic>
        <p:nvPicPr>
          <p:cNvPr id="3078" name="Picture 6" descr="http://www.okrevetkah.ru/vcelom/akvariumnie-krevetki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242048" cy="2958830"/>
          </a:xfrm>
          <a:prstGeom prst="rect">
            <a:avLst/>
          </a:prstGeom>
          <a:noFill/>
        </p:spPr>
      </p:pic>
      <p:pic>
        <p:nvPicPr>
          <p:cNvPr id="3080" name="Picture 8" descr="http://ari.spb.ru/sites/default/files/24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48680"/>
            <a:ext cx="371144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Десятиногі раки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Промислові види. Омари </a:t>
            </a:r>
            <a:endParaRPr lang="ru-RU" sz="2800" dirty="0"/>
          </a:p>
        </p:txBody>
      </p:sp>
      <p:pic>
        <p:nvPicPr>
          <p:cNvPr id="2050" name="Picture 2" descr="http://blogerov.net/img/281009/lobster/lobs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5277315" cy="5874960"/>
          </a:xfrm>
          <a:prstGeom prst="rect">
            <a:avLst/>
          </a:prstGeom>
          <a:noFill/>
        </p:spPr>
      </p:pic>
      <p:pic>
        <p:nvPicPr>
          <p:cNvPr id="2052" name="Picture 4" descr="http://pics.livejournal.com/uxaxa_ru/pic/003017y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3302277" cy="2304256"/>
          </a:xfrm>
          <a:prstGeom prst="rect">
            <a:avLst/>
          </a:prstGeom>
          <a:noFill/>
        </p:spPr>
      </p:pic>
      <p:pic>
        <p:nvPicPr>
          <p:cNvPr id="2054" name="Picture 6" descr="http://www.aquariumhome.ru/images/shop/2010/12/04/20/18/22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89040"/>
            <a:ext cx="3278138" cy="20907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308304" y="620688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Синій омар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3356992"/>
            <a:ext cx="20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Рифовий омар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548680"/>
            <a:ext cx="1443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Лобстер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Десятиногі раки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Ікра омара </a:t>
            </a:r>
            <a:endParaRPr lang="ru-RU" sz="2800" dirty="0"/>
          </a:p>
        </p:txBody>
      </p:sp>
      <p:pic>
        <p:nvPicPr>
          <p:cNvPr id="4" name="Picture 2" descr="Икра ом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23389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Десятиногі раки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Промислові види. Лангусти </a:t>
            </a:r>
            <a:endParaRPr lang="ru-RU" sz="2800" dirty="0"/>
          </a:p>
        </p:txBody>
      </p:sp>
      <p:pic>
        <p:nvPicPr>
          <p:cNvPr id="19458" name="Picture 2" descr="http://www.vokrugsveta.ru/img/cmn/2005/04/03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3728864" cy="2868357"/>
          </a:xfrm>
          <a:prstGeom prst="rect">
            <a:avLst/>
          </a:prstGeom>
          <a:noFill/>
        </p:spPr>
      </p:pic>
      <p:pic>
        <p:nvPicPr>
          <p:cNvPr id="19460" name="Picture 4" descr="http://www.aqualogo.ru/info/images/Panulirus_orna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211960" cy="2797945"/>
          </a:xfrm>
          <a:prstGeom prst="rect">
            <a:avLst/>
          </a:prstGeom>
          <a:noFill/>
        </p:spPr>
      </p:pic>
      <p:pic>
        <p:nvPicPr>
          <p:cNvPr id="19462" name="Picture 6" descr="http://www.unlun.ru/images/photos/medium/cab8ce5ea1e5961c72f0a8934ebcac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82" y="476672"/>
            <a:ext cx="3923766" cy="2952328"/>
          </a:xfrm>
          <a:prstGeom prst="rect">
            <a:avLst/>
          </a:prstGeom>
          <a:noFill/>
        </p:spPr>
      </p:pic>
      <p:pic>
        <p:nvPicPr>
          <p:cNvPr id="19464" name="Picture 8" descr="http://www.aquariumhome.ru/images/shop/2012/10/13/11/49/227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1008"/>
            <a:ext cx="4286250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Десятиногі раки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Промислові види. Краби </a:t>
            </a:r>
            <a:endParaRPr lang="ru-RU" sz="2800" dirty="0"/>
          </a:p>
        </p:txBody>
      </p:sp>
      <p:pic>
        <p:nvPicPr>
          <p:cNvPr id="21506" name="Picture 2" descr="http://gazeta.tver.ru/sites/default/files/cck/3_1.jpg?1337760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48680"/>
            <a:ext cx="4726029" cy="3024336"/>
          </a:xfrm>
          <a:prstGeom prst="rect">
            <a:avLst/>
          </a:prstGeom>
          <a:noFill/>
        </p:spPr>
      </p:pic>
      <p:pic>
        <p:nvPicPr>
          <p:cNvPr id="21508" name="Picture 4" descr="http://ianimal.ru/wp-content/uploads/2010/10/yaronskii-crab-pay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032448" cy="3024336"/>
          </a:xfrm>
          <a:prstGeom prst="rect">
            <a:avLst/>
          </a:prstGeom>
          <a:noFill/>
        </p:spPr>
      </p:pic>
      <p:pic>
        <p:nvPicPr>
          <p:cNvPr id="21512" name="Picture 8" descr="http://100facts.ru/wp-content/uploads/2012/07/925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645024"/>
            <a:ext cx="3718942" cy="2672407"/>
          </a:xfrm>
          <a:prstGeom prst="rect">
            <a:avLst/>
          </a:prstGeom>
          <a:noFill/>
        </p:spPr>
      </p:pic>
      <p:pic>
        <p:nvPicPr>
          <p:cNvPr id="21514" name="Picture 10" descr="http://www.rulez-t.info/uploads/posts/2009-04/1238697362_crab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3888432" cy="2600168"/>
          </a:xfrm>
          <a:prstGeom prst="rect">
            <a:avLst/>
          </a:prstGeom>
          <a:noFill/>
        </p:spPr>
      </p:pic>
      <p:pic>
        <p:nvPicPr>
          <p:cNvPr id="21516" name="Picture 12" descr="http://www.apus.ru/im.xp/0530570510480540490550491240530480481240520480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005064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Десятиногі раки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Краб-боксер завжди носить на клешнях актиній для захисту </a:t>
            </a:r>
            <a:endParaRPr lang="ru-RU" sz="2400" dirty="0"/>
          </a:p>
        </p:txBody>
      </p:sp>
      <p:pic>
        <p:nvPicPr>
          <p:cNvPr id="30722" name="Picture 2" descr="Lybia tesselata = Краб-бокс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984776" cy="5630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Десятиногі раки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Сухопутний краб пальмовій злодій</a:t>
            </a:r>
            <a:endParaRPr lang="ru-RU" sz="2800" dirty="0"/>
          </a:p>
        </p:txBody>
      </p:sp>
      <p:pic>
        <p:nvPicPr>
          <p:cNvPr id="20482" name="Picture 2" descr="http://pics.livejournal.com/priroda_su/pic/0016aek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620" y="548681"/>
            <a:ext cx="3842347" cy="2880320"/>
          </a:xfrm>
          <a:prstGeom prst="rect">
            <a:avLst/>
          </a:prstGeom>
          <a:noFill/>
        </p:spPr>
      </p:pic>
      <p:pic>
        <p:nvPicPr>
          <p:cNvPr id="20484" name="Picture 4" descr="http://mtdata.ru/u9/photo843C/20975527478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902988" cy="2942854"/>
          </a:xfrm>
          <a:prstGeom prst="rect">
            <a:avLst/>
          </a:prstGeom>
          <a:noFill/>
        </p:spPr>
      </p:pic>
      <p:pic>
        <p:nvPicPr>
          <p:cNvPr id="20486" name="Picture 6" descr="http://www.stihi.ru/pics/2011/01/07/3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4673086" cy="2880320"/>
          </a:xfrm>
          <a:prstGeom prst="rect">
            <a:avLst/>
          </a:prstGeom>
          <a:noFill/>
        </p:spPr>
      </p:pic>
      <p:pic>
        <p:nvPicPr>
          <p:cNvPr id="20488" name="Picture 8" descr="Краб - пальмовый вор :: фотография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4426496" cy="2943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241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Різноманітність ракоподібних</vt:lpstr>
      <vt:lpstr>Десятиногі раки</vt:lpstr>
      <vt:lpstr>Десятиногі раки</vt:lpstr>
      <vt:lpstr>Десятиногі раки</vt:lpstr>
      <vt:lpstr>Десятиногі раки</vt:lpstr>
      <vt:lpstr>Десятиногі раки</vt:lpstr>
      <vt:lpstr>Десятиногі раки</vt:lpstr>
      <vt:lpstr>Десятиногі раки</vt:lpstr>
      <vt:lpstr>Десятиногі раки</vt:lpstr>
      <vt:lpstr>Щитні </vt:lpstr>
      <vt:lpstr>Гіллястовусі раки </vt:lpstr>
      <vt:lpstr>Гіллястовусі раки </vt:lpstr>
      <vt:lpstr>Гіллястовусі  раки </vt:lpstr>
      <vt:lpstr>Веслоногі раки </vt:lpstr>
      <vt:lpstr>Рівноногі раки </vt:lpstr>
      <vt:lpstr>Вусоногі раки </vt:lpstr>
      <vt:lpstr>Вусоногі раки </vt:lpstr>
      <vt:lpstr>Кріль 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18</cp:revision>
  <dcterms:created xsi:type="dcterms:W3CDTF">2012-11-18T18:38:05Z</dcterms:created>
  <dcterms:modified xsi:type="dcterms:W3CDTF">2015-11-11T16:55:00Z</dcterms:modified>
</cp:coreProperties>
</file>