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6" r:id="rId6"/>
    <p:sldId id="267" r:id="rId7"/>
    <p:sldId id="264" r:id="rId8"/>
    <p:sldId id="268" r:id="rId9"/>
    <p:sldId id="269" r:id="rId10"/>
    <p:sldId id="270" r:id="rId11"/>
    <p:sldId id="263" r:id="rId12"/>
    <p:sldId id="262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300" r:id="rId22"/>
    <p:sldId id="283" r:id="rId23"/>
    <p:sldId id="284" r:id="rId24"/>
    <p:sldId id="305" r:id="rId25"/>
    <p:sldId id="285" r:id="rId26"/>
    <p:sldId id="28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7" r:id="rId36"/>
    <p:sldId id="298" r:id="rId37"/>
    <p:sldId id="294" r:id="rId38"/>
    <p:sldId id="299" r:id="rId39"/>
    <p:sldId id="295" r:id="rId40"/>
    <p:sldId id="296" r:id="rId41"/>
    <p:sldId id="301" r:id="rId42"/>
    <p:sldId id="272" r:id="rId43"/>
    <p:sldId id="273" r:id="rId44"/>
    <p:sldId id="274" r:id="rId45"/>
    <p:sldId id="302" r:id="rId46"/>
    <p:sldId id="303" r:id="rId47"/>
    <p:sldId id="304" r:id="rId48"/>
    <p:sldId id="306" r:id="rId49"/>
    <p:sldId id="307" r:id="rId50"/>
    <p:sldId id="309" r:id="rId51"/>
    <p:sldId id="308" r:id="rId52"/>
    <p:sldId id="310" r:id="rId53"/>
    <p:sldId id="31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836712"/>
          </a:xfrm>
        </p:spPr>
        <p:txBody>
          <a:bodyPr>
            <a:noAutofit/>
          </a:bodyPr>
          <a:lstStyle/>
          <a:p>
            <a:r>
              <a:rPr lang="ru-RU" sz="8800" dirty="0" err="1" smtClean="0"/>
              <a:t>Гриби-паразити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4630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Водяний гриб випускає спори, які мають джгутик для плавання</a:t>
            </a:r>
            <a:endParaRPr lang="ru-RU" sz="2800" dirty="0"/>
          </a:p>
        </p:txBody>
      </p:sp>
      <p:pic>
        <p:nvPicPr>
          <p:cNvPr id="8194" name="Picture 2" descr="pollen2.jpg (311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4607" y="1526815"/>
            <a:ext cx="5688634" cy="37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yzoo.jpg (407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96493" y="1062236"/>
            <a:ext cx="5688634" cy="46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/>
              <a:t>Живляться</a:t>
            </a:r>
            <a:r>
              <a:rPr lang="ru-RU" sz="2800" dirty="0" smtClean="0"/>
              <a:t> в</a:t>
            </a:r>
            <a:r>
              <a:rPr lang="uk-UA" sz="2800" dirty="0" smtClean="0"/>
              <a:t>містом клітин, часто убиваючи їх</a:t>
            </a:r>
            <a:endParaRPr lang="ru-RU" sz="2800" dirty="0"/>
          </a:p>
        </p:txBody>
      </p:sp>
      <p:pic>
        <p:nvPicPr>
          <p:cNvPr id="1026" name="Picture 2" descr="http://aquadomik.ru/wp-content/uploads/2013/09/Ichthyophonu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" y="548680"/>
            <a:ext cx="8506330" cy="56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kzotike.ru/bolezni/ihtiofo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6061"/>
            <a:ext cx="1656184" cy="22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33728" y="548680"/>
            <a:ext cx="4345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Гриб, що викликає </a:t>
            </a:r>
          </a:p>
          <a:p>
            <a:pPr algn="r"/>
            <a:r>
              <a:rPr lang="uk-UA" sz="2400" dirty="0" smtClean="0"/>
              <a:t>захворювання риб «</a:t>
            </a:r>
            <a:r>
              <a:rPr lang="uk-UA" sz="2400" dirty="0" err="1" smtClean="0"/>
              <a:t>іхтіофонус</a:t>
            </a:r>
            <a:r>
              <a:rPr lang="uk-UA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71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паразитують навіть на грибах (</a:t>
            </a:r>
            <a:r>
              <a:rPr lang="uk-UA" sz="2800" dirty="0" err="1" smtClean="0"/>
              <a:t>спінелюс</a:t>
            </a:r>
            <a:r>
              <a:rPr lang="uk-UA" sz="2800" dirty="0" smtClean="0"/>
              <a:t> </a:t>
            </a:r>
            <a:r>
              <a:rPr lang="uk-UA" sz="2800" dirty="0" err="1" smtClean="0"/>
              <a:t>фузигер</a:t>
            </a:r>
            <a:r>
              <a:rPr lang="uk-UA" sz="2800" dirty="0"/>
              <a:t>)</a:t>
            </a:r>
            <a:endParaRPr lang="ru-RU" sz="2800" dirty="0"/>
          </a:p>
        </p:txBody>
      </p:sp>
      <p:pic>
        <p:nvPicPr>
          <p:cNvPr id="4098" name="Picture 2" descr="http://content.foto.mail.ru/mail/scott_speed/_answers/i-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235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Більшість грибів паразитує на рослинах (10 000 видів)</a:t>
            </a:r>
            <a:endParaRPr lang="ru-RU" sz="2800" dirty="0"/>
          </a:p>
        </p:txBody>
      </p:sp>
      <p:pic>
        <p:nvPicPr>
          <p:cNvPr id="10242" name="Picture 2" descr="http://d3mlntcv38ck9k.cloudfront.net/content/konspekt_image/15162/a71e81ddbdbcc70d30ce0536f608d4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7" y="536171"/>
            <a:ext cx="7757729" cy="58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9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Фітофтора (картопляний гриб) вражає картоплю і помідори</a:t>
            </a:r>
            <a:endParaRPr lang="ru-RU" sz="2800" dirty="0"/>
          </a:p>
        </p:txBody>
      </p:sp>
      <p:pic>
        <p:nvPicPr>
          <p:cNvPr id="14338" name="Picture 2" descr="http://vashe-plodorodie.ru/sites/default/files/images/%D1%84%D0%B8%D1%82%D0%BE%D1%84%D1%82%D0%BE%D1%80%D0%B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982"/>
            <a:ext cx="7842448" cy="58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Фітофтора боїться препаратів </a:t>
            </a:r>
            <a:r>
              <a:rPr lang="en-US" sz="2800" dirty="0" smtClean="0"/>
              <a:t>Cu</a:t>
            </a:r>
            <a:endParaRPr lang="ru-RU" sz="2800" dirty="0"/>
          </a:p>
        </p:txBody>
      </p:sp>
      <p:pic>
        <p:nvPicPr>
          <p:cNvPr id="15362" name="Picture 2" descr="http://vegetable-garden.ru/uploads/posts/2012-08/1345525808_fitif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516"/>
            <a:ext cx="7621576" cy="58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Фітофтора (картопляний гриб) може знищити урожай</a:t>
            </a:r>
            <a:endParaRPr lang="ru-RU" sz="2800" dirty="0"/>
          </a:p>
        </p:txBody>
      </p:sp>
      <p:pic>
        <p:nvPicPr>
          <p:cNvPr id="16386" name="Picture 2" descr="http://upload.wikimedia.org/wikipedia/commons/7/7d/Aardappel_Phytophthora_Fre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645"/>
            <a:ext cx="7860528" cy="5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Фітофтора (картопляний гриб)</a:t>
            </a:r>
            <a:endParaRPr lang="ru-RU" sz="2800" dirty="0"/>
          </a:p>
        </p:txBody>
      </p:sp>
      <p:pic>
        <p:nvPicPr>
          <p:cNvPr id="17410" name="Picture 2" descr="http://www.biology-resources.com/images/fungi-10-phytophth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56"/>
            <a:ext cx="5081042" cy="59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psmicrographs.co.uk/_assets/uploads/potato-blight-from-fungus--phytophthora-infestans--16005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8063" y="568760"/>
            <a:ext cx="3976837" cy="57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Спорангії фітофтори</a:t>
            </a:r>
            <a:endParaRPr lang="ru-RU" sz="2800" dirty="0"/>
          </a:p>
        </p:txBody>
      </p:sp>
      <p:pic>
        <p:nvPicPr>
          <p:cNvPr id="18434" name="Picture 2" descr="http://www.sarvari-trust.org/assets/images/3d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1077" y="1515627"/>
            <a:ext cx="5772822" cy="38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hytophthora.pppmb.cals.cornell.edu/images/IDENT/Microscope/Micro4Med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2347" y="1474595"/>
            <a:ext cx="5757880" cy="39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Трутовик лускатий - їстівний </a:t>
            </a:r>
            <a:endParaRPr lang="ru-RU" sz="2800" dirty="0"/>
          </a:p>
        </p:txBody>
      </p:sp>
      <p:pic>
        <p:nvPicPr>
          <p:cNvPr id="19458" name="Picture 2" descr="http://900igr.net/data/rastenija-i-griby/Griby-6.files/0019-041-Trutov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34504" cy="58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у тілі хазяїна, гіфи проникають у клітини</a:t>
            </a:r>
            <a:endParaRPr lang="ru-RU" sz="2800" dirty="0"/>
          </a:p>
        </p:txBody>
      </p:sp>
      <p:pic>
        <p:nvPicPr>
          <p:cNvPr id="4" name="Picture 2" descr="http://daypic.ru/wp-content/uploads/2012/07/4151-900x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11" y="548680"/>
            <a:ext cx="8572500" cy="563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31823" y="548680"/>
            <a:ext cx="2873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Пшениця</a:t>
            </a:r>
            <a:r>
              <a:rPr lang="ru-RU" sz="2400" dirty="0" smtClean="0">
                <a:solidFill>
                  <a:schemeClr val="bg1"/>
                </a:solidFill>
              </a:rPr>
              <a:t>, заражена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грибом </a:t>
            </a:r>
            <a:r>
              <a:rPr lang="ru-RU" sz="2400" dirty="0" err="1" smtClean="0">
                <a:solidFill>
                  <a:schemeClr val="bg1"/>
                </a:solidFill>
              </a:rPr>
              <a:t>клавіцепсом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24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Трутовики на стовбурах спричинюють </a:t>
            </a:r>
            <a:r>
              <a:rPr lang="uk-UA" sz="2800" dirty="0" err="1" smtClean="0"/>
              <a:t>трухлявіння</a:t>
            </a:r>
            <a:r>
              <a:rPr lang="uk-UA" sz="2800" dirty="0" smtClean="0"/>
              <a:t> і загибель дерева </a:t>
            </a:r>
            <a:endParaRPr lang="ru-RU" sz="2800" dirty="0"/>
          </a:p>
        </p:txBody>
      </p:sp>
      <p:pic>
        <p:nvPicPr>
          <p:cNvPr id="20482" name="Picture 2" descr="http://img-fotki.yandex.ru/get/6505/96587932.11/0_869ab_6214588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38316" cy="57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3639" y="601050"/>
            <a:ext cx="3666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Трутовик різнокольоровий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Трутовики руйнують мертву деревину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3639" y="601050"/>
            <a:ext cx="3666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Трутовик різнокольоровий</a:t>
            </a:r>
            <a:endParaRPr lang="ru-RU" sz="2400" dirty="0"/>
          </a:p>
        </p:txBody>
      </p:sp>
      <p:pic>
        <p:nvPicPr>
          <p:cNvPr id="39938" name="Picture 2" descr="http://mycoweb.narod.ru/fungi/Submitted/LIS/Dscn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85837" cy="58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Трутовики заражають спорами через пошкодження кори </a:t>
            </a:r>
            <a:endParaRPr lang="ru-RU" sz="2800" dirty="0"/>
          </a:p>
        </p:txBody>
      </p:sp>
      <p:pic>
        <p:nvPicPr>
          <p:cNvPr id="21506" name="Picture 2" descr="http://mycoweb-stv.ru/fungi/Submitted/ODG2/Bjerkandera_fumosa_6_MAG_20081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6386"/>
            <a:ext cx="777686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2650029"/>
            <a:ext cx="1604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Трутовик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димчастий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Трутовики </a:t>
            </a:r>
            <a:r>
              <a:rPr lang="uk-UA" sz="2800" dirty="0"/>
              <a:t>м</a:t>
            </a:r>
            <a:r>
              <a:rPr lang="uk-UA" sz="2800" dirty="0" smtClean="0"/>
              <a:t>ають грибницю у дереві, а плодове тіло назовні </a:t>
            </a:r>
            <a:endParaRPr lang="ru-RU" sz="2800" dirty="0"/>
          </a:p>
        </p:txBody>
      </p:sp>
      <p:pic>
        <p:nvPicPr>
          <p:cNvPr id="22530" name="Picture 2" descr="http://www.bsu.edu/classes/ruch/msa/blackwell/9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248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7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Чага</a:t>
            </a:r>
            <a:r>
              <a:rPr lang="uk-UA" sz="2800" dirty="0" smtClean="0"/>
              <a:t> – неплідна форма трутовика скошеного – ліки від пухлин </a:t>
            </a:r>
            <a:endParaRPr lang="ru-RU" sz="2800" dirty="0"/>
          </a:p>
        </p:txBody>
      </p:sp>
      <p:pic>
        <p:nvPicPr>
          <p:cNvPr id="44034" name="Picture 2" descr="http://www.informugra.ru/upload/medialibrary/2b9/2b94b50c67e6f1a6f20993d981b425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46" y="2348880"/>
            <a:ext cx="5343573" cy="40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xn--b1aic2a.xn--p1ai/wp-content/uploads/2013/11/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44008" cy="34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28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Сажкові гриби: їхні  чорні спори на рослині нагадують сажу </a:t>
            </a:r>
            <a:endParaRPr lang="ru-RU" sz="2800" dirty="0"/>
          </a:p>
        </p:txBody>
      </p:sp>
      <p:pic>
        <p:nvPicPr>
          <p:cNvPr id="24578" name="Picture 2" descr="http://www.alfachem.com.ua/upload/iblock/8ed/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21484" cy="59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3908" y="491750"/>
            <a:ext cx="216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Сажку пшениці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040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Сажкові гриби спричинюють сажку злакових рослин </a:t>
            </a:r>
            <a:endParaRPr lang="ru-RU" sz="2800" dirty="0"/>
          </a:p>
        </p:txBody>
      </p:sp>
      <p:pic>
        <p:nvPicPr>
          <p:cNvPr id="25602" name="Picture 2" descr="http://www.alfachem.com.ua/upload/iblock/766/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71"/>
            <a:ext cx="9144000" cy="58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5716" y="488363"/>
            <a:ext cx="238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Сажка кукурудзи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17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Сажкові гриби поникають у молоді рослини різними шляхами </a:t>
            </a:r>
            <a:endParaRPr lang="ru-RU" sz="2800" dirty="0"/>
          </a:p>
        </p:txBody>
      </p:sp>
      <p:pic>
        <p:nvPicPr>
          <p:cNvPr id="23556" name="Picture 4" descr="http://www.ukragrobiz.com.ua/1/01302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48680"/>
            <a:ext cx="6263881" cy="57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07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Іржасті гриби схожі на іржу. Бура іржа пшениці</a:t>
            </a:r>
            <a:endParaRPr lang="ru-RU" sz="2800" dirty="0"/>
          </a:p>
        </p:txBody>
      </p:sp>
      <p:pic>
        <p:nvPicPr>
          <p:cNvPr id="26626" name="Picture 2" descr="http://www.agro.basf.ru/agroportal/ru/media/productcatalogue/pests/720x405_1/weat/puccinia_recondita_1/5p2_720X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6601" y="1796840"/>
            <a:ext cx="5705874" cy="32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fao.org/fileadmin/user_upload/rust/docs/medium_2_stem%20rust%20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78"/>
            <a:ext cx="4652479" cy="57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7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Бура іржа пшениці під мікроскопом</a:t>
            </a:r>
            <a:endParaRPr lang="ru-RU" sz="2800" dirty="0"/>
          </a:p>
        </p:txBody>
      </p:sp>
      <p:pic>
        <p:nvPicPr>
          <p:cNvPr id="27650" name="Picture 2" descr="http://micro.magnet.fsu.edu/primer/techniques/fluorescence/gallery/images/wheatrustpustule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368"/>
            <a:ext cx="8064896" cy="58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7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проникають у рослини через місця ушкодження</a:t>
            </a:r>
            <a:endParaRPr lang="ru-RU" sz="2800" dirty="0"/>
          </a:p>
        </p:txBody>
      </p:sp>
      <p:pic>
        <p:nvPicPr>
          <p:cNvPr id="3074" name="Picture 2" descr="http://agriento.narod.ru/images/Lema_larv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63208" cy="58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Бура іржа пшениці під мікроскопом</a:t>
            </a:r>
            <a:endParaRPr lang="ru-RU" sz="2800" dirty="0"/>
          </a:p>
        </p:txBody>
      </p:sp>
      <p:pic>
        <p:nvPicPr>
          <p:cNvPr id="28674" name="Picture 2" descr="http://micro.magnet.fsu.edu/primer/techniques/phasegallery/images/plantpathology/wheatr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1080" y="-1089254"/>
            <a:ext cx="5834956" cy="89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2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Бура іржа пшениці під мікроскопом</a:t>
            </a:r>
            <a:endParaRPr lang="ru-RU" sz="2800" dirty="0"/>
          </a:p>
        </p:txBody>
      </p:sp>
      <p:pic>
        <p:nvPicPr>
          <p:cNvPr id="29698" name="Picture 2" descr="http://www.lima.ohio-state.edu/biology/images/wru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33" y="548680"/>
            <a:ext cx="6929543" cy="58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29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Іржасті гриби. </a:t>
            </a:r>
            <a:r>
              <a:rPr lang="uk-UA" sz="2800" dirty="0" err="1" smtClean="0"/>
              <a:t>Клавіцепс</a:t>
            </a:r>
            <a:r>
              <a:rPr lang="uk-UA" sz="2800" dirty="0" smtClean="0"/>
              <a:t> пурпуровий спричинює «ріжки» жита</a:t>
            </a:r>
            <a:endParaRPr lang="ru-RU" sz="2800" dirty="0"/>
          </a:p>
        </p:txBody>
      </p:sp>
      <p:pic>
        <p:nvPicPr>
          <p:cNvPr id="30722" name="Picture 2" descr="http://www.wildaboutbritain.co.uk/pictures/data/8/03_Ergot_-_Claviceps_purp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790559" cy="56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commons/c/ca/Claviceps_purpu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487508" cy="56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29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Ріжки жита</a:t>
            </a:r>
            <a:endParaRPr lang="ru-RU" sz="2800" dirty="0"/>
          </a:p>
        </p:txBody>
      </p:sp>
      <p:pic>
        <p:nvPicPr>
          <p:cNvPr id="31746" name="Picture 2" descr="http://www.dipbot.unict.it/sistematica/Immagini/1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3951" y="-676023"/>
            <a:ext cx="5788108" cy="81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7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Ріжки спричинюють тяжке отруєння – «антонів вогонь» (судоми і гангрену)</a:t>
            </a:r>
            <a:endParaRPr lang="ru-RU" sz="2800" dirty="0"/>
          </a:p>
        </p:txBody>
      </p:sp>
      <p:pic>
        <p:nvPicPr>
          <p:cNvPr id="32772" name="Picture 4" descr="http://zlayakorcha.com/img/ergot/isenheim_ergotized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256584" cy="57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70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винограду (мільдью)</a:t>
            </a:r>
            <a:endParaRPr lang="ru-RU" sz="2800" dirty="0"/>
          </a:p>
        </p:txBody>
      </p:sp>
      <p:pic>
        <p:nvPicPr>
          <p:cNvPr id="33794" name="Picture 2" descr="http://supersadovnik.net/wp-content/uploads/2013/05/oi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2675" y="-420428"/>
            <a:ext cx="5814649" cy="77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7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винограду (мільдью)</a:t>
            </a:r>
            <a:endParaRPr lang="ru-RU" sz="2800" dirty="0"/>
          </a:p>
        </p:txBody>
      </p:sp>
      <p:pic>
        <p:nvPicPr>
          <p:cNvPr id="34818" name="Picture 2" descr="http://lsb380.plbio.lsu.edu/highway%20markers%20folder/2008%20highway%20markers/Plasmopara/Pv_sporan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238" y="1116464"/>
            <a:ext cx="5328594" cy="47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forestryimages.org/images/768x512/5485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3618" y="1492378"/>
            <a:ext cx="5328594" cy="40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37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троянд</a:t>
            </a:r>
            <a:endParaRPr lang="ru-RU" sz="2800" dirty="0"/>
          </a:p>
        </p:txBody>
      </p:sp>
      <p:pic>
        <p:nvPicPr>
          <p:cNvPr id="35842" name="Picture 2" descr="http://rose.violet-lady.ru/wp-content/uploads/2010/06/muchnistaja-ro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629"/>
            <a:ext cx="8161378" cy="59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09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троянд</a:t>
            </a:r>
            <a:endParaRPr lang="ru-RU" sz="2800" dirty="0"/>
          </a:p>
        </p:txBody>
      </p:sp>
      <p:pic>
        <p:nvPicPr>
          <p:cNvPr id="36866" name="Picture 2" descr="http://1.bp.blogspot.com/-EIXD8M0d9qc/TkLJhkAc6tI/AAAAAAAACqU/i14p1fGD5RE/s400/%25D1%2581%25D0%25BF%25D0%25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5688"/>
            <a:ext cx="7800599" cy="58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7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</a:t>
            </a:r>
            <a:r>
              <a:rPr lang="uk-UA" sz="2800" dirty="0" err="1" smtClean="0"/>
              <a:t>агрусу</a:t>
            </a:r>
            <a:endParaRPr lang="ru-RU" sz="2800" dirty="0"/>
          </a:p>
        </p:txBody>
      </p:sp>
      <p:pic>
        <p:nvPicPr>
          <p:cNvPr id="37890" name="Picture 2" descr="http://www.supersadovnik.ru/site_images/00000082/00065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0401"/>
            <a:ext cx="7917840" cy="57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проникають у рослини через продихи</a:t>
            </a:r>
            <a:endParaRPr lang="ru-RU" sz="2800" dirty="0"/>
          </a:p>
        </p:txBody>
      </p:sp>
      <p:pic>
        <p:nvPicPr>
          <p:cNvPr id="3074" name="Picture 2" descr="http://images.fineartamerica.com/images-medium-large-5/stomata-of-lavendula-dentata-sem-power-and-sy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83669" cy="59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Борошниста роса огірків</a:t>
            </a:r>
            <a:endParaRPr lang="ru-RU" sz="2800" dirty="0"/>
          </a:p>
        </p:txBody>
      </p:sp>
      <p:pic>
        <p:nvPicPr>
          <p:cNvPr id="38914" name="Picture 2" descr="http://www.sadovoda.ru/uploads/posts/2009-12/1260437046_bolezni-ogurc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7510"/>
            <a:ext cx="6984776" cy="58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7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Плодова гниль яблуні і персика</a:t>
            </a:r>
            <a:endParaRPr lang="ru-RU" sz="2800" dirty="0"/>
          </a:p>
        </p:txBody>
      </p:sp>
      <p:pic>
        <p:nvPicPr>
          <p:cNvPr id="40962" name="Picture 2" descr="http://www.udacaca.ru/images/stories/fruit/bolez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158" y="1331108"/>
            <a:ext cx="5832650" cy="42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nataliamaptunenko.com/wp-content/uploads/2013/02/Monili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5605" y="1647435"/>
            <a:ext cx="5832650" cy="36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79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тварин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тваринах і людині паразитує 1 000 видів грибів</a:t>
            </a:r>
            <a:endParaRPr lang="ru-RU" sz="2800" dirty="0"/>
          </a:p>
        </p:txBody>
      </p:sp>
      <p:pic>
        <p:nvPicPr>
          <p:cNvPr id="4" name="Picture 2" descr="http://aquafisher.org.ua/wp-content/uploads/3Saprolegni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5608"/>
            <a:ext cx="6329231" cy="58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7048" y="498375"/>
            <a:ext cx="2723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Паразитичний гриб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сапролегнія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993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тварин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Сапролегнія</a:t>
            </a:r>
            <a:r>
              <a:rPr lang="uk-UA" sz="2800" dirty="0" smtClean="0"/>
              <a:t> під мікроскопом</a:t>
            </a:r>
            <a:endParaRPr lang="ru-RU" sz="2800" dirty="0"/>
          </a:p>
        </p:txBody>
      </p:sp>
      <p:pic>
        <p:nvPicPr>
          <p:cNvPr id="11266" name="Picture 2" descr="http://aquadomik.ru/wp-content/uploads/2013/08/Saprolegn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982"/>
            <a:ext cx="7837245" cy="5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3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тварин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Спорангії </a:t>
            </a:r>
            <a:r>
              <a:rPr lang="uk-UA" sz="2800" dirty="0" err="1" smtClean="0"/>
              <a:t>сапролегнії</a:t>
            </a:r>
            <a:endParaRPr lang="ru-RU" sz="2800" dirty="0"/>
          </a:p>
        </p:txBody>
      </p:sp>
      <p:pic>
        <p:nvPicPr>
          <p:cNvPr id="13314" name="Picture 2" descr="http://aquadomik.ru/wp-content/uploads/2013/08/Saprolegni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0623" y="1636607"/>
            <a:ext cx="574323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ishy.ru/images/ill/lab/Saprolegnia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2300" y="1353053"/>
            <a:ext cx="5743239" cy="41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3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тварин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Грибами-паразитами можна заражати комах для боротьби з ними</a:t>
            </a:r>
            <a:endParaRPr lang="ru-RU" sz="2800" dirty="0"/>
          </a:p>
        </p:txBody>
      </p:sp>
      <p:pic>
        <p:nvPicPr>
          <p:cNvPr id="41986" name="Picture 2" descr="http://www.biolib.cz/IMG/GAL/3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27607" cy="57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09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тварин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Грибами-паразитами можна заражати комах для боротьби з ними</a:t>
            </a:r>
            <a:endParaRPr lang="ru-RU" sz="2800" dirty="0"/>
          </a:p>
        </p:txBody>
      </p:sp>
      <p:pic>
        <p:nvPicPr>
          <p:cNvPr id="43010" name="Picture 2" descr="http://fishki.net/picsw/072012/05/post_anti/parazit/parazit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3862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79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Ахоріон</a:t>
            </a:r>
            <a:r>
              <a:rPr lang="uk-UA" sz="2800" dirty="0" smtClean="0"/>
              <a:t> на волосистій частині голови викликає </a:t>
            </a:r>
            <a:r>
              <a:rPr lang="uk-UA" sz="2800" dirty="0" err="1" smtClean="0"/>
              <a:t>паршу</a:t>
            </a:r>
            <a:endParaRPr lang="ru-RU" sz="2800" dirty="0"/>
          </a:p>
        </p:txBody>
      </p:sp>
      <p:pic>
        <p:nvPicPr>
          <p:cNvPr id="45058" name="Picture 2" descr="http://upload.wikimedia.org/wikipedia/commons/3/3c/Fav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26"/>
            <a:ext cx="9125407" cy="58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0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Дріжджовий гриб </a:t>
            </a:r>
            <a:r>
              <a:rPr lang="uk-UA" sz="2800" dirty="0" err="1" smtClean="0"/>
              <a:t>кадида</a:t>
            </a:r>
            <a:r>
              <a:rPr lang="uk-UA" sz="2800" dirty="0" smtClean="0"/>
              <a:t> викликає молочницю, </a:t>
            </a:r>
            <a:r>
              <a:rPr lang="uk-UA" sz="2800" dirty="0" err="1" smtClean="0"/>
              <a:t>сидіум</a:t>
            </a:r>
            <a:r>
              <a:rPr lang="uk-UA" sz="2800" dirty="0" smtClean="0"/>
              <a:t> - пліснявку</a:t>
            </a:r>
            <a:endParaRPr lang="ru-RU" sz="2800" dirty="0"/>
          </a:p>
        </p:txBody>
      </p:sp>
      <p:pic>
        <p:nvPicPr>
          <p:cNvPr id="46084" name="Picture 4" descr="http://upload.wikimedia.org/wikipedia/commons/thumb/b/b6/Candida_albicans.jpg/250px-Candida_alb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0897" y="1261096"/>
            <a:ext cx="5745315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upload.wikimedia.org/wikipedia/commons/a/a0/Human_tongue_infected_with_oral_candidia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05" y="548677"/>
            <a:ext cx="4421584" cy="57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Стригучий лишай</a:t>
            </a:r>
            <a:endParaRPr lang="ru-RU" sz="2800" dirty="0"/>
          </a:p>
        </p:txBody>
      </p:sp>
      <p:pic>
        <p:nvPicPr>
          <p:cNvPr id="47106" name="Picture 2" descr="http://www.medzapros.ru/uploads/bolesni/mikoz_golova_st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" y="476672"/>
            <a:ext cx="54005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rodinki-borodavki.ru/wp-content/uploads/2013/07/striguschiy-lishai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84" y="2780928"/>
            <a:ext cx="5690016" cy="35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проникають у рослини через маточку</a:t>
            </a:r>
            <a:endParaRPr lang="ru-RU" sz="2800" dirty="0"/>
          </a:p>
        </p:txBody>
      </p:sp>
      <p:pic>
        <p:nvPicPr>
          <p:cNvPr id="4098" name="Picture 2" descr="http://img-fotki.yandex.ru/get/5808/aleshirokikh.1d/0_74902_a3a5549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1012" y="-934829"/>
            <a:ext cx="5889968" cy="8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Оніхомікоз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9154" name="Picture 2" descr="http://healthage.ru/wp-content/uploads/%D0%9E%D0%BD%D0%B8%D1%85%D0%BE%D0%BC%D0%B8%D0%BA%D0%BE%D0%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8" y="476672"/>
            <a:ext cx="7128792" cy="592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Стригучий лишай та </a:t>
            </a:r>
            <a:r>
              <a:rPr lang="uk-UA" sz="2800" dirty="0" err="1" smtClean="0"/>
              <a:t>оніхомікоз</a:t>
            </a:r>
            <a:r>
              <a:rPr lang="uk-UA" sz="2800" dirty="0" smtClean="0"/>
              <a:t> викликається </a:t>
            </a:r>
            <a:r>
              <a:rPr lang="uk-UA" sz="2800" dirty="0" err="1" smtClean="0"/>
              <a:t>трихофітоном</a:t>
            </a:r>
            <a:endParaRPr lang="ru-RU" sz="2800" dirty="0"/>
          </a:p>
        </p:txBody>
      </p:sp>
      <p:pic>
        <p:nvPicPr>
          <p:cNvPr id="48130" name="Picture 2" descr="http://2.bp.blogspot.com/-N1NA6GhNApA/T0lmDT0BsfI/AAAAAAAAHAo/5VqBVNXTpPM/s1600/08-%2BTrichophyton%2Brub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6286" cy="57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Лишай викликається мікроспорією</a:t>
            </a:r>
            <a:endParaRPr lang="ru-RU" sz="2800" dirty="0"/>
          </a:p>
        </p:txBody>
      </p:sp>
      <p:pic>
        <p:nvPicPr>
          <p:cNvPr id="50178" name="Picture 2" descr="http://www.huidziekten.nl/afbeeldingen/KOH/microsporum-cani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2" y="509801"/>
            <a:ext cx="7818605" cy="58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Гриби-паразити людини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Епідермофітон</a:t>
            </a:r>
            <a:r>
              <a:rPr lang="uk-UA" sz="2800" dirty="0" smtClean="0"/>
              <a:t> вражає нігті і шкіру</a:t>
            </a:r>
            <a:endParaRPr lang="ru-RU" sz="2800" dirty="0"/>
          </a:p>
        </p:txBody>
      </p:sp>
      <p:pic>
        <p:nvPicPr>
          <p:cNvPr id="51202" name="Picture 2" descr="http://botit.botany.wisc.edu/toms_fungi/images/efloc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4832"/>
            <a:ext cx="8280920" cy="58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проникають у рослини через кореневі волоски</a:t>
            </a:r>
            <a:endParaRPr lang="ru-RU" sz="2800" dirty="0"/>
          </a:p>
        </p:txBody>
      </p:sp>
      <p:pic>
        <p:nvPicPr>
          <p:cNvPr id="5122" name="Picture 2" descr="Корневые волоски майорана под электронным микроскоп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1806" cy="58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3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Спора гриба на листку суниці</a:t>
            </a:r>
            <a:endParaRPr lang="ru-RU" sz="2800" dirty="0"/>
          </a:p>
        </p:txBody>
      </p:sp>
      <p:pic>
        <p:nvPicPr>
          <p:cNvPr id="2050" name="Picture 2" descr="http://telo-v-delo.ru/wp-content/uploads/2013/06/seraya-gn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8"/>
            <a:ext cx="8424936" cy="57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9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вистрілюють спорами у комах і заражають їх</a:t>
            </a:r>
            <a:endParaRPr lang="ru-RU" sz="2800" dirty="0"/>
          </a:p>
        </p:txBody>
      </p:sp>
      <p:pic>
        <p:nvPicPr>
          <p:cNvPr id="6146" name="Picture 2" descr="http://zero.webpark.ru/uploads/42400-090114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4" y="476672"/>
            <a:ext cx="7982426" cy="57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Особливості будови і життєдіяльності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Одноклітинна тварина амеба, заражена грибом</a:t>
            </a:r>
            <a:endParaRPr lang="ru-RU" sz="2800" dirty="0"/>
          </a:p>
        </p:txBody>
      </p:sp>
      <p:pic>
        <p:nvPicPr>
          <p:cNvPr id="7170" name="Picture 2" descr="http://www.plingfactory.de/Science/Atlas/KennkartenProtista/Rhizopoda/img/Cladochytriacea759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24192" cy="5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3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482</Words>
  <Application>Microsoft Office PowerPoint</Application>
  <PresentationFormat>Экран (4:3)</PresentationFormat>
  <Paragraphs>117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Calibri</vt:lpstr>
      <vt:lpstr>Тема Office</vt:lpstr>
      <vt:lpstr>Гриби-паразити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Особливості будови і життєдіяльності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рослин</vt:lpstr>
      <vt:lpstr>Гриби-паразити тварин</vt:lpstr>
      <vt:lpstr>Гриби-паразити тварин</vt:lpstr>
      <vt:lpstr>Гриби-паразити тварин</vt:lpstr>
      <vt:lpstr>Гриби-паразити тварин</vt:lpstr>
      <vt:lpstr>Гриби-паразити тварин</vt:lpstr>
      <vt:lpstr>Гриби-паразити людини</vt:lpstr>
      <vt:lpstr>Гриби-паразити людини</vt:lpstr>
      <vt:lpstr>Гриби-паразити людини</vt:lpstr>
      <vt:lpstr>Гриби-паразити людини</vt:lpstr>
      <vt:lpstr>Гриби-паразити людини</vt:lpstr>
      <vt:lpstr>Гриби-паразити людини</vt:lpstr>
      <vt:lpstr>Гриби-паразити людини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36</cp:revision>
  <dcterms:created xsi:type="dcterms:W3CDTF">2013-02-17T08:02:58Z</dcterms:created>
  <dcterms:modified xsi:type="dcterms:W3CDTF">2020-09-08T08:07:56Z</dcterms:modified>
</cp:coreProperties>
</file>