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uk-UA" dirty="0" smtClean="0"/>
              <a:t>Вільноживучі найпростіші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http://platinumwall.ru/wallpapers/tn_big/platinumwall.ru_201001082026342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6620"/>
            <a:ext cx="9144000" cy="570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За нестатевого розмноження нова колонія утворюється з частини старої</a:t>
            </a:r>
            <a:endParaRPr lang="ru-RU" sz="2800" dirty="0"/>
          </a:p>
        </p:txBody>
      </p:sp>
      <p:pic>
        <p:nvPicPr>
          <p:cNvPr id="24578" name="Picture 2" descr="http://misssexy.ru/upload/10_04_28_19_01_14_Chlorophyt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36904" cy="5431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Статеве розмноження </a:t>
            </a:r>
            <a:r>
              <a:rPr lang="uk-UA" sz="2400" dirty="0" err="1" smtClean="0"/>
              <a:t>вольвокса</a:t>
            </a:r>
            <a:r>
              <a:rPr lang="uk-UA" sz="2400" dirty="0" smtClean="0"/>
              <a:t> за допомогою спеціальних клітин. Зигота дає початок новій колонії</a:t>
            </a:r>
            <a:endParaRPr lang="ru-RU" sz="2400" dirty="0"/>
          </a:p>
        </p:txBody>
      </p:sp>
      <p:pic>
        <p:nvPicPr>
          <p:cNvPr id="22530" name="Picture 2" descr="http://www.fidel-kastro.ru/biology/DevBioV1.files/image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166842" cy="534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Нові колонії виростають всередині старої, поки поміщаються там, після їх виходу стара колонія гине </a:t>
            </a:r>
            <a:endParaRPr lang="ru-RU" sz="2400" dirty="0"/>
          </a:p>
        </p:txBody>
      </p:sp>
      <p:pic>
        <p:nvPicPr>
          <p:cNvPr id="23554" name="Picture 2" descr="Подкласс Растительные жгутиконосцы или Фитомастигины (Phytomastigin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7"/>
            <a:ext cx="468052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Окрема клітина колонії може жити окремо. Колоніальні організми стали першим кроком до </a:t>
            </a:r>
            <a:r>
              <a:rPr lang="uk-UA" sz="2400" dirty="0" err="1" smtClean="0"/>
              <a:t>багатоклітинності</a:t>
            </a:r>
            <a:endParaRPr lang="ru-RU" sz="2400" dirty="0"/>
          </a:p>
        </p:txBody>
      </p:sp>
      <p:pic>
        <p:nvPicPr>
          <p:cNvPr id="25604" name="Picture 4" descr="http://www.fidel-kastro.ru/biology/DevBioV1.files/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1757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Інфузорії – найдосконаліші найпростіші з інтенсивним обміном речовин, не мають пластид</a:t>
            </a:r>
            <a:endParaRPr lang="ru-RU" sz="2800" dirty="0"/>
          </a:p>
        </p:txBody>
      </p:sp>
      <p:pic>
        <p:nvPicPr>
          <p:cNvPr id="26626" name="Picture 2" descr="http://img-fotki.yandex.ru/get/3309/lulukadeva.47/0_20c00_dd528e2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64868" cy="5339825"/>
          </a:xfrm>
          <a:prstGeom prst="rect">
            <a:avLst/>
          </a:prstGeom>
          <a:noFill/>
        </p:spPr>
      </p:pic>
      <p:pic>
        <p:nvPicPr>
          <p:cNvPr id="26628" name="Picture 4" descr="Рис. 88. Путь пищеварительной вакуоли (показан стрелками) в теле инфузории туфель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33344" y="3495848"/>
            <a:ext cx="1209675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smtClean="0"/>
              <a:t>Війки інфузорій і джгутики </a:t>
            </a:r>
            <a:r>
              <a:rPr lang="uk-UA" sz="1800" dirty="0" err="1" smtClean="0"/>
              <a:t>евглен</a:t>
            </a:r>
            <a:r>
              <a:rPr lang="uk-UA" sz="1800" dirty="0" smtClean="0"/>
              <a:t> мають однакову будову, рухаються узгоджено</a:t>
            </a:r>
            <a:endParaRPr lang="ru-RU" sz="1800" dirty="0"/>
          </a:p>
        </p:txBody>
      </p:sp>
      <p:pic>
        <p:nvPicPr>
          <p:cNvPr id="27650" name="Picture 2" descr="http://upload.wikimedia.org/wikipedia/commons/thumb/0/08/Tetrahymena_thermophila.png/265px-Tetrahymena_thermophi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01053" y="-1000852"/>
            <a:ext cx="5544618" cy="8787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Клітинний рот інфузорії переходить в клітинну глотку</a:t>
            </a:r>
            <a:endParaRPr lang="ru-RU" sz="2800" dirty="0"/>
          </a:p>
        </p:txBody>
      </p:sp>
      <p:pic>
        <p:nvPicPr>
          <p:cNvPr id="28674" name="Picture 2" descr="http://www.vokrugsveta.ru/img/cmn/2008/10/23/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60940" cy="5640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Травні вакуолі подорожують по всьому тілу і в кінці підходять до органели порошиці</a:t>
            </a:r>
            <a:endParaRPr lang="ru-RU" sz="2800" dirty="0"/>
          </a:p>
        </p:txBody>
      </p:sp>
      <p:pic>
        <p:nvPicPr>
          <p:cNvPr id="29698" name="Picture 2" descr="http://upload.wikimedia.org/wikipedia/commons/thumb/e/ee/Paramecium.svg/265px-Parameciu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34893" y="-342604"/>
            <a:ext cx="5367958" cy="715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Інфузорії – хижаки. Інфузорія </a:t>
            </a:r>
            <a:r>
              <a:rPr lang="uk-UA" sz="2000" dirty="0" err="1" smtClean="0"/>
              <a:t>дидинія</a:t>
            </a:r>
            <a:r>
              <a:rPr lang="uk-UA" sz="2000" dirty="0" smtClean="0"/>
              <a:t> висмоктує інфузорію туфельку</a:t>
            </a:r>
            <a:endParaRPr lang="ru-RU" sz="2000" dirty="0"/>
          </a:p>
        </p:txBody>
      </p:sp>
      <p:pic>
        <p:nvPicPr>
          <p:cNvPr id="30722" name="Picture 2" descr="http://files.sharenator.com/I_was_studying_for_a_Mid_Term_when_I_found_this_picture_of_a_Protozoa_eating_another_Protozoa-s720x575-101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84776" cy="557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Дві скоротливі вакуолі інфузорій мають складну будову</a:t>
            </a:r>
            <a:endParaRPr lang="ru-RU" sz="2800" dirty="0"/>
          </a:p>
        </p:txBody>
      </p:sp>
      <p:pic>
        <p:nvPicPr>
          <p:cNvPr id="31746" name="Picture 2" descr="http://www.psmicrographs.co.uk/_assets/uploads/conjugating-paramecium-protozoa-80017998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9480" y="1318793"/>
            <a:ext cx="5511356" cy="4115147"/>
          </a:xfrm>
          <a:prstGeom prst="rect">
            <a:avLst/>
          </a:prstGeom>
          <a:noFill/>
        </p:spPr>
      </p:pic>
      <p:pic>
        <p:nvPicPr>
          <p:cNvPr id="31748" name="Picture 4" descr="http://www.krasfun.ru/images/2011/11/780e8_0_747b5_df13cdc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37759" y="1858985"/>
            <a:ext cx="5544614" cy="3068020"/>
          </a:xfrm>
          <a:prstGeom prst="rect">
            <a:avLst/>
          </a:prstGeom>
          <a:noFill/>
        </p:spPr>
      </p:pic>
      <p:pic>
        <p:nvPicPr>
          <p:cNvPr id="31750" name="Picture 6" descr="Рис. 89. Последовательные стадии работы сократительной вакуоли инфузории туфель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39228" y="4107780"/>
            <a:ext cx="2941736" cy="864096"/>
          </a:xfrm>
          <a:prstGeom prst="rect">
            <a:avLst/>
          </a:prstGeom>
          <a:noFill/>
        </p:spPr>
      </p:pic>
      <p:pic>
        <p:nvPicPr>
          <p:cNvPr id="31752" name="Picture 8" descr="Внутреннее строение инфузории-туфель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92696"/>
            <a:ext cx="456957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Вільноживучі найпростіші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Найпростіших можна знайти скрізь</a:t>
            </a:r>
            <a:endParaRPr lang="ru-RU" sz="2800" dirty="0"/>
          </a:p>
        </p:txBody>
      </p:sp>
      <p:pic>
        <p:nvPicPr>
          <p:cNvPr id="14338" name="Picture 2" descr="http://school.xvatit.com/images/3/3d/18.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62676" y="-1062476"/>
            <a:ext cx="5400601" cy="8766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Інфузорії розмножуються </a:t>
            </a:r>
            <a:r>
              <a:rPr lang="uk-UA" sz="2000" dirty="0" err="1" smtClean="0"/>
              <a:t>нестатево</a:t>
            </a:r>
            <a:r>
              <a:rPr lang="uk-UA" sz="2000" dirty="0" smtClean="0"/>
              <a:t> –  поперечним поділом навпіл</a:t>
            </a:r>
            <a:endParaRPr lang="ru-RU" sz="2000" dirty="0"/>
          </a:p>
        </p:txBody>
      </p:sp>
      <p:pic>
        <p:nvPicPr>
          <p:cNvPr id="32770" name="Picture 2" descr="http://www.psmicrographs.co.uk/_assets/uploads/paramecium-sp--protozoa-80016644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568379" cy="5328592"/>
          </a:xfrm>
          <a:prstGeom prst="rect">
            <a:avLst/>
          </a:prstGeom>
          <a:noFill/>
        </p:spPr>
      </p:pic>
      <p:sp>
        <p:nvSpPr>
          <p:cNvPr id="32772" name="AutoShape 4" descr="http://edu2.tsu.ru/res/1649/text/img/Ris8/Ris8a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ttp://edu2.tsu.ru/res/1649/text/img/Ris8/Ris8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37974" y="1358770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Статевий процес в інфузорій – обмін спадковою інформацією</a:t>
            </a:r>
            <a:endParaRPr lang="ru-RU" sz="2400" dirty="0"/>
          </a:p>
        </p:txBody>
      </p:sp>
      <p:pic>
        <p:nvPicPr>
          <p:cNvPr id="33794" name="Picture 2" descr="Рис. 91. Конъюгация инфузорий (схематизированно): 1 - две особи соединились брюшными сторонами, в каждой имеется один Мi и один Ма; 2 - Мi проделывает первое деление; 3 - в левой особи Мi заканчивает первое деление, в правой оба ядра, образовавшиеся в результате деления, приступили ко второму делению, Ма распался на фрагменты; 4 -в каждой особи второе деление Мi; 5 - из образовавшихся в каждой инфузории в результате двух делений Мi четырех ядер три дегенерируют, по одному приступают к третьему делению; 6 - из двух ядер, образовавшихся после 3-го деления Мi, одно переходит в партнера (мигрирующее ядро), другое остается на месте (стационарное ядро); 7 - мигрирующее и стационарное ядра сливаются (оплодотворение), образуя синкарион, на этой стадии конъюгирующие особи расходятся; 8 - синкарион делится; 9 - из двух ядер, образовавшихся в результате деления синкариона, одно ядро начинает расти, превращаясь в Ма, другое дает Мi, старый Ма окончательно растворяется в цитоплазме; реконструкция ядерного аппарата закончилась, имеется один Ма и один М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507016" cy="5540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92280" y="1916832"/>
            <a:ext cx="1500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Велике ядро </a:t>
            </a:r>
          </a:p>
          <a:p>
            <a:r>
              <a:rPr lang="uk-UA" dirty="0" smtClean="0"/>
              <a:t>розчиняється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36912"/>
            <a:ext cx="21403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Мале ядро ділиться</a:t>
            </a:r>
          </a:p>
          <a:p>
            <a:r>
              <a:rPr lang="uk-UA" dirty="0" smtClean="0"/>
              <a:t>на постійне </a:t>
            </a:r>
          </a:p>
          <a:p>
            <a:r>
              <a:rPr lang="uk-UA" dirty="0" smtClean="0"/>
              <a:t>і мігруюче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3212976"/>
            <a:ext cx="14317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Обмін </a:t>
            </a:r>
          </a:p>
          <a:p>
            <a:r>
              <a:rPr lang="uk-UA" dirty="0" smtClean="0"/>
              <a:t>мігруючими </a:t>
            </a:r>
          </a:p>
          <a:p>
            <a:r>
              <a:rPr lang="uk-UA" dirty="0" smtClean="0"/>
              <a:t>ядрами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437112"/>
            <a:ext cx="19877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“Чуже”</a:t>
            </a:r>
            <a:r>
              <a:rPr lang="uk-UA" dirty="0" smtClean="0"/>
              <a:t> мігруюче </a:t>
            </a:r>
          </a:p>
          <a:p>
            <a:r>
              <a:rPr lang="uk-UA" dirty="0" smtClean="0"/>
              <a:t>ядро зливається з </a:t>
            </a:r>
          </a:p>
          <a:p>
            <a:r>
              <a:rPr lang="uk-UA" dirty="0" smtClean="0"/>
              <a:t>постійним </a:t>
            </a:r>
            <a:r>
              <a:rPr lang="uk-UA" dirty="0" err="1" smtClean="0"/>
              <a:t>“своїм”</a:t>
            </a:r>
            <a:endParaRPr lang="uk-UA" dirty="0" smtClean="0"/>
          </a:p>
          <a:p>
            <a:r>
              <a:rPr lang="uk-UA" dirty="0" smtClean="0"/>
              <a:t> – </a:t>
            </a:r>
            <a:r>
              <a:rPr lang="uk-UA" b="1" dirty="0" smtClean="0"/>
              <a:t>запліднення</a:t>
            </a:r>
            <a:r>
              <a:rPr lang="uk-UA" dirty="0" smtClean="0"/>
              <a:t>, </a:t>
            </a:r>
          </a:p>
          <a:p>
            <a:r>
              <a:rPr lang="uk-UA" dirty="0" smtClean="0"/>
              <a:t>утворюється </a:t>
            </a:r>
          </a:p>
          <a:p>
            <a:r>
              <a:rPr lang="uk-UA" dirty="0" err="1" smtClean="0"/>
              <a:t>синкаріон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4581128"/>
            <a:ext cx="15930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Із </a:t>
            </a:r>
            <a:r>
              <a:rPr lang="uk-UA" dirty="0" err="1" smtClean="0"/>
              <a:t>синкаріона</a:t>
            </a:r>
            <a:r>
              <a:rPr lang="uk-UA" dirty="0" smtClean="0"/>
              <a:t> </a:t>
            </a:r>
          </a:p>
          <a:p>
            <a:r>
              <a:rPr lang="uk-UA" dirty="0" smtClean="0"/>
              <a:t>утворюється </a:t>
            </a:r>
          </a:p>
          <a:p>
            <a:r>
              <a:rPr lang="uk-UA" dirty="0" smtClean="0"/>
              <a:t>велике і мале</a:t>
            </a:r>
          </a:p>
          <a:p>
            <a:r>
              <a:rPr lang="uk-UA" dirty="0" smtClean="0"/>
              <a:t>ядро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509120"/>
            <a:ext cx="1535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Старе велике </a:t>
            </a:r>
          </a:p>
          <a:p>
            <a:pPr algn="ctr"/>
            <a:r>
              <a:rPr lang="uk-UA" dirty="0" smtClean="0"/>
              <a:t>ядро </a:t>
            </a:r>
          </a:p>
          <a:p>
            <a:pPr algn="ctr"/>
            <a:r>
              <a:rPr lang="uk-UA" dirty="0" smtClean="0"/>
              <a:t>зникає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764704"/>
            <a:ext cx="265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Дві інфузорії з</a:t>
            </a:r>
            <a:r>
              <a:rPr lang="en-US" dirty="0" smtClean="0"/>
              <a:t>’</a:t>
            </a:r>
            <a:r>
              <a:rPr lang="uk-UA" dirty="0" err="1" smtClean="0"/>
              <a:t>єднуються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18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628800"/>
            <a:ext cx="1598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Видно велике </a:t>
            </a:r>
          </a:p>
          <a:p>
            <a:r>
              <a:rPr lang="uk-UA" dirty="0" smtClean="0"/>
              <a:t>і мале ядро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Після статевого процесу і в несприятливих умовах інфузорія перетворюється на цисту</a:t>
            </a:r>
            <a:endParaRPr lang="ru-RU" sz="2800" dirty="0"/>
          </a:p>
        </p:txBody>
      </p:sp>
      <p:pic>
        <p:nvPicPr>
          <p:cNvPr id="34818" name="Picture 2" descr="Рис. 115. Balantidium coli - инфузория, паразитирующая в кишечнике человека: А - активноплавающая форма; Б - циста неокрашенная; В - циста - окрашенный препарат. 1 - ротовое отверстие; 2 - ядро (макронуклеус); 3 - оболочка цис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900" y="654280"/>
            <a:ext cx="6978484" cy="5350748"/>
          </a:xfrm>
          <a:prstGeom prst="rect">
            <a:avLst/>
          </a:prstGeom>
          <a:noFill/>
        </p:spPr>
      </p:pic>
      <p:pic>
        <p:nvPicPr>
          <p:cNvPr id="34820" name="Picture 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3395464" cy="1944216"/>
          </a:xfrm>
          <a:prstGeom prst="rect">
            <a:avLst/>
          </a:prstGeom>
          <a:noFill/>
        </p:spPr>
      </p:pic>
      <p:pic>
        <p:nvPicPr>
          <p:cNvPr id="34822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941168"/>
            <a:ext cx="2819400" cy="97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Інфузорії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Різноманітні інфузорії, одноклітинні і колоніальні</a:t>
            </a:r>
            <a:endParaRPr lang="ru-RU" sz="2800" dirty="0"/>
          </a:p>
        </p:txBody>
      </p:sp>
      <p:pic>
        <p:nvPicPr>
          <p:cNvPr id="36866" name="Picture 2" descr="http://www.vokrugsveta.ru/img/cmn/2008/12/05/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731224" cy="2912094"/>
          </a:xfrm>
          <a:prstGeom prst="rect">
            <a:avLst/>
          </a:prstGeom>
          <a:noFill/>
        </p:spPr>
      </p:pic>
      <p:pic>
        <p:nvPicPr>
          <p:cNvPr id="36868" name="Picture 4" descr="http://elementy.ru/images/bookclub/rozd_slojn_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4369668" cy="2592671"/>
          </a:xfrm>
          <a:prstGeom prst="rect">
            <a:avLst/>
          </a:prstGeom>
          <a:noFill/>
        </p:spPr>
      </p:pic>
      <p:pic>
        <p:nvPicPr>
          <p:cNvPr id="36870" name="Picture 6" descr="http://www.ebio.ru/images/02020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43607" y="44625"/>
            <a:ext cx="2952330" cy="3960440"/>
          </a:xfrm>
          <a:prstGeom prst="rect">
            <a:avLst/>
          </a:prstGeom>
          <a:noFill/>
        </p:spPr>
      </p:pic>
      <p:pic>
        <p:nvPicPr>
          <p:cNvPr id="36872" name="Picture 8" descr="http://900igr.net/datai/biologija/Tipy-prostejshikh/0019-028-Tip-Infuzori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345638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smtClean="0"/>
              <a:t>Домашні інфузорії***</a:t>
            </a:r>
            <a:endParaRPr lang="ru-RU" sz="2800" dirty="0"/>
          </a:p>
        </p:txBody>
      </p:sp>
      <p:pic>
        <p:nvPicPr>
          <p:cNvPr id="35842" name="Picture 2" descr="http://picturella.ru/i/_/p/s/n/h/m/o9x026qw__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6223532" cy="4294238"/>
          </a:xfrm>
          <a:prstGeom prst="rect">
            <a:avLst/>
          </a:prstGeom>
          <a:noFill/>
        </p:spPr>
      </p:pic>
      <p:pic>
        <p:nvPicPr>
          <p:cNvPr id="35844" name="Picture 4" descr="http://anekdotov.net/pic/photo9/01225013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176464" cy="319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/>
              <a:t> </a:t>
            </a:r>
            <a:endParaRPr lang="ru-RU" sz="2800" dirty="0"/>
          </a:p>
        </p:txBody>
      </p:sp>
      <p:pic>
        <p:nvPicPr>
          <p:cNvPr id="6" name="Picture 4" descr="http://pics.livejournal.com/cartoonolokt/pic/0000py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54"/>
            <a:ext cx="733389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0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err="1" smtClean="0"/>
              <a:t>Евглена</a:t>
            </a:r>
            <a:r>
              <a:rPr lang="uk-UA" sz="2000" dirty="0" smtClean="0"/>
              <a:t> зелена має постійну форму тіла завдяки еластичній оболонці</a:t>
            </a:r>
            <a:endParaRPr lang="ru-RU" sz="2000" dirty="0"/>
          </a:p>
        </p:txBody>
      </p:sp>
      <p:pic>
        <p:nvPicPr>
          <p:cNvPr id="15362" name="Picture 2" descr="http://collection.edu.yar.ru/dlrstore/000003b2-1000-4ddd-d8fa-390046bb2fe0/3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Джгутик створює гребні рухи</a:t>
            </a:r>
            <a:endParaRPr lang="ru-RU" sz="2800" dirty="0"/>
          </a:p>
        </p:txBody>
      </p:sp>
      <p:pic>
        <p:nvPicPr>
          <p:cNvPr id="16388" name="Picture 4" descr="http://plantlife.ru/books/item/f00/s00/z0000012/pic/00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64570" cy="5135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err="1" smtClean="0"/>
              <a:t>Евглена</a:t>
            </a:r>
            <a:r>
              <a:rPr lang="uk-UA" sz="2400" dirty="0" smtClean="0"/>
              <a:t> зелена – </a:t>
            </a:r>
            <a:r>
              <a:rPr lang="uk-UA" sz="2400" dirty="0" err="1" smtClean="0"/>
              <a:t>міксотроф</a:t>
            </a:r>
            <a:r>
              <a:rPr lang="uk-UA" sz="2400" dirty="0" smtClean="0"/>
              <a:t> (на світлі </a:t>
            </a:r>
            <a:r>
              <a:rPr lang="uk-UA" sz="2400" dirty="0" err="1" smtClean="0"/>
              <a:t>фотосинтезує</a:t>
            </a:r>
            <a:r>
              <a:rPr lang="uk-UA" sz="2400" dirty="0" smtClean="0"/>
              <a:t>, в темряві поглинає органічні речовини поверхнею тіла</a:t>
            </a:r>
            <a:endParaRPr lang="ru-RU" sz="2400" dirty="0"/>
          </a:p>
        </p:txBody>
      </p:sp>
      <p:pic>
        <p:nvPicPr>
          <p:cNvPr id="17410" name="Picture 2" descr="http://gusevale1.narod.ru/evgle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884072" cy="542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Дихає всією поверхнею тіла, для виділення є скоротлива вакуоля</a:t>
            </a:r>
            <a:endParaRPr lang="ru-RU" sz="2000" dirty="0"/>
          </a:p>
        </p:txBody>
      </p:sp>
      <p:pic>
        <p:nvPicPr>
          <p:cNvPr id="18434" name="Picture 2" descr="http://modernbiology.ru/micro/micr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60840" cy="5670630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0/0e/Euglena_scheme_no_arrows.svg/265px-Euglena_scheme_no_arrow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85377">
            <a:off x="1975562" y="183162"/>
            <a:ext cx="4011321" cy="5676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Розмножується </a:t>
            </a:r>
            <a:r>
              <a:rPr lang="uk-UA" sz="2400" dirty="0" err="1" smtClean="0"/>
              <a:t>нестатево</a:t>
            </a:r>
            <a:r>
              <a:rPr lang="uk-UA" sz="2400" dirty="0" smtClean="0"/>
              <a:t> – повздовжнім поділом навпіл.</a:t>
            </a:r>
          </a:p>
          <a:p>
            <a:pPr algn="ctr">
              <a:buNone/>
            </a:pPr>
            <a:r>
              <a:rPr lang="uk-UA" sz="2400" dirty="0" smtClean="0"/>
              <a:t>За несприятливих умов перетворюється на цисту</a:t>
            </a:r>
            <a:endParaRPr lang="ru-RU" sz="2400" dirty="0"/>
          </a:p>
        </p:txBody>
      </p:sp>
      <p:pic>
        <p:nvPicPr>
          <p:cNvPr id="19458" name="Picture 2" descr="http://vsyabiologiya.ru/_ph/2/2/507790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3947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Різні види </a:t>
            </a:r>
            <a:r>
              <a:rPr lang="uk-UA" sz="2800" dirty="0" err="1" smtClean="0"/>
              <a:t>евглен</a:t>
            </a:r>
            <a:endParaRPr lang="ru-RU" sz="2800" dirty="0"/>
          </a:p>
        </p:txBody>
      </p:sp>
      <p:pic>
        <p:nvPicPr>
          <p:cNvPr id="20482" name="Picture 2" descr="http://misssexy.ru/upload/10_04_26_19_12_15_euglena_virid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2144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</a:t>
            </a:r>
            <a:r>
              <a:rPr lang="uk-UA" sz="3200" dirty="0" err="1" smtClean="0"/>
              <a:t>Саркоджгутикові</a:t>
            </a:r>
            <a:r>
              <a:rPr lang="uk-UA" sz="3200" dirty="0" smtClean="0"/>
              <a:t> клас Джгутикові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Колонія </a:t>
            </a:r>
            <a:r>
              <a:rPr lang="uk-UA" sz="2400" dirty="0" err="1" smtClean="0"/>
              <a:t>вольвокса</a:t>
            </a:r>
            <a:r>
              <a:rPr lang="uk-UA" sz="2400" dirty="0" smtClean="0"/>
              <a:t> з</a:t>
            </a:r>
            <a:r>
              <a:rPr lang="en-US" sz="2400" dirty="0" smtClean="0"/>
              <a:t>’</a:t>
            </a:r>
            <a:r>
              <a:rPr lang="uk-UA" sz="2400" dirty="0" err="1" smtClean="0"/>
              <a:t>єднана</a:t>
            </a:r>
            <a:r>
              <a:rPr lang="uk-UA" sz="2400" dirty="0" smtClean="0"/>
              <a:t> цитоплазматичними місточками</a:t>
            </a:r>
            <a:endParaRPr lang="ru-RU" sz="2400" dirty="0"/>
          </a:p>
        </p:txBody>
      </p:sp>
      <p:pic>
        <p:nvPicPr>
          <p:cNvPr id="21506" name="Picture 2" descr="http://t1.gstatic.com/images?q=tbn:ANd9GcSMQzTcrgBWZaL_GOftXz-Stxzuy1cUe-_SJVSZz0nu9A3ljuC2aY2riAiD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431246" cy="5455493"/>
          </a:xfrm>
          <a:prstGeom prst="rect">
            <a:avLst/>
          </a:prstGeom>
          <a:noFill/>
        </p:spPr>
      </p:pic>
      <p:pic>
        <p:nvPicPr>
          <p:cNvPr id="21508" name="Picture 4" descr="http://www.snob.ru/i/indoc/2d/blog_entry_33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14755" y="1874077"/>
            <a:ext cx="5400601" cy="3037839"/>
          </a:xfrm>
          <a:prstGeom prst="rect">
            <a:avLst/>
          </a:prstGeom>
          <a:noFill/>
        </p:spPr>
      </p:pic>
      <p:pic>
        <p:nvPicPr>
          <p:cNvPr id="21510" name="Picture 6" descr="http://byology.ru/wp-content/uploads/2010/09/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527387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336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Вільноживучі найпростіші</vt:lpstr>
      <vt:lpstr>Вільноживучі найпростіші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Саркоджгутикові клас Джгутикові</vt:lpstr>
      <vt:lpstr>Тип Інфузорії</vt:lpstr>
      <vt:lpstr>Тип Інфузорії</vt:lpstr>
      <vt:lpstr>Тип Інфузорії</vt:lpstr>
      <vt:lpstr>Тип Інфузорії</vt:lpstr>
      <vt:lpstr>Тип Інфузорії</vt:lpstr>
      <vt:lpstr>Тип Інфузорії</vt:lpstr>
      <vt:lpstr>Тип Інфузорії</vt:lpstr>
      <vt:lpstr>Тип Інфузорії</vt:lpstr>
      <vt:lpstr>Тип Інфузорії</vt:lpstr>
      <vt:lpstr>Тип Інфузорії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Вільноживучі найпростіші</dc:title>
  <dc:creator>User</dc:creator>
  <cp:lastModifiedBy>Пользователь Windows</cp:lastModifiedBy>
  <cp:revision>30</cp:revision>
  <dcterms:created xsi:type="dcterms:W3CDTF">2012-09-30T16:28:09Z</dcterms:created>
  <dcterms:modified xsi:type="dcterms:W3CDTF">2015-10-05T07:13:29Z</dcterms:modified>
</cp:coreProperties>
</file>