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80" r:id="rId4"/>
    <p:sldId id="281" r:id="rId5"/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285" r:id="rId30"/>
    <p:sldId id="286" r:id="rId31"/>
    <p:sldId id="284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8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7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7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3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>
            <a:normAutofit/>
          </a:bodyPr>
          <a:lstStyle/>
          <a:p>
            <a:r>
              <a:rPr lang="uk-UA" dirty="0" smtClean="0"/>
              <a:t>Будова молодої рослини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evy.ru/uploads/posts/2010-06/1311859041_rasteniya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0581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53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Головний корінь</a:t>
            </a:r>
            <a:endParaRPr lang="ru-RU" sz="2800" b="1" dirty="0"/>
          </a:p>
        </p:txBody>
      </p:sp>
      <p:pic>
        <p:nvPicPr>
          <p:cNvPr id="4" name="Picture 4" descr="http://ogorodsadovod.com/sites/default/files/u74/2012/04/img_0152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115616" y="548680"/>
            <a:ext cx="673154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У квасолі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ядолі</a:t>
            </a:r>
            <a:r>
              <a:rPr lang="uk-UA" sz="2800" dirty="0" smtClean="0"/>
              <a:t> виносяться на поверхню і зеленіють</a:t>
            </a:r>
            <a:endParaRPr lang="ru-RU" sz="2800" dirty="0"/>
          </a:p>
        </p:txBody>
      </p:sp>
      <p:pic>
        <p:nvPicPr>
          <p:cNvPr id="4" name="Picture 2" descr="http://forchel.ru/uploads/posts/2011-12/13235429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2603"/>
            <a:ext cx="7956376" cy="56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00igr.net/datai/biologija/Kornevaja-sistema/0008-011-Kornevaja-sist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82604"/>
            <a:ext cx="2559031" cy="567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бобів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ядолі</a:t>
            </a:r>
            <a:r>
              <a:rPr lang="uk-UA" sz="2800" dirty="0" smtClean="0"/>
              <a:t> залишаються у ґрунті </a:t>
            </a:r>
            <a:endParaRPr lang="ru-RU" sz="2800" dirty="0"/>
          </a:p>
        </p:txBody>
      </p:sp>
      <p:pic>
        <p:nvPicPr>
          <p:cNvPr id="4" name="Picture 2" descr="http://proxy12.media.online.ua/news/r2-3e91aade2d/51418f99eeb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529"/>
            <a:ext cx="8793895" cy="54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пшениці проросток має лише одну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ядолю</a:t>
            </a:r>
            <a:endParaRPr lang="ru-RU" sz="2800" dirty="0"/>
          </a:p>
        </p:txBody>
      </p:sp>
      <p:pic>
        <p:nvPicPr>
          <p:cNvPr id="1026" name="Picture 2" descr="http://biouroki.ru/content/page/750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4932"/>
            <a:ext cx="8770879" cy="56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хвойних буває більше десяти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ядоль</a:t>
            </a:r>
            <a:endParaRPr lang="ru-RU" sz="2800" dirty="0"/>
          </a:p>
        </p:txBody>
      </p:sp>
      <p:pic>
        <p:nvPicPr>
          <p:cNvPr id="4" name="Picture 4" descr="http://ravenessences.files.wordpress.com/2010/10/1103594japanese-black-pine-tree-seedlings-japan-posters1-431x575-cu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95820"/>
            <a:ext cx="4264000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Пагін має стебло і листки</a:t>
            </a:r>
            <a:endParaRPr lang="ru-RU" sz="2800" dirty="0"/>
          </a:p>
        </p:txBody>
      </p:sp>
      <p:pic>
        <p:nvPicPr>
          <p:cNvPr id="5" name="Picture 2" descr="http://www.floraprice.ru/v2/wp-content/uploads/2012/01/sp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7" y="548680"/>
            <a:ext cx="7963696" cy="56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верхівці головного пагона є </a:t>
            </a:r>
            <a:r>
              <a:rPr lang="uk-UA" sz="2800" b="1" dirty="0" smtClean="0"/>
              <a:t>точка росту</a:t>
            </a:r>
            <a:endParaRPr lang="ru-RU" sz="2800" b="1" dirty="0"/>
          </a:p>
        </p:txBody>
      </p:sp>
      <p:pic>
        <p:nvPicPr>
          <p:cNvPr id="5" name="Picture 4" descr="http://www.bio.miami.edu/dana/pix/meri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4970"/>
            <a:ext cx="7591513" cy="56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кінчику головного кореня теж є </a:t>
            </a:r>
            <a:r>
              <a:rPr lang="uk-UA" sz="2800" b="1" dirty="0" smtClean="0"/>
              <a:t>точка росту</a:t>
            </a:r>
            <a:endParaRPr lang="ru-RU" sz="2800" b="1" dirty="0"/>
          </a:p>
        </p:txBody>
      </p:sp>
      <p:pic>
        <p:nvPicPr>
          <p:cNvPr id="4" name="Picture 4" descr="http://www.lima.ohio-state.edu/biology/images/fernr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03" y="476672"/>
            <a:ext cx="690010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головному пагоні </a:t>
            </a:r>
            <a:r>
              <a:rPr lang="uk-UA" sz="2800" dirty="0"/>
              <a:t>у</a:t>
            </a:r>
            <a:r>
              <a:rPr lang="uk-UA" sz="2800" dirty="0" smtClean="0"/>
              <a:t>творюються </a:t>
            </a:r>
            <a:r>
              <a:rPr lang="uk-UA" sz="2800" b="1" dirty="0" smtClean="0"/>
              <a:t>бічні пагони</a:t>
            </a:r>
            <a:endParaRPr lang="ru-RU" sz="2800" b="1" dirty="0"/>
          </a:p>
        </p:txBody>
      </p:sp>
      <p:pic>
        <p:nvPicPr>
          <p:cNvPr id="5" name="Picture 2" descr="http://www.ratinglaw.ru/images/cms/data/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8085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Це процес </a:t>
            </a:r>
            <a:r>
              <a:rPr lang="uk-UA" sz="2800" b="1" dirty="0" smtClean="0"/>
              <a:t>галуження</a:t>
            </a:r>
            <a:endParaRPr lang="ru-RU" sz="2800" b="1" dirty="0"/>
          </a:p>
        </p:txBody>
      </p:sp>
      <p:pic>
        <p:nvPicPr>
          <p:cNvPr id="2050" name="Picture 2" descr="http://berrylib.ru/books/item/f00/s00/z0000049/pic/0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372224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?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/>
              <a:t>Ч</a:t>
            </a:r>
            <a:r>
              <a:rPr lang="uk-UA" sz="2800" dirty="0" smtClean="0"/>
              <a:t>и бачили ви молоду рослину, яка недавно зійшла з насіння?</a:t>
            </a:r>
            <a:endParaRPr lang="ru-RU" sz="2800" dirty="0"/>
          </a:p>
        </p:txBody>
      </p:sp>
      <p:pic>
        <p:nvPicPr>
          <p:cNvPr id="4" name="Picture 2" descr="http://poremontu.ru/media/ck/blogs/images/133019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240985" cy="5493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головному корені утворюються </a:t>
            </a:r>
            <a:r>
              <a:rPr lang="uk-UA" sz="2800" b="1" dirty="0" smtClean="0"/>
              <a:t>бічні корені</a:t>
            </a:r>
            <a:endParaRPr lang="ru-RU" sz="2800" b="1" dirty="0"/>
          </a:p>
        </p:txBody>
      </p:sp>
      <p:pic>
        <p:nvPicPr>
          <p:cNvPr id="4" name="Picture 2" descr="http://potentialtokinetic.files.wordpress.com/2010/08/ro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7" cy="5724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Це теж процес </a:t>
            </a:r>
            <a:r>
              <a:rPr lang="uk-UA" sz="2800" b="1" dirty="0" smtClean="0"/>
              <a:t>галуження</a:t>
            </a:r>
            <a:endParaRPr lang="ru-RU" sz="2800" b="1" dirty="0"/>
          </a:p>
        </p:txBody>
      </p:sp>
      <p:pic>
        <p:nvPicPr>
          <p:cNvPr id="3074" name="Picture 2" descr="http://6y.ru/img/B5052p239-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980728"/>
            <a:ext cx="9174543" cy="46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Якщо корінь розвивається на якійсь частині пагона –               це </a:t>
            </a:r>
            <a:r>
              <a:rPr lang="uk-UA" sz="2800" b="1" dirty="0" smtClean="0"/>
              <a:t>додатковий корінь</a:t>
            </a:r>
            <a:endParaRPr lang="ru-RU" sz="2800" b="1" dirty="0"/>
          </a:p>
        </p:txBody>
      </p:sp>
      <p:pic>
        <p:nvPicPr>
          <p:cNvPr id="4" name="Picture 2" descr="http://zengarden.in.ua/wp-content/uploads/2011/04/DSCN8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1434"/>
            <a:ext cx="5901186" cy="5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21398"/>
            <a:ext cx="37799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Якщо пагін розвивається на корені чи листку –                          це </a:t>
            </a:r>
            <a:r>
              <a:rPr lang="uk-UA" sz="2800" b="1" dirty="0" smtClean="0"/>
              <a:t>додатковий пагін </a:t>
            </a:r>
            <a:endParaRPr lang="ru-RU" sz="2800" b="1" dirty="0"/>
          </a:p>
        </p:txBody>
      </p:sp>
      <p:pic>
        <p:nvPicPr>
          <p:cNvPr id="5" name="Picture 2" descr="http://bestgardener.ru/pic_2/cherry_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96" y="620688"/>
            <a:ext cx="8697256" cy="5553819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99" y="2852936"/>
            <a:ext cx="3165973" cy="33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2736304" cy="329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дорослої рослини                                                                               немає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ядоль</a:t>
            </a:r>
            <a:r>
              <a:rPr lang="uk-UA" sz="2800" dirty="0" smtClean="0"/>
              <a:t> і </a:t>
            </a:r>
            <a:r>
              <a:rPr lang="uk-UA" sz="2800" dirty="0" err="1" smtClean="0"/>
              <a:t>підсім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ядольного</a:t>
            </a:r>
            <a:r>
              <a:rPr lang="uk-UA" sz="2800" dirty="0" smtClean="0"/>
              <a:t> коліна</a:t>
            </a:r>
            <a:endParaRPr lang="ru-RU" sz="2800" dirty="0"/>
          </a:p>
        </p:txBody>
      </p:sp>
      <p:pic>
        <p:nvPicPr>
          <p:cNvPr id="4" name="Picture 4" descr="http://zoom50.files.wordpress.com/2011/04/tobacco-plant-nicotiana-tabacum-200-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167" y="476672"/>
            <a:ext cx="6912768" cy="5626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дорослої рослини є корені і пагони</a:t>
            </a:r>
            <a:endParaRPr lang="ru-RU" sz="2800" dirty="0"/>
          </a:p>
        </p:txBody>
      </p:sp>
      <p:pic>
        <p:nvPicPr>
          <p:cNvPr id="5" name="Picture 2" descr="http://www.lenatru.ru/old_site/photo/08082010/08082010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35774"/>
            <a:ext cx="7560840" cy="5711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Є багато варіантів коренів </a:t>
            </a:r>
            <a:endParaRPr lang="ru-RU" sz="2800" dirty="0"/>
          </a:p>
        </p:txBody>
      </p:sp>
      <p:pic>
        <p:nvPicPr>
          <p:cNvPr id="4098" name="Picture 2" descr="http://lib2.podelise.ru/tw_files2/urls_935/7/d-6318/6318_html_m389e93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3572"/>
            <a:ext cx="7056784" cy="57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Є багато варіантів пагонів</a:t>
            </a:r>
            <a:endParaRPr lang="ru-RU" sz="2800" dirty="0"/>
          </a:p>
        </p:txBody>
      </p:sp>
      <p:pic>
        <p:nvPicPr>
          <p:cNvPr id="5124" name="Picture 4" descr="http://rudocs.exdat.com/data/254/253342/253342_html_m229fd3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892480" cy="31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 smtClean="0"/>
              <a:t>Орган – це …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163738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 smtClean="0"/>
              <a:t>Молода рослина             – це …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54116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?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Чи тільки розміром вона відрізняється від дорослої рослини?</a:t>
            </a:r>
            <a:endParaRPr lang="ru-RU" sz="2800" dirty="0"/>
          </a:p>
        </p:txBody>
      </p:sp>
      <p:pic>
        <p:nvPicPr>
          <p:cNvPr id="4" name="Picture 2" descr="http://lovesad.ru/images/stories/000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3944"/>
            <a:ext cx="7913402" cy="600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73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Що позначено буквами С і ПК?</a:t>
            </a:r>
            <a:endParaRPr lang="ru-RU" sz="2800" dirty="0"/>
          </a:p>
        </p:txBody>
      </p:sp>
      <p:pic>
        <p:nvPicPr>
          <p:cNvPr id="4" name="Picture 2" descr="http://theseedsite.co.uk/hypogea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" y="1669908"/>
            <a:ext cx="9109752" cy="39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3429000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С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5842" y="3429000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С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3428999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С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5522" y="2588518"/>
            <a:ext cx="902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4800" dirty="0" smtClean="0">
                <a:solidFill>
                  <a:srgbClr val="FF0000"/>
                </a:solidFill>
              </a:rPr>
              <a:t>ПК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1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Що знаходиться між сім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ядолями</a:t>
            </a:r>
            <a:r>
              <a:rPr lang="uk-UA" sz="2800" dirty="0" smtClean="0"/>
              <a:t>?</a:t>
            </a:r>
            <a:endParaRPr lang="ru-RU" sz="2800" dirty="0"/>
          </a:p>
        </p:txBody>
      </p:sp>
      <p:pic>
        <p:nvPicPr>
          <p:cNvPr id="6146" name="Picture 2" descr="http://vinogrodskiy-studio.ru/up/article/img/qigong/six/6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089639" cy="58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61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Доросла рослина складається з …</a:t>
            </a:r>
            <a:endParaRPr lang="ru-RU" sz="2800" dirty="0"/>
          </a:p>
        </p:txBody>
      </p:sp>
      <p:pic>
        <p:nvPicPr>
          <p:cNvPr id="5" name="Picture 2" descr="http://www.flora.sinbir.ru/pic/foto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32"/>
            <a:ext cx="8203671" cy="6152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161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Корені : …,   …,   …</a:t>
            </a:r>
            <a:endParaRPr lang="ru-RU" sz="2800" dirty="0"/>
          </a:p>
        </p:txBody>
      </p:sp>
      <p:pic>
        <p:nvPicPr>
          <p:cNvPr id="8194" name="Picture 2" descr="http://900igr.net/datai/biologija/Kornevaja-sistema-rastenij/0001-001-Tema-Vidy-kornej-i-tipy-kornevykh-si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67" y="116632"/>
            <a:ext cx="3600400" cy="61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6438" y="3573016"/>
            <a:ext cx="7136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/>
              <a:t>Г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6225" y="1844824"/>
            <a:ext cx="8467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/>
              <a:t>Б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97148" y="154863"/>
            <a:ext cx="9781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/>
              <a:t>Д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909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Пагони: …,   …,   …</a:t>
            </a:r>
            <a:endParaRPr lang="ru-RU" sz="2800" dirty="0"/>
          </a:p>
        </p:txBody>
      </p:sp>
      <p:pic>
        <p:nvPicPr>
          <p:cNvPr id="7170" name="Picture 2" descr="http://jogrjadki.ru/images/stroenie-kusta-mal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4" y="1196752"/>
            <a:ext cx="8684306" cy="50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929943"/>
            <a:ext cx="7136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/>
              <a:t>Г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29943"/>
            <a:ext cx="8467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/>
              <a:t>Б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2564904"/>
            <a:ext cx="9781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/>
              <a:t>Д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909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Будова різних рослин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Корені і пагони є лише у </a:t>
            </a:r>
            <a:r>
              <a:rPr lang="uk-UA" sz="2800" dirty="0" err="1" smtClean="0"/>
              <a:t>складнозбудованих</a:t>
            </a:r>
            <a:r>
              <a:rPr lang="uk-UA" sz="2800" dirty="0" smtClean="0"/>
              <a:t> рослин</a:t>
            </a:r>
            <a:endParaRPr lang="ru-RU" sz="2800" dirty="0"/>
          </a:p>
        </p:txBody>
      </p:sp>
      <p:pic>
        <p:nvPicPr>
          <p:cNvPr id="4" name="Picture 2" descr="http://communitygardeners.ru/sites/default/files/imagecache/400x250/semena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1" y="682855"/>
            <a:ext cx="8764150" cy="54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Будова різних рослин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мохів є пагони, але немає коренів</a:t>
            </a:r>
            <a:endParaRPr lang="ru-RU" sz="2800" dirty="0"/>
          </a:p>
        </p:txBody>
      </p:sp>
      <p:pic>
        <p:nvPicPr>
          <p:cNvPr id="4" name="Picture 4" descr="http://s41.radikal.ru/i091/0909/c6/8e92d1285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6054"/>
            <a:ext cx="7668344" cy="5751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Будова різних рослин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багатоклітинних водоростей взагалі немає органів</a:t>
            </a:r>
            <a:endParaRPr lang="ru-RU" sz="2800" dirty="0"/>
          </a:p>
        </p:txBody>
      </p:sp>
      <p:pic>
        <p:nvPicPr>
          <p:cNvPr id="4" name="Picture 2" descr="http://img1.liveinternet.ru/images/attach/b/2/26/911/26911034_1187993538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36160" cy="5652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?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Орган – частина тіла, яка виконує певні …</a:t>
            </a:r>
            <a:endParaRPr lang="ru-RU" sz="2800" dirty="0"/>
          </a:p>
        </p:txBody>
      </p:sp>
      <p:pic>
        <p:nvPicPr>
          <p:cNvPr id="4" name="Picture 2" descr="http://cs14111.vk.me/c608721/v608721458/fd/qRXVM3QuH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8136904" cy="55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1484784"/>
          </a:xfrm>
        </p:spPr>
        <p:txBody>
          <a:bodyPr>
            <a:noAutofit/>
          </a:bodyPr>
          <a:lstStyle/>
          <a:p>
            <a:r>
              <a:rPr lang="uk-UA" sz="9600" dirty="0" smtClean="0"/>
              <a:t> ?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Які органи у рослин ви знаєте?</a:t>
            </a:r>
            <a:endParaRPr lang="ru-RU" sz="2800" dirty="0"/>
          </a:p>
        </p:txBody>
      </p:sp>
      <p:pic>
        <p:nvPicPr>
          <p:cNvPr id="4" name="Picture 2" descr="http://www.izuminki.com/images/modernist-cuisine-unikalnaya-kulinarnaya-kniga-pokazyvayushhaya-process-prigotovleniya-pishhi-v-razreze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325283" cy="52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Це молода рослина, яка щойно </a:t>
            </a:r>
            <a:r>
              <a:rPr lang="uk-UA" sz="2800" dirty="0" err="1" smtClean="0"/>
              <a:t>розвинулася</a:t>
            </a:r>
            <a:r>
              <a:rPr lang="uk-UA" sz="2800" dirty="0" smtClean="0"/>
              <a:t> із насінини</a:t>
            </a:r>
            <a:endParaRPr lang="ru-RU" sz="2800" dirty="0"/>
          </a:p>
        </p:txBody>
      </p:sp>
      <p:pic>
        <p:nvPicPr>
          <p:cNvPr id="4" name="Picture 2" descr="http://psyplants.org/wp-content/uploads/2012/08/%D0%BF%D1%80%D0%BE%D1%80%D0%B0%D1%89%D0%B8%D0%B2%D0%B0%D0%BD%D0%B8%D0%B5-%D1%81%D0%B5%D0%BC%D1%8F%D0%BD-%D0%BA%D0%BE%D0%BD%D0%BE%D0%BF%D0%BB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71384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1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Сім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ядолі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pic>
        <p:nvPicPr>
          <p:cNvPr id="4" name="Picture 4" descr="http://agroazbuka.com/wp-content/uploads/2011/03/kress-salat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481618" cy="5634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Два перші листки </a:t>
            </a:r>
            <a:r>
              <a:rPr lang="uk-UA" sz="2800" b="1" dirty="0" smtClean="0"/>
              <a:t>головного пагона</a:t>
            </a:r>
            <a:endParaRPr lang="ru-RU" sz="2800" b="1" dirty="0"/>
          </a:p>
        </p:txBody>
      </p:sp>
      <p:pic>
        <p:nvPicPr>
          <p:cNvPr id="4" name="Picture 2" descr="http://buduvseznat.ru/wp-content/uploads/2012/04/rassada_pomidor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29948" cy="5775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Пр</a:t>
            </a:r>
            <a:r>
              <a:rPr lang="en-US" sz="3200" dirty="0" smtClean="0"/>
              <a:t>ó</a:t>
            </a:r>
            <a:r>
              <a:rPr lang="uk-UA" sz="3200" dirty="0" smtClean="0"/>
              <a:t>росток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err="1" smtClean="0"/>
              <a:t>Підсім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ядольне</a:t>
            </a:r>
            <a:r>
              <a:rPr lang="uk-UA" sz="2800" b="1" dirty="0" smtClean="0"/>
              <a:t> коліно</a:t>
            </a:r>
            <a:endParaRPr lang="ru-RU" sz="2800" b="1" dirty="0"/>
          </a:p>
        </p:txBody>
      </p:sp>
      <p:pic>
        <p:nvPicPr>
          <p:cNvPr id="4" name="Picture 2" descr="http://img-fotki.yandex.ru/get/5703/plantarum-z.10/0_58a29_d2a01f3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529093"/>
            <a:ext cx="7056785" cy="57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войная стрелка вверх/вниз 7"/>
          <p:cNvSpPr/>
          <p:nvPr/>
        </p:nvSpPr>
        <p:spPr>
          <a:xfrm rot="1788950">
            <a:off x="6237678" y="1454448"/>
            <a:ext cx="484632" cy="3012685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5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353</Words>
  <Application>Microsoft Office PowerPoint</Application>
  <PresentationFormat>Экран (4:3)</PresentationFormat>
  <Paragraphs>83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Будова молодої рослини</vt:lpstr>
      <vt:lpstr> ?</vt:lpstr>
      <vt:lpstr> ?</vt:lpstr>
      <vt:lpstr> ?</vt:lpstr>
      <vt:lpstr> ?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Прóросток </vt:lpstr>
      <vt:lpstr> !</vt:lpstr>
      <vt:lpstr> !</vt:lpstr>
      <vt:lpstr> !</vt:lpstr>
      <vt:lpstr> !</vt:lpstr>
      <vt:lpstr> !</vt:lpstr>
      <vt:lpstr> !</vt:lpstr>
      <vt:lpstr> !</vt:lpstr>
      <vt:lpstr>Будова різних рослин </vt:lpstr>
      <vt:lpstr>Будова різних рослин </vt:lpstr>
      <vt:lpstr>Будова різних рослин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молодої рослини</dc:title>
  <cp:lastModifiedBy>Пользователь Windows</cp:lastModifiedBy>
  <cp:revision>28</cp:revision>
  <dcterms:created xsi:type="dcterms:W3CDTF">2014-11-21T18:28:21Z</dcterms:created>
  <dcterms:modified xsi:type="dcterms:W3CDTF">2014-11-23T22:43:34Z</dcterms:modified>
</cp:coreProperties>
</file>