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81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4248" y="1"/>
            <a:ext cx="2339752" cy="685799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Одноклітинні твариноподібні </a:t>
            </a:r>
            <a:r>
              <a:rPr lang="uk-UA" sz="3200" dirty="0" smtClean="0"/>
              <a:t>організми –</a:t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> збудники хвороб людини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" name="Picture 2" descr="Colour SEM of Trypansoma sp. protozoa in bl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763"/>
            <a:ext cx="6804248" cy="6855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1449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Дизентерійна амеба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Профілактика </a:t>
            </a:r>
            <a:r>
              <a:rPr lang="uk-UA" sz="2800" dirty="0" err="1" smtClean="0"/>
              <a:t>амебоїдної</a:t>
            </a:r>
            <a:r>
              <a:rPr lang="uk-UA" sz="2800" dirty="0" smtClean="0"/>
              <a:t> дизентерії: мити овочі і фрукти</a:t>
            </a:r>
            <a:endParaRPr lang="ru-RU" sz="2800" dirty="0"/>
          </a:p>
        </p:txBody>
      </p:sp>
      <p:pic>
        <p:nvPicPr>
          <p:cNvPr id="4098" name="Picture 2" descr="http://www.colady.ru/wp-content/uploads/2013/04/toksoplazmoz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84683"/>
            <a:ext cx="7632848" cy="572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3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У давнину вважали, що малярію спричиняють випари боліт</a:t>
            </a:r>
            <a:endParaRPr lang="ru-RU" sz="2800" dirty="0"/>
          </a:p>
        </p:txBody>
      </p:sp>
      <p:pic>
        <p:nvPicPr>
          <p:cNvPr id="5122" name="Picture 2" descr="http://s54.radikal.ru/i145/1206/bb/7461504661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8464861" cy="5660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3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306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Збудника малярії відкрив француз Альфонс </a:t>
            </a:r>
            <a:r>
              <a:rPr lang="uk-UA" sz="2800" dirty="0" err="1" smtClean="0"/>
              <a:t>Лаверан</a:t>
            </a:r>
            <a:r>
              <a:rPr lang="uk-UA" sz="2800" dirty="0" smtClean="0"/>
              <a:t> 1887</a:t>
            </a:r>
            <a:endParaRPr lang="ru-RU" sz="2800" dirty="0"/>
          </a:p>
        </p:txBody>
      </p:sp>
      <p:pic>
        <p:nvPicPr>
          <p:cNvPr id="6146" name="Picture 2" descr="http://litopys.net/img/thisday/May/18-05/laveran_Alfons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66070"/>
            <a:ext cx="3937620" cy="572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картинка: Laveran_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6645"/>
            <a:ext cx="3744416" cy="572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lamcdn.net/lookatme.ru/post-cover/gld-liqA0C8K-pNUE9wmog-defaul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50" y="4314853"/>
            <a:ext cx="1968810" cy="196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Ілля </a:t>
            </a:r>
            <a:r>
              <a:rPr lang="uk-UA" sz="2800" dirty="0"/>
              <a:t>М</a:t>
            </a:r>
            <a:r>
              <a:rPr lang="uk-UA" sz="2800" dirty="0" smtClean="0"/>
              <a:t>ечников визначив його як одноклітинну тварину</a:t>
            </a:r>
            <a:endParaRPr lang="ru-RU" sz="2800" dirty="0"/>
          </a:p>
        </p:txBody>
      </p:sp>
      <p:pic>
        <p:nvPicPr>
          <p:cNvPr id="7172" name="Picture 4" descr="http://upload.wikimedia.org/wikipedia/commons/thumb/f/f1/Malaria.jpg/265px-Mala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80759"/>
            <a:ext cx="5263375" cy="575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hismed.net/files/2010/12/I-I-Mechnik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378" y="580759"/>
            <a:ext cx="5139622" cy="575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Малярія поширену у бідних тропічних країнах</a:t>
            </a:r>
            <a:endParaRPr lang="ru-RU" sz="2800" dirty="0"/>
          </a:p>
        </p:txBody>
      </p:sp>
      <p:pic>
        <p:nvPicPr>
          <p:cNvPr id="8194" name="Picture 2" descr="http://globalist.org.ua/images/95432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6" y="1124744"/>
            <a:ext cx="9082515" cy="46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Переносник хвороби – малярійний комар (самка)</a:t>
            </a:r>
            <a:endParaRPr lang="ru-RU" sz="2800" dirty="0"/>
          </a:p>
        </p:txBody>
      </p:sp>
      <p:pic>
        <p:nvPicPr>
          <p:cNvPr id="9218" name="Picture 2" descr="http://ukusili.ru/wp-content/uploads/2010/01/anophel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79"/>
            <a:ext cx="7728279" cy="574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Самці комарів п</a:t>
            </a:r>
            <a:r>
              <a:rPr lang="en-US" sz="2800" dirty="0" smtClean="0"/>
              <a:t>’</a:t>
            </a:r>
            <a:r>
              <a:rPr lang="uk-UA" sz="2800" dirty="0" err="1" smtClean="0"/>
              <a:t>ють</a:t>
            </a:r>
            <a:r>
              <a:rPr lang="uk-UA" sz="2800" dirty="0" smtClean="0"/>
              <a:t> соки рослин або взагалі не живляться</a:t>
            </a:r>
            <a:endParaRPr lang="ru-RU" sz="2800" dirty="0"/>
          </a:p>
        </p:txBody>
      </p:sp>
      <p:pic>
        <p:nvPicPr>
          <p:cNvPr id="10242" name="Picture 2" descr="http://www.tastefulhomedecor.com/blog/wp-content/uploads/2011/07/3852193416_69db9f7e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8741"/>
            <a:ext cx="8460432" cy="565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/>
              <a:t>П</a:t>
            </a:r>
            <a:r>
              <a:rPr lang="uk-UA" sz="2800" dirty="0" smtClean="0"/>
              <a:t>лазмодій потрапляє зі слиною комара у кров</a:t>
            </a:r>
            <a:endParaRPr lang="ru-RU" sz="2800" dirty="0"/>
          </a:p>
        </p:txBody>
      </p:sp>
      <p:pic>
        <p:nvPicPr>
          <p:cNvPr id="11266" name="Picture 2" descr="http://cs419827.userapi.com/v419827678/3f20/n13yHegsJJ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8353"/>
            <a:ext cx="6768752" cy="567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37312"/>
            <a:ext cx="91440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Плазмодій розмножується спочатку у печінці, потім у крові</a:t>
            </a:r>
            <a:endParaRPr lang="ru-RU" sz="2800" dirty="0"/>
          </a:p>
        </p:txBody>
      </p:sp>
      <p:pic>
        <p:nvPicPr>
          <p:cNvPr id="12292" name="Picture 4" descr="http://www.infoniac.ru/upload/medialibrary/db3/db3b0116664fb753c1823a73bee996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444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16961"/>
            <a:ext cx="8229600" cy="74103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Масове розмноження плазмодія спричиняє напади малярії: лихоманку, збільшення печінки і селезінки, </a:t>
            </a:r>
            <a:r>
              <a:rPr lang="uk-UA" sz="2800" dirty="0" err="1" smtClean="0"/>
              <a:t>недокрів</a:t>
            </a:r>
            <a:r>
              <a:rPr lang="en-US" sz="2800" dirty="0" smtClean="0"/>
              <a:t>’</a:t>
            </a:r>
            <a:r>
              <a:rPr lang="uk-UA" sz="2800" dirty="0" smtClean="0"/>
              <a:t>я</a:t>
            </a:r>
            <a:endParaRPr lang="ru-RU" sz="2800" dirty="0"/>
          </a:p>
        </p:txBody>
      </p:sp>
      <p:pic>
        <p:nvPicPr>
          <p:cNvPr id="13314" name="Picture 2" descr="http://scienceland.info/images/biology7/pic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23294"/>
            <a:ext cx="4824536" cy="559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Паразити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Живуть всередині тіла іншої істоти і живляться за її рахунок</a:t>
            </a:r>
            <a:endParaRPr lang="ru-RU" sz="2800" dirty="0"/>
          </a:p>
        </p:txBody>
      </p:sp>
      <p:pic>
        <p:nvPicPr>
          <p:cNvPr id="5" name="Picture 6" descr="http://www.yaplakal.com/uploads/post-3-12071306288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599" y="692695"/>
            <a:ext cx="4761169" cy="5472608"/>
          </a:xfrm>
          <a:prstGeom prst="rect">
            <a:avLst/>
          </a:prstGeom>
          <a:noFill/>
        </p:spPr>
      </p:pic>
      <p:pic>
        <p:nvPicPr>
          <p:cNvPr id="6" name="Picture 4" descr="Пожиратели языка (10 фото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490255" y="1503453"/>
            <a:ext cx="5472610" cy="3851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25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uk-UA" sz="3200" dirty="0" smtClean="0"/>
              <a:t>Малярія убила людей більше,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Ніж Сталін і Гітлер разом</a:t>
            </a:r>
            <a:endParaRPr lang="ru-RU" sz="2400" dirty="0"/>
          </a:p>
        </p:txBody>
      </p:sp>
      <p:pic>
        <p:nvPicPr>
          <p:cNvPr id="48130" name="Picture 2" descr="Малярия убила больше людей, чем Сталин и Гитлер (4 фото - 2.46M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3871234" cy="5472608"/>
          </a:xfrm>
          <a:prstGeom prst="rect">
            <a:avLst/>
          </a:prstGeom>
          <a:noFill/>
        </p:spPr>
      </p:pic>
      <p:pic>
        <p:nvPicPr>
          <p:cNvPr id="48132" name="Picture 4" descr="http://802351.info/uploads/posts/2a99bee794aa01682977ad688e868ffa_29_12_2008_0566609001230578549_agentstvo_sra_rushmo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764704"/>
            <a:ext cx="3871234" cy="54726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1526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Індіанці здавна лікували малярію корою хінного дерева</a:t>
            </a:r>
            <a:endParaRPr lang="ru-RU" sz="2800" dirty="0"/>
          </a:p>
        </p:txBody>
      </p:sp>
      <p:pic>
        <p:nvPicPr>
          <p:cNvPr id="14338" name="Picture 2" descr="http://www.eurolab.ua/img/st_img/12_09/hunnoe-derew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27" y="620688"/>
            <a:ext cx="8404773" cy="571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www.compulenta.ru/upload/iblock/d0d/M2100156-Coloured_TEM_of_malaria-infected_red_blood_cells-SP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678166" y="1298853"/>
            <a:ext cx="5690909" cy="433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Боротьба з малярією: виявлення і лікування хворих</a:t>
            </a:r>
            <a:endParaRPr lang="ru-RU" sz="2800" dirty="0"/>
          </a:p>
        </p:txBody>
      </p:sp>
      <p:pic>
        <p:nvPicPr>
          <p:cNvPr id="15362" name="Picture 2" descr="http://www.neboleem.net/images/stories/news/malyar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4177"/>
            <a:ext cx="8892480" cy="584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Боротьба з малярією: знищення малярійних комарів</a:t>
            </a:r>
            <a:endParaRPr lang="ru-RU" sz="2800" dirty="0"/>
          </a:p>
        </p:txBody>
      </p:sp>
      <p:pic>
        <p:nvPicPr>
          <p:cNvPr id="17410" name="Picture 2" descr="http://megapolis.kz/files/modules/Articles/23726/%D0%BA%D0%BE%D0%BC%D0%B0%D1%80%D1%8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0493"/>
            <a:ext cx="7642820" cy="573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7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Боротьба з малярією: захист від укусів комарів</a:t>
            </a:r>
            <a:endParaRPr lang="ru-RU" sz="2800" dirty="0"/>
          </a:p>
        </p:txBody>
      </p:sp>
      <p:pic>
        <p:nvPicPr>
          <p:cNvPr id="16386" name="Picture 2" descr="http://xn----9sbegbr1boat1a8hf.xn--p1ai/wp-content/uploads/2012/07/%D0%BC%D0%B0%D0%BB%D1%8F%D1%80%D0%B8%D1%8F-%D0%B7%D0%B0%D1%89%D0%B8%D1%82%D0%B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61969"/>
            <a:ext cx="6457713" cy="582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7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Малярійний плазмодій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Боротьба з малярією: </a:t>
            </a:r>
            <a:r>
              <a:rPr lang="uk-UA" sz="2800" dirty="0" err="1" smtClean="0"/>
              <a:t>прививка</a:t>
            </a:r>
            <a:r>
              <a:rPr lang="uk-UA" sz="2800" dirty="0" smtClean="0"/>
              <a:t> ще розробляється (готується до випробування на людях), таблетки</a:t>
            </a:r>
            <a:endParaRPr lang="ru-RU" sz="2800" dirty="0"/>
          </a:p>
        </p:txBody>
      </p:sp>
      <p:pic>
        <p:nvPicPr>
          <p:cNvPr id="18434" name="Picture 2" descr="http://hronika.info/uploads/posts/2014-07/1406144404_chemortherapeutics-s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05524"/>
            <a:ext cx="7934978" cy="539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7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Паразити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Живуть на поверхні  тіла іншої істоти і живляться за її рахунок</a:t>
            </a:r>
            <a:endParaRPr lang="ru-RU" sz="2800" dirty="0"/>
          </a:p>
        </p:txBody>
      </p:sp>
      <p:pic>
        <p:nvPicPr>
          <p:cNvPr id="5" name="Picture 6" descr="http://www.medkurs.ru/img-spub/23286_pu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488" y="567260"/>
            <a:ext cx="8460432" cy="5483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777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Дизентерійна амеба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950202"/>
            <a:ext cx="9144000" cy="90779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Має ядро, мешкає у кишечнику людини, живиться за допомогою несправжніх ніжок бактеріями або залишками їжі</a:t>
            </a:r>
            <a:endParaRPr lang="ru-RU" sz="2800" dirty="0"/>
          </a:p>
        </p:txBody>
      </p:sp>
      <p:pic>
        <p:nvPicPr>
          <p:cNvPr id="1026" name="Picture 2" descr="http://titro.ru/wp-content/uploads/2011/06/amebiazi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9602"/>
            <a:ext cx="8486657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2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Дизентерійна амеба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08896"/>
            <a:ext cx="8229600" cy="7491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Може проникати у стінку кишечнику і живитися еритроцитами, спричиняє виразки і кривавий понос</a:t>
            </a:r>
            <a:endParaRPr lang="ru-RU" sz="2800" dirty="0"/>
          </a:p>
        </p:txBody>
      </p:sp>
      <p:pic>
        <p:nvPicPr>
          <p:cNvPr id="4" name="Picture 4" descr="Кишечный амебиаз. Возбудитель амебиаза. Симптомы кишечного амебиаз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79"/>
            <a:ext cx="8136904" cy="55602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55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Дизентерійна амеба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Цисти потрапляють у довкілля, заражають інших людей</a:t>
            </a:r>
            <a:endParaRPr lang="ru-RU" sz="2800" dirty="0"/>
          </a:p>
        </p:txBody>
      </p:sp>
      <p:pic>
        <p:nvPicPr>
          <p:cNvPr id="4" name="Picture 2" descr="http://intranet.tdmu.edu.ua/data/kafedra/internal/distance/classes_stud/%D0%A0%D1%83%D1%81%D1%81%D0%BA%D0%B8%D0%B9/1%20%D0%BA%D1%83%D1%80%D1%81/%D0%9C%D0%B5%D0%B4%D0%B8%D1%86%D0%B8%D0%BD%D1%81%D0%BA%D0%B0%D1%8F%20%D0%B1%D0%B8%D0%BE%D0%BB%D0%BE%D0%B3%D0%B8%D1%8F,%20%D0%BF%D0%B0%D1%80%D0%B0%D0%B7%D0%B8%D1%82%D0%BE%D0%BB%D0%BE%D0%B3%D0%B8%D1%8F%20%D0%B8%20%D0%B3%D0%B5%D0%BD%D0%B5%D1%82%D0%B8%D0%BA%D0%B0/%D0%A2%D0%B5%D0%BC%D0%B0%204.files/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22464"/>
            <a:ext cx="7056784" cy="5640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55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Дизентерійна амеба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Профілактика </a:t>
            </a:r>
            <a:r>
              <a:rPr lang="uk-UA" sz="2800" dirty="0" err="1" smtClean="0"/>
              <a:t>амебоїдної</a:t>
            </a:r>
            <a:r>
              <a:rPr lang="uk-UA" sz="2800" dirty="0" smtClean="0"/>
              <a:t> дизентерії: мити руки перед їжею</a:t>
            </a:r>
            <a:endParaRPr lang="ru-RU" sz="2800" dirty="0"/>
          </a:p>
        </p:txBody>
      </p:sp>
      <p:pic>
        <p:nvPicPr>
          <p:cNvPr id="4" name="Picture 2" descr="http://www.ctv.by/sites/default/files/field/image/moite_ruki_s_mil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062"/>
            <a:ext cx="7560840" cy="56706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55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Дизентерійна амеба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16" y="6237312"/>
            <a:ext cx="9145016" cy="62068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Профілактика </a:t>
            </a:r>
            <a:r>
              <a:rPr lang="uk-UA" sz="2800" dirty="0" err="1" smtClean="0"/>
              <a:t>амебоїдної</a:t>
            </a:r>
            <a:r>
              <a:rPr lang="uk-UA" sz="2800" dirty="0" smtClean="0"/>
              <a:t> дизентерії: мити руки після контакту із землею</a:t>
            </a:r>
            <a:endParaRPr lang="ru-RU" sz="2800" dirty="0"/>
          </a:p>
        </p:txBody>
      </p:sp>
      <p:pic>
        <p:nvPicPr>
          <p:cNvPr id="2050" name="Picture 2" descr="http://www.domashnie-posidelki.ru/1/04/480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" y="580258"/>
            <a:ext cx="9111596" cy="550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3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Дизентерійна амеба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Профілактика </a:t>
            </a:r>
            <a:r>
              <a:rPr lang="uk-UA" sz="2800" dirty="0" err="1" smtClean="0"/>
              <a:t>амебоїдної</a:t>
            </a:r>
            <a:r>
              <a:rPr lang="uk-UA" sz="2800" dirty="0" smtClean="0"/>
              <a:t> дизентерії: не пити сирої води</a:t>
            </a:r>
            <a:endParaRPr lang="ru-RU" sz="2800" dirty="0"/>
          </a:p>
        </p:txBody>
      </p:sp>
      <p:pic>
        <p:nvPicPr>
          <p:cNvPr id="3074" name="Picture 2" descr="http://nekopaju.ru/wp-content/uploads/2013/04/18-300x1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70023"/>
            <a:ext cx="8520881" cy="55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3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279</Words>
  <Application>Microsoft Office PowerPoint</Application>
  <PresentationFormat>Экран (4:3)</PresentationFormat>
  <Paragraphs>50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Одноклітинні твариноподібні організми –   збудники хвороб людини</vt:lpstr>
      <vt:lpstr>Паразити </vt:lpstr>
      <vt:lpstr>Паразити </vt:lpstr>
      <vt:lpstr>Дизентерійна амеба </vt:lpstr>
      <vt:lpstr>Дизентерійна амеба </vt:lpstr>
      <vt:lpstr>Дизентерійна амеба </vt:lpstr>
      <vt:lpstr>Дизентерійна амеба </vt:lpstr>
      <vt:lpstr>Дизентерійна амеба </vt:lpstr>
      <vt:lpstr>Дизентерійна амеба </vt:lpstr>
      <vt:lpstr>Дизентерійна амеба </vt:lpstr>
      <vt:lpstr>Малярійний плазмодій </vt:lpstr>
      <vt:lpstr>Малярійний плазмодій </vt:lpstr>
      <vt:lpstr>Малярійний плазмодій </vt:lpstr>
      <vt:lpstr>Малярійний плазмодій </vt:lpstr>
      <vt:lpstr>Малярійний плазмодій </vt:lpstr>
      <vt:lpstr>Малярійний плазмодій </vt:lpstr>
      <vt:lpstr>Малярійний плазмодій </vt:lpstr>
      <vt:lpstr>Малярійний плазмодій </vt:lpstr>
      <vt:lpstr>Малярійний плазмодій </vt:lpstr>
      <vt:lpstr>Малярія убила людей більше,</vt:lpstr>
      <vt:lpstr>Малярійний плазмодій </vt:lpstr>
      <vt:lpstr>Малярійний плазмодій </vt:lpstr>
      <vt:lpstr>Малярійний плазмодій </vt:lpstr>
      <vt:lpstr>Малярійний плазмодій </vt:lpstr>
      <vt:lpstr>Малярійний плазмодій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Одноклітинні твариноподібні організми – збудники хвороб людини</dc:title>
  <cp:lastModifiedBy>Пользователь Windows</cp:lastModifiedBy>
  <cp:revision>16</cp:revision>
  <dcterms:created xsi:type="dcterms:W3CDTF">2014-10-18T22:04:24Z</dcterms:created>
  <dcterms:modified xsi:type="dcterms:W3CDTF">2014-10-23T07:48:53Z</dcterms:modified>
</cp:coreProperties>
</file>