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8" r:id="rId4"/>
    <p:sldId id="258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59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Будова і життєдіяльність кісткових риб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obrovnet.com/wp-content/uploads/2012/05/%D0%BE%D0%BA%D1%83%D0%BD%D1%8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1558"/>
            <a:ext cx="9144000" cy="5806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Будова тулубового і хвостового хребців</a:t>
            </a:r>
            <a:endParaRPr lang="ru-RU" sz="2800" dirty="0"/>
          </a:p>
        </p:txBody>
      </p:sp>
      <p:pic>
        <p:nvPicPr>
          <p:cNvPr id="6146" name="Picture 2" descr="Рис. 8. Туловищный позвонок костистой рыбы: а - вид сбоку; б - вид опереди; 1 - тело позвонка; 2 - невральная дуга; 3 - верхний остистый отросток; 4 - нижний остистый отросток: 5 - отверстие в центре двояковогнутого тела позвонка; 6 - спинномозговой ка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981"/>
            <a:ext cx="4355976" cy="5607331"/>
          </a:xfrm>
          <a:prstGeom prst="rect">
            <a:avLst/>
          </a:prstGeom>
          <a:noFill/>
        </p:spPr>
      </p:pic>
      <p:pic>
        <p:nvPicPr>
          <p:cNvPr id="6148" name="Picture 4" descr="Рис. 9. Позвонок ховостовой части окуня: а - вид сбоку; б - вид спереди; 1 - тело позвонка; 2 - невральная дуга; 3 - верхний остистый отросток; 4 - гемальная дуга; 5 - гемальный отросток; 6 - отверстие в центре двояковогнутого тела позвонка; 7 - спинномозговой канал; 8 - гемальный ка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672408" cy="5444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357301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573016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Тіло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717032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717032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Тіло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2564904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2276872"/>
            <a:ext cx="1177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Верхня </a:t>
            </a:r>
          </a:p>
          <a:p>
            <a:r>
              <a:rPr lang="uk-UA" sz="2400" dirty="0" smtClean="0"/>
              <a:t>дуга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484784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141277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41277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1196752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620688"/>
            <a:ext cx="14475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Верхній </a:t>
            </a:r>
          </a:p>
          <a:p>
            <a:r>
              <a:rPr lang="uk-UA" sz="2400" dirty="0" smtClean="0"/>
              <a:t>остистий </a:t>
            </a:r>
          </a:p>
          <a:p>
            <a:r>
              <a:rPr lang="uk-UA" sz="2400" dirty="0" smtClean="0"/>
              <a:t>відросток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013176"/>
            <a:ext cx="648072" cy="105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5013176"/>
            <a:ext cx="1455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err="1" smtClean="0"/>
              <a:t>Попе-</a:t>
            </a:r>
            <a:endParaRPr lang="uk-UA" sz="2400" dirty="0" smtClean="0"/>
          </a:p>
          <a:p>
            <a:pPr algn="ctr"/>
            <a:r>
              <a:rPr lang="uk-UA" sz="2400" dirty="0" err="1" smtClean="0"/>
              <a:t>речні</a:t>
            </a:r>
            <a:r>
              <a:rPr lang="uk-UA" sz="2400" dirty="0" smtClean="0"/>
              <a:t> </a:t>
            </a:r>
          </a:p>
          <a:p>
            <a:pPr algn="ctr"/>
            <a:r>
              <a:rPr lang="uk-UA" sz="2400" dirty="0" smtClean="0"/>
              <a:t>відростки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3429000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2420888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1844824"/>
            <a:ext cx="1199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 smtClean="0"/>
              <a:t>Спинно-</a:t>
            </a:r>
            <a:endParaRPr lang="uk-UA" dirty="0" smtClean="0"/>
          </a:p>
          <a:p>
            <a:pPr algn="ctr"/>
            <a:r>
              <a:rPr lang="uk-UA" dirty="0" smtClean="0"/>
              <a:t>мозковий </a:t>
            </a:r>
          </a:p>
          <a:p>
            <a:pPr algn="ctr"/>
            <a:r>
              <a:rPr lang="uk-UA" dirty="0" smtClean="0"/>
              <a:t>канал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144000" y="0"/>
            <a:ext cx="84584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1 - тело позвонка; 2 - </a:t>
            </a:r>
            <a:r>
              <a:rPr lang="ru-RU" sz="1400" i="1" dirty="0" err="1" smtClean="0"/>
              <a:t>невральная</a:t>
            </a:r>
            <a:r>
              <a:rPr lang="ru-RU" sz="1400" i="1" dirty="0" smtClean="0"/>
              <a:t> дуга; 3 - верхний остистый отросток; 4 - </a:t>
            </a:r>
            <a:r>
              <a:rPr lang="ru-RU" sz="1400" i="1" dirty="0" err="1" smtClean="0"/>
              <a:t>гемальная</a:t>
            </a:r>
            <a:r>
              <a:rPr lang="ru-RU" sz="1400" i="1" dirty="0" smtClean="0"/>
              <a:t> дуга; 5 - </a:t>
            </a:r>
            <a:r>
              <a:rPr lang="ru-RU" sz="1400" i="1" dirty="0" err="1" smtClean="0"/>
              <a:t>гемальный</a:t>
            </a:r>
            <a:r>
              <a:rPr lang="ru-RU" sz="1400" i="1" dirty="0" smtClean="0"/>
              <a:t> отросток; 6 - отверстие в центре двояковогнутого тела позвонка; 7 - спинномозговой канал; 8 - </a:t>
            </a:r>
            <a:r>
              <a:rPr lang="ru-RU" sz="1400" i="1" dirty="0" err="1" smtClean="0"/>
              <a:t>гемальный</a:t>
            </a:r>
            <a:r>
              <a:rPr lang="ru-RU" sz="1400" i="1" dirty="0" smtClean="0"/>
              <a:t> канал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35968" y="156517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105273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236296" y="1124744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44208" y="3068960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60232" y="321297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00192" y="3068960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Тіло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244408" y="177281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14578" y="1700808"/>
            <a:ext cx="929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Верхня </a:t>
            </a:r>
          </a:p>
          <a:p>
            <a:r>
              <a:rPr lang="uk-UA" dirty="0" smtClean="0"/>
              <a:t>дуга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44408" y="1268760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812360" y="620688"/>
            <a:ext cx="11342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Верхній </a:t>
            </a:r>
          </a:p>
          <a:p>
            <a:r>
              <a:rPr lang="uk-UA" dirty="0" smtClean="0"/>
              <a:t>остистий </a:t>
            </a:r>
          </a:p>
          <a:p>
            <a:r>
              <a:rPr lang="uk-UA" dirty="0" smtClean="0"/>
              <a:t>відросток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88224" y="429309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56176" y="4005064"/>
            <a:ext cx="1135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Нижня </a:t>
            </a:r>
          </a:p>
          <a:p>
            <a:pPr algn="r"/>
            <a:r>
              <a:rPr lang="uk-UA" sz="2400" dirty="0" smtClean="0"/>
              <a:t>дуга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 rot="1919777">
            <a:off x="6643292" y="5144265"/>
            <a:ext cx="1231120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88224" y="5013176"/>
            <a:ext cx="1447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Нижній </a:t>
            </a:r>
          </a:p>
          <a:p>
            <a:pPr algn="ctr"/>
            <a:r>
              <a:rPr lang="uk-UA" sz="2400" dirty="0" smtClean="0"/>
              <a:t>відросток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60232" y="2708920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804248" y="213285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1628800"/>
            <a:ext cx="9339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 err="1" smtClean="0"/>
              <a:t>Спинно-</a:t>
            </a:r>
            <a:endParaRPr lang="uk-UA" sz="1400" dirty="0" smtClean="0"/>
          </a:p>
          <a:p>
            <a:pPr algn="ctr"/>
            <a:r>
              <a:rPr lang="uk-UA" sz="1400" dirty="0" smtClean="0"/>
              <a:t>мозковий</a:t>
            </a:r>
          </a:p>
          <a:p>
            <a:pPr algn="ctr"/>
            <a:r>
              <a:rPr lang="uk-UA" sz="1400" dirty="0" smtClean="0"/>
              <a:t>канал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339752" y="357301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948264" y="285293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660232" y="3717032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156176" y="3429000"/>
            <a:ext cx="1176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 smtClean="0"/>
              <a:t>Отвір для </a:t>
            </a:r>
          </a:p>
          <a:p>
            <a:pPr algn="ctr"/>
            <a:r>
              <a:rPr lang="uk-UA" sz="1400" dirty="0" smtClean="0"/>
              <a:t>кровоносної </a:t>
            </a:r>
          </a:p>
          <a:p>
            <a:pPr algn="ctr"/>
            <a:r>
              <a:rPr lang="uk-UA" sz="1400" dirty="0" smtClean="0"/>
              <a:t>судини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6626" name="Picture 2" descr="Схема расположения грудных позвонков, сосудов и хорды у костистой ры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77143" cy="6237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36296" y="213285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2060848"/>
            <a:ext cx="1027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Хорда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852936"/>
            <a:ext cx="64807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692696"/>
            <a:ext cx="8640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980728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941168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4581128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371703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Ребра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836712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908720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Спинний мозок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4149080"/>
            <a:ext cx="151216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4149080"/>
            <a:ext cx="1745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Кровоносні </a:t>
            </a:r>
          </a:p>
          <a:p>
            <a:pPr algn="ctr"/>
            <a:r>
              <a:rPr lang="uk-UA" sz="2400" dirty="0" smtClean="0"/>
              <a:t>судини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5589240"/>
            <a:ext cx="648072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8257" y="5949280"/>
            <a:ext cx="9035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Розміщення грудних хребців, хорди і судин кісткової риби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</a:t>
            </a:r>
            <a:r>
              <a:rPr lang="en-US" sz="2800" dirty="0" smtClean="0"/>
              <a:t>’</a:t>
            </a:r>
            <a:r>
              <a:rPr lang="uk-UA" sz="2800" dirty="0" smtClean="0"/>
              <a:t>язи, розміщені сегментами, кріпляться до кісток</a:t>
            </a:r>
            <a:endParaRPr lang="ru-RU" sz="2800" dirty="0"/>
          </a:p>
        </p:txBody>
      </p:sp>
      <p:pic>
        <p:nvPicPr>
          <p:cNvPr id="27650" name="Picture 2" descr="http://www.pro-ryb.ru/stroenie-ryb/skeletno-muskulnaya-sistema-ryb/muskulatura-ryb/muskulatura-oku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533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8674" name="Picture 2" descr="http://www.pro-ryb.ru/stroenie-ryb/pischevaritelnaya-sistema-ryb/pischevaritelnaya-sistema-r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070"/>
            <a:ext cx="9144000" cy="6327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8349021">
            <a:off x="585812" y="2972138"/>
            <a:ext cx="1193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Стравохід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812873">
            <a:off x="1576374" y="188282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Шлунок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556792"/>
            <a:ext cx="25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Жовчний міхур і печінка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55776" y="1844824"/>
            <a:ext cx="14401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23728" y="2204864"/>
            <a:ext cx="143548" cy="1735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91680" y="2924944"/>
            <a:ext cx="1523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Підшлункова </a:t>
            </a:r>
          </a:p>
          <a:p>
            <a:r>
              <a:rPr lang="uk-UA" dirty="0" smtClean="0"/>
              <a:t>залоза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339752" y="2564904"/>
            <a:ext cx="21602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261127">
            <a:off x="3491880" y="198884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Кишечник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924944"/>
            <a:ext cx="120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Анальний </a:t>
            </a:r>
          </a:p>
          <a:p>
            <a:pPr algn="ctr"/>
            <a:r>
              <a:rPr lang="uk-UA" dirty="0" smtClean="0"/>
              <a:t>отвір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6027003"/>
            <a:ext cx="8015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У рослиноїдних риб маленький шлунок і довгий кишечник, </a:t>
            </a:r>
          </a:p>
          <a:p>
            <a:pPr algn="ctr"/>
            <a:r>
              <a:rPr lang="uk-UA" sz="2400" dirty="0" smtClean="0"/>
              <a:t>у хижих - навпаки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Плавальний міхур риби може бути </a:t>
            </a:r>
            <a:r>
              <a:rPr lang="uk-UA" sz="2400" dirty="0" err="1" smtClean="0"/>
              <a:t>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язаним</a:t>
            </a:r>
            <a:r>
              <a:rPr lang="uk-UA" sz="2400" dirty="0" smtClean="0"/>
              <a:t> із кишечником або окремим  </a:t>
            </a:r>
            <a:endParaRPr lang="ru-RU" sz="2400" dirty="0"/>
          </a:p>
        </p:txBody>
      </p:sp>
      <p:pic>
        <p:nvPicPr>
          <p:cNvPr id="29698" name="Picture 2" descr="http://britishseafishing.co.uk/wp-content/uploads/2012/08/Fish-Swim-Bladd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96318"/>
            <a:ext cx="9128580" cy="5203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Травна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Так риба регулює глибину занурення</a:t>
            </a:r>
            <a:endParaRPr lang="ru-RU" sz="2800" dirty="0"/>
          </a:p>
        </p:txBody>
      </p:sp>
      <p:pic>
        <p:nvPicPr>
          <p:cNvPr id="30722" name="Picture 2" descr="http://www.sharky-jones.com/Sharkyjones/Artwork/swimblad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70891" cy="56105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92696"/>
            <a:ext cx="324036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708920"/>
            <a:ext cx="338437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509120"/>
            <a:ext cx="33123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2772" name="Picture 4" descr="http://i.istockimg.com/file_thumbview_approve/11617070/2/stock-photo-11617070-fish-g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0018"/>
            <a:ext cx="9144000" cy="6087982"/>
          </a:xfrm>
          <a:prstGeom prst="rect">
            <a:avLst/>
          </a:prstGeom>
          <a:noFill/>
        </p:spPr>
      </p:pic>
      <p:pic>
        <p:nvPicPr>
          <p:cNvPr id="32774" name="Picture 6" descr="http://forumimage.ru/uploads/20111002/131754167882007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764704"/>
            <a:ext cx="2857500" cy="2933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309580">
            <a:off x="6166597" y="2349595"/>
            <a:ext cx="164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Зяброва дуга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772816"/>
            <a:ext cx="1655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dirty="0" smtClean="0"/>
              <a:t>Зяброві тичинки </a:t>
            </a:r>
          </a:p>
          <a:p>
            <a:pPr algn="r"/>
            <a:r>
              <a:rPr lang="uk-UA" sz="1400" dirty="0" smtClean="0"/>
              <a:t>(цідильний апарат)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 rot="1744276">
            <a:off x="7060958" y="1352324"/>
            <a:ext cx="1921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Зяброві пелюстки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8072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Зябра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Дихальна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1746" name="Picture 2" descr="http://www.todayifoundout.com/wp-content/uploads/2011/09/fish-g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5774"/>
            <a:ext cx="7620000" cy="63722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36296" y="1700808"/>
            <a:ext cx="432048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420888"/>
            <a:ext cx="432048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692696"/>
            <a:ext cx="64807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067358">
            <a:off x="6948264" y="1628800"/>
            <a:ext cx="876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Вода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620688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Зябра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068960"/>
            <a:ext cx="360040" cy="266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996952"/>
            <a:ext cx="1831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Зяброві дуги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6381328"/>
            <a:ext cx="3528392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5229200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5013176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5589240"/>
            <a:ext cx="360040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5517232"/>
            <a:ext cx="122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Артерія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6165304"/>
            <a:ext cx="504056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46521" y="6021288"/>
            <a:ext cx="249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Зяброві пелюстки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6093296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335699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4509120"/>
            <a:ext cx="1152128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5373216"/>
            <a:ext cx="936104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4365104"/>
            <a:ext cx="247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Артеріальна кров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1560" y="5301208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Венозна кров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Кровоносна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Подібна за будовою до хрящових риб</a:t>
            </a:r>
            <a:endParaRPr lang="ru-RU" sz="2800" dirty="0"/>
          </a:p>
        </p:txBody>
      </p:sp>
      <p:pic>
        <p:nvPicPr>
          <p:cNvPr id="33794" name="Picture 2" descr="http://900igr.net/datai/biologija/Vnutrennee-stroenie-ryby/0008-006-Krovenos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73631" cy="44233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5013176"/>
            <a:ext cx="792088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941168"/>
            <a:ext cx="1034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Серце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653136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81128"/>
            <a:ext cx="1354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Черевна </a:t>
            </a:r>
          </a:p>
          <a:p>
            <a:r>
              <a:rPr lang="uk-UA" sz="2400" dirty="0" smtClean="0"/>
              <a:t>аорта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4824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84784"/>
            <a:ext cx="1250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Зяброві </a:t>
            </a:r>
          </a:p>
          <a:p>
            <a:r>
              <a:rPr lang="uk-UA" sz="2400" dirty="0" smtClean="0"/>
              <a:t>судини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196752"/>
            <a:ext cx="15841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1124744"/>
            <a:ext cx="2069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Спинна аорта</a:t>
            </a:r>
            <a:r>
              <a:rPr lang="uk-UA" dirty="0" smtClean="0"/>
              <a:t>, </a:t>
            </a:r>
          </a:p>
          <a:p>
            <a:r>
              <a:rPr lang="uk-UA" dirty="0" smtClean="0"/>
              <a:t>що несе кров </a:t>
            </a:r>
          </a:p>
          <a:p>
            <a:r>
              <a:rPr lang="uk-UA" dirty="0" smtClean="0"/>
              <a:t>до органів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16416" y="2348880"/>
            <a:ext cx="576064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2204864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Вена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2780928"/>
            <a:ext cx="136815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2708920"/>
            <a:ext cx="1833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Передсердя 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5085184"/>
            <a:ext cx="1296144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5085184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Шлуночок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5157192"/>
            <a:ext cx="1656184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8064" y="5157192"/>
            <a:ext cx="20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Черевна аорта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Видільна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Подібна за будовою до хрящових риб (немає клоаки)</a:t>
            </a:r>
            <a:endParaRPr lang="ru-RU" sz="2800" dirty="0"/>
          </a:p>
        </p:txBody>
      </p:sp>
      <p:pic>
        <p:nvPicPr>
          <p:cNvPr id="34818" name="Picture 2" descr="http://zoo.kspu.ru/uch/1/Zoo/pictures/ris19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0187"/>
            <a:ext cx="9144000" cy="55763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528764">
            <a:off x="2843808" y="2708920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Плавальний міхур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rot="410710">
            <a:off x="2915816" y="3212976"/>
            <a:ext cx="1754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Статеві залози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 rot="357971">
            <a:off x="3779912" y="1916832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Нирки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2636912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2564904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Сечовід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306940">
            <a:off x="4297244" y="4003730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Сечовий міхур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157192"/>
            <a:ext cx="288032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5229200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5301208"/>
            <a:ext cx="288032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764704"/>
            <a:ext cx="936104" cy="33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5085184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5229200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Отвори: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 rot="17101837">
            <a:off x="5940152" y="5373216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Анальний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7182959">
            <a:off x="6505750" y="5420006"/>
            <a:ext cx="112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Статевий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7059095">
            <a:off x="7013318" y="531954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Сечовий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Окунь – хижа риба</a:t>
            </a:r>
            <a:endParaRPr lang="ru-RU" sz="2800" dirty="0"/>
          </a:p>
        </p:txBody>
      </p:sp>
      <p:pic>
        <p:nvPicPr>
          <p:cNvPr id="4" name="Picture 4" descr="http://www.carnets-de-captures.fr/illustrations/proies_per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20880" cy="564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Дещо про мурену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Морська хижа риба</a:t>
            </a:r>
            <a:endParaRPr lang="ru-RU" sz="2800" dirty="0"/>
          </a:p>
        </p:txBody>
      </p:sp>
      <p:pic>
        <p:nvPicPr>
          <p:cNvPr id="8" name="Picture 4" descr="http://i663.photobucket.com/albums/uu351/mangust2/bizarre/mur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Дещо про мурену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 </a:t>
            </a:r>
            <a:endParaRPr lang="ru-RU" sz="2800" dirty="0"/>
          </a:p>
        </p:txBody>
      </p:sp>
      <p:pic>
        <p:nvPicPr>
          <p:cNvPr id="4" name="Picture 8" descr="http://i663.photobucket.com/albums/uu351/mangust2/bizarre/070905_eel_xray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554364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908720"/>
            <a:ext cx="232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Глоткові щелепи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661248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Звичайні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щелепи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Дещо про мурену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 момент захоплення здобичі глоткові щелепи висуваються</a:t>
            </a:r>
            <a:endParaRPr lang="ru-RU" sz="2400" dirty="0"/>
          </a:p>
        </p:txBody>
      </p:sp>
      <p:pic>
        <p:nvPicPr>
          <p:cNvPr id="4" name="Picture 10" descr="http://i663.photobucket.com/albums/uu351/mangust2/bizarre/692px-Pharyngeal_jaws_of_moray_e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480720" cy="561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Дещо про мурену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" name="Picture 6" descr="http://i663.photobucket.com/albums/uu351/mangust2/bizarre/6a00e0098226918833011168f21a79970c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8330"/>
            <a:ext cx="8763714" cy="62796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6334780"/>
            <a:ext cx="4008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Десь ми вже це бачили…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" name="Picture 2" descr="http://upload.wikimedia.org/wikipedia/commons/8/8a/Natrix_natrix_et_perca_fluviati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01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На цього хижака знайшовся більший хижак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18434" name="Picture 2" descr="http://www.hlasek.com/foto/perca_fluviatilis_fd2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0"/>
            <a:ext cx="56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Спосіб життя і зовнішня будова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6334780"/>
            <a:ext cx="3769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Має обтічну форму тіла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73216"/>
            <a:ext cx="2952328" cy="10801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9480783">
            <a:off x="2083244" y="2050490"/>
            <a:ext cx="110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Голова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348880"/>
            <a:ext cx="974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Тулуб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996952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Хвіст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11" name="Picture 2" descr="http://www.underwaterphotography.com/Upload%5CUP%5CCompetition%5C47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8257"/>
            <a:ext cx="2123728" cy="316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err="1" smtClean="0"/>
              <a:t>Ктеноїдна</a:t>
            </a:r>
            <a:r>
              <a:rPr lang="uk-UA" sz="2400" dirty="0" smtClean="0"/>
              <a:t> луска – кісткова пластинка із зубчастими краями</a:t>
            </a:r>
            <a:endParaRPr lang="ru-RU" sz="2400" dirty="0"/>
          </a:p>
        </p:txBody>
      </p:sp>
      <p:pic>
        <p:nvPicPr>
          <p:cNvPr id="19460" name="Picture 4" descr="http://daypic.ru/wp-content/uploads/2011/06/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89134" y="1361342"/>
            <a:ext cx="5688632" cy="4063308"/>
          </a:xfrm>
          <a:prstGeom prst="rect">
            <a:avLst/>
          </a:prstGeom>
          <a:noFill/>
        </p:spPr>
      </p:pic>
      <p:pic>
        <p:nvPicPr>
          <p:cNvPr id="19464" name="Picture 8" descr="http://img-fotki.yandex.ru/get/5500/ana23885475.10/0_3f773_596f7e8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266474" cy="56886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92280" y="3068960"/>
            <a:ext cx="16658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Занурений </a:t>
            </a:r>
          </a:p>
          <a:p>
            <a:pPr algn="ctr"/>
            <a:r>
              <a:rPr lang="uk-UA" sz="2400" dirty="0" smtClean="0"/>
              <a:t>у шкіру </a:t>
            </a:r>
          </a:p>
          <a:p>
            <a:pPr algn="ctr"/>
            <a:r>
              <a:rPr lang="uk-UA" sz="2400" dirty="0" smtClean="0"/>
              <a:t>кінець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445224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Річні кільця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0482" name="Picture 2" descr="http://www.xn--h1aasoo.xn--p1ai/sites/default/files/albom/perca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149031" cy="6381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68377" y="3861048"/>
            <a:ext cx="22756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Спинка темна – </a:t>
            </a:r>
          </a:p>
          <a:p>
            <a:r>
              <a:rPr lang="uk-UA" sz="2400" dirty="0" smtClean="0"/>
              <a:t>не видно </a:t>
            </a:r>
          </a:p>
          <a:p>
            <a:r>
              <a:rPr lang="uk-UA" sz="2400" dirty="0" smtClean="0"/>
              <a:t>згори</a:t>
            </a:r>
          </a:p>
          <a:p>
            <a:r>
              <a:rPr lang="uk-UA" sz="2400" dirty="0" smtClean="0"/>
              <a:t>на фоні дна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852936"/>
            <a:ext cx="24180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Черевце світле – </a:t>
            </a:r>
          </a:p>
          <a:p>
            <a:r>
              <a:rPr lang="uk-UA" sz="2400" dirty="0" smtClean="0"/>
              <a:t>не видно </a:t>
            </a:r>
          </a:p>
          <a:p>
            <a:r>
              <a:rPr lang="uk-UA" sz="2400" dirty="0" smtClean="0"/>
              <a:t>знизу </a:t>
            </a:r>
          </a:p>
          <a:p>
            <a:r>
              <a:rPr lang="uk-UA" sz="2400" dirty="0" smtClean="0"/>
              <a:t>на тлі неба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08720"/>
            <a:ext cx="26563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Поперечні смуги – </a:t>
            </a:r>
          </a:p>
          <a:p>
            <a:r>
              <a:rPr lang="uk-UA" sz="2400" dirty="0" smtClean="0"/>
              <a:t>не видно </a:t>
            </a:r>
          </a:p>
          <a:p>
            <a:r>
              <a:rPr lang="uk-UA" sz="2400" dirty="0" smtClean="0"/>
              <a:t>збоку </a:t>
            </a:r>
          </a:p>
          <a:p>
            <a:r>
              <a:rPr lang="uk-UA" sz="2400" dirty="0" smtClean="0"/>
              <a:t>у водоростях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6396335"/>
            <a:ext cx="702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Тіло вкрите слизом (зменшує тертя, вбиває бактерії)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1508" name="Picture 4" descr="http://fish.kiev.ua/images/ok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563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6200000">
            <a:off x="6033918" y="3218003"/>
            <a:ext cx="56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 rot="2053017">
            <a:off x="537972" y="4013998"/>
            <a:ext cx="68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Рот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429000"/>
            <a:ext cx="84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Ніздрі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356992"/>
            <a:ext cx="7413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Око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501008"/>
            <a:ext cx="1146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Кісткова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зяброва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кришка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Спосіб життя і зовнішня будова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2532" name="Picture 4" descr="http://www.naturephoto-cz.com/photos/others/%D0%A0%D0%B5%D1%87%D0%BD%D0%BE%D0%B9-%D0%BE%D0%BA%D1%83%D0%BD%D1%8C-3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0"/>
            <a:ext cx="56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Спосіб життя і зовнішня будова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140968"/>
            <a:ext cx="11031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Грудні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плавці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(парні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653136"/>
            <a:ext cx="12779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Черевні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плавці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(парні)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124744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Спинні плавці </a:t>
            </a:r>
            <a:r>
              <a:rPr lang="uk-UA" dirty="0" smtClean="0">
                <a:solidFill>
                  <a:schemeClr val="bg1"/>
                </a:solidFill>
              </a:rPr>
              <a:t>(непарні)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212976"/>
            <a:ext cx="3082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Анальний і хвостовий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плавці </a:t>
            </a:r>
            <a:r>
              <a:rPr lang="uk-UA" dirty="0" smtClean="0">
                <a:solidFill>
                  <a:schemeClr val="bg1"/>
                </a:solidFill>
              </a:rPr>
              <a:t>(непарні)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Плавці просувають тіло вперед, розсікають воду, підтримують рівновагу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 rot="232891">
            <a:off x="4942543" y="2407389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 і ч н а   л і н і 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Скелет майже весь кістковий</a:t>
            </a:r>
            <a:endParaRPr lang="ru-RU" sz="2800" dirty="0"/>
          </a:p>
        </p:txBody>
      </p:sp>
      <p:pic>
        <p:nvPicPr>
          <p:cNvPr id="23554" name="Picture 2" descr="http://www.striped-bass.com/Stripertalk/attachments/scuppers/33573d1241017500-striped-bass-skeleton-tattoo-stripedbass-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39025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9144000" cy="792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22920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77072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Череп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764704"/>
            <a:ext cx="1148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Хребет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923928" y="1988840"/>
            <a:ext cx="720080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24128" y="4437112"/>
            <a:ext cx="21271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Скелет плавця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(кісткові промені)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2276872"/>
            <a:ext cx="1889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Мозковий відділ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черепа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869160"/>
            <a:ext cx="1901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Зябро-щелепний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відділ черепа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412776"/>
            <a:ext cx="1491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Тулубовий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відділ хребта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1052736"/>
            <a:ext cx="1491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Хвостовий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відділ хребта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516216" y="1700808"/>
            <a:ext cx="432048" cy="10801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19794329">
            <a:off x="5195152" y="3581272"/>
            <a:ext cx="101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Ребра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470</Words>
  <Application>Microsoft Office PowerPoint</Application>
  <PresentationFormat>Экран (4:3)</PresentationFormat>
  <Paragraphs>180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Будова і життєдіяльність кісткових риб</vt:lpstr>
      <vt:lpstr>Спосіб життя і зовнішня будова</vt:lpstr>
      <vt:lpstr>Спосіб життя і зовнішня будова</vt:lpstr>
      <vt:lpstr>Спосіб життя і зовнішня будова</vt:lpstr>
      <vt:lpstr>Спосіб життя і зовнішня будова</vt:lpstr>
      <vt:lpstr>Спосіб життя і зовнішня будова</vt:lpstr>
      <vt:lpstr>Спосіб життя і зовнішня будова</vt:lpstr>
      <vt:lpstr>Спосіб життя і зовнішня будова</vt:lpstr>
      <vt:lpstr>Опорно-рухова система</vt:lpstr>
      <vt:lpstr>Опорно-рухова система</vt:lpstr>
      <vt:lpstr>Опорно-рухова система</vt:lpstr>
      <vt:lpstr>Опорно-рухова система</vt:lpstr>
      <vt:lpstr>Травна система</vt:lpstr>
      <vt:lpstr>Травна система</vt:lpstr>
      <vt:lpstr>Травна система</vt:lpstr>
      <vt:lpstr>Дихальна система</vt:lpstr>
      <vt:lpstr>Дихальна система</vt:lpstr>
      <vt:lpstr>Кровоносна система</vt:lpstr>
      <vt:lpstr>Видільна система</vt:lpstr>
      <vt:lpstr>Дещо про мурену</vt:lpstr>
      <vt:lpstr>Дещо про мурену</vt:lpstr>
      <vt:lpstr>Дещо про мурену</vt:lpstr>
      <vt:lpstr>Дещо про мурену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36</cp:revision>
  <dcterms:created xsi:type="dcterms:W3CDTF">2012-10-14T21:20:24Z</dcterms:created>
  <dcterms:modified xsi:type="dcterms:W3CDTF">2020-09-11T10:19:56Z</dcterms:modified>
</cp:coreProperties>
</file>