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74" r:id="rId22"/>
    <p:sldId id="275" r:id="rId23"/>
    <p:sldId id="279" r:id="rId24"/>
    <p:sldId id="280" r:id="rId25"/>
    <p:sldId id="276" r:id="rId26"/>
    <p:sldId id="281" r:id="rId27"/>
    <p:sldId id="282" r:id="rId28"/>
    <p:sldId id="283" r:id="rId29"/>
    <p:sldId id="284" r:id="rId30"/>
    <p:sldId id="285" r:id="rId31"/>
    <p:sldId id="286" r:id="rId32"/>
    <p:sldId id="291" r:id="rId33"/>
    <p:sldId id="287" r:id="rId34"/>
    <p:sldId id="288" r:id="rId35"/>
    <p:sldId id="292" r:id="rId36"/>
    <p:sldId id="289" r:id="rId37"/>
    <p:sldId id="290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00807"/>
          </a:xfrm>
        </p:spPr>
        <p:txBody>
          <a:bodyPr/>
          <a:lstStyle/>
          <a:p>
            <a:r>
              <a:rPr lang="uk-UA" dirty="0" smtClean="0"/>
              <a:t>Основні групи постійних тканин у рослин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1.bp.blogspot.com/-rVlRf1ywOtA/UD8kc5-StWI/AAAAAAAAHBc/o-a6xefdeMQ/s640/extrafloralnectaryImage37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29888" y="-338246"/>
            <a:ext cx="5301349" cy="912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62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Провідні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11967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Деревина</a:t>
            </a:r>
            <a:r>
              <a:rPr lang="uk-UA" sz="2800" dirty="0" smtClean="0"/>
              <a:t> – це </a:t>
            </a:r>
            <a:r>
              <a:rPr lang="uk-UA" sz="2800" b="1" i="1" dirty="0" smtClean="0"/>
              <a:t>судини</a:t>
            </a:r>
            <a:r>
              <a:rPr lang="uk-UA" sz="2800" dirty="0" smtClean="0"/>
              <a:t>: мертві, без органел,                                                            але заповнені водою клітини,                                                                   які мають лише стінки, без «підлоги» і «стелі»</a:t>
            </a:r>
            <a:endParaRPr lang="ru-RU" sz="2800" dirty="0"/>
          </a:p>
        </p:txBody>
      </p:sp>
      <p:sp>
        <p:nvSpPr>
          <p:cNvPr id="4" name="Рамка 3"/>
          <p:cNvSpPr/>
          <p:nvPr/>
        </p:nvSpPr>
        <p:spPr>
          <a:xfrm>
            <a:off x="2210385" y="3789040"/>
            <a:ext cx="4896544" cy="1872208"/>
          </a:xfrm>
          <a:prstGeom prst="fram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2210385" y="2185346"/>
            <a:ext cx="4896544" cy="1872208"/>
          </a:xfrm>
          <a:prstGeom prst="fram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2210385" y="620688"/>
            <a:ext cx="4896544" cy="1872208"/>
          </a:xfrm>
          <a:prstGeom prst="fram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612190"/>
            <a:ext cx="3816424" cy="5049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03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Провідні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По </a:t>
            </a:r>
            <a:r>
              <a:rPr lang="uk-UA" sz="2800" b="1" i="1" dirty="0" smtClean="0"/>
              <a:t>судинах</a:t>
            </a:r>
            <a:r>
              <a:rPr lang="uk-UA" sz="2800" dirty="0" smtClean="0"/>
              <a:t> вода з мінеральними речовинами піднімається від кореня</a:t>
            </a:r>
            <a:endParaRPr lang="ru-RU" sz="2800" dirty="0"/>
          </a:p>
        </p:txBody>
      </p:sp>
      <p:pic>
        <p:nvPicPr>
          <p:cNvPr id="4" name="Picture 2" descr="http://www.ebio.ru/images/090202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3" y="598303"/>
            <a:ext cx="86409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9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Провідні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Деревина</a:t>
            </a:r>
            <a:r>
              <a:rPr lang="uk-UA" sz="2800" dirty="0" smtClean="0"/>
              <a:t> має ще опорну і механічну функцію</a:t>
            </a:r>
            <a:endParaRPr lang="ru-RU" sz="2800" dirty="0"/>
          </a:p>
        </p:txBody>
      </p:sp>
      <p:pic>
        <p:nvPicPr>
          <p:cNvPr id="4" name="Picture 4" descr="http://best-dem.ru/wp-content/uploads/2012/04/1332875156_5_1-695x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4853"/>
            <a:ext cx="8712968" cy="5804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0298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Провідні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Луб</a:t>
            </a:r>
            <a:r>
              <a:rPr lang="uk-UA" sz="2800" dirty="0" smtClean="0"/>
              <a:t> містить </a:t>
            </a:r>
            <a:r>
              <a:rPr lang="uk-UA" sz="2800" b="1" i="1" dirty="0" smtClean="0"/>
              <a:t>ситоподібні трубки </a:t>
            </a:r>
            <a:r>
              <a:rPr lang="uk-UA" sz="2800" dirty="0" smtClean="0"/>
              <a:t>і                          </a:t>
            </a:r>
            <a:r>
              <a:rPr lang="uk-UA" sz="2800" b="1" i="1" dirty="0" smtClean="0"/>
              <a:t>клітини-супутники</a:t>
            </a:r>
            <a:r>
              <a:rPr lang="uk-UA" sz="2800" dirty="0" smtClean="0"/>
              <a:t>, які їх обслуговують</a:t>
            </a:r>
            <a:endParaRPr lang="ru-RU" sz="2800" dirty="0"/>
          </a:p>
        </p:txBody>
      </p:sp>
      <p:pic>
        <p:nvPicPr>
          <p:cNvPr id="5" name="Picture 4" descr="http://6y.ru/img/B5052p127-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1610"/>
            <a:ext cx="450581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98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Провідні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412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Ситоподібні трубки </a:t>
            </a:r>
            <a:r>
              <a:rPr lang="uk-UA" sz="2800" dirty="0" smtClean="0"/>
              <a:t>живі, але без</a:t>
            </a:r>
            <a:r>
              <a:rPr lang="en-US" sz="2800" dirty="0" smtClean="0"/>
              <a:t>’</a:t>
            </a:r>
            <a:r>
              <a:rPr lang="uk-UA" sz="2800" dirty="0" smtClean="0"/>
              <a:t>ядерні,                                              у «підлозі» і «стелі» мають отвори.                                                     Жити їм допомагають </a:t>
            </a:r>
            <a:r>
              <a:rPr lang="uk-UA" sz="2800" b="1" i="1" dirty="0" smtClean="0"/>
              <a:t>клітини-супутники</a:t>
            </a:r>
            <a:r>
              <a:rPr lang="uk-UA" sz="2800" dirty="0" smtClean="0"/>
              <a:t> з ядрами</a:t>
            </a:r>
            <a:endParaRPr lang="ru-RU" sz="2800" dirty="0"/>
          </a:p>
        </p:txBody>
      </p:sp>
      <p:sp>
        <p:nvSpPr>
          <p:cNvPr id="4" name="Рамка 3"/>
          <p:cNvSpPr/>
          <p:nvPr/>
        </p:nvSpPr>
        <p:spPr>
          <a:xfrm>
            <a:off x="3059832" y="4005312"/>
            <a:ext cx="3384376" cy="1440160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3059832" y="2645611"/>
            <a:ext cx="3384376" cy="1440160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3059832" y="908720"/>
            <a:ext cx="3384376" cy="1800200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6981" y="764704"/>
            <a:ext cx="258473" cy="468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750573"/>
            <a:ext cx="258473" cy="468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750573"/>
            <a:ext cx="258473" cy="468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66832" y="792989"/>
            <a:ext cx="258473" cy="468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792989"/>
            <a:ext cx="258473" cy="468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735878"/>
            <a:ext cx="258473" cy="468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42749" y="792989"/>
            <a:ext cx="258473" cy="468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792989"/>
            <a:ext cx="258473" cy="468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42749" y="835405"/>
            <a:ext cx="258473" cy="468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806624"/>
            <a:ext cx="258473" cy="468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849040"/>
            <a:ext cx="258473" cy="468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42749" y="891456"/>
            <a:ext cx="258473" cy="468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задержка 22"/>
          <p:cNvSpPr/>
          <p:nvPr/>
        </p:nvSpPr>
        <p:spPr>
          <a:xfrm rot="10800000">
            <a:off x="2627784" y="908720"/>
            <a:ext cx="432048" cy="2280704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задержка 23"/>
          <p:cNvSpPr/>
          <p:nvPr/>
        </p:nvSpPr>
        <p:spPr>
          <a:xfrm rot="10800000">
            <a:off x="2627783" y="3269917"/>
            <a:ext cx="432048" cy="2280704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задержка 24"/>
          <p:cNvSpPr/>
          <p:nvPr/>
        </p:nvSpPr>
        <p:spPr>
          <a:xfrm>
            <a:off x="6444208" y="823775"/>
            <a:ext cx="432048" cy="2280704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задержка 25"/>
          <p:cNvSpPr/>
          <p:nvPr/>
        </p:nvSpPr>
        <p:spPr>
          <a:xfrm>
            <a:off x="6444208" y="3164768"/>
            <a:ext cx="432048" cy="2280704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2741212" y="2417011"/>
            <a:ext cx="228600" cy="2286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2741212" y="3891012"/>
            <a:ext cx="228600" cy="2286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6612887" y="1778439"/>
            <a:ext cx="228600" cy="2286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545932" y="4295969"/>
            <a:ext cx="228600" cy="2286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9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Провідні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Ситоподібними трубками </a:t>
            </a:r>
            <a:r>
              <a:rPr lang="uk-UA" sz="2800" dirty="0" smtClean="0"/>
              <a:t>транспортуються органічні речовини з листків, де вони утворюються, в інші органи</a:t>
            </a:r>
            <a:endParaRPr lang="ru-RU" sz="2800" dirty="0"/>
          </a:p>
        </p:txBody>
      </p:sp>
      <p:pic>
        <p:nvPicPr>
          <p:cNvPr id="4" name="Picture 2" descr="http://elementy.ru/images/eltjob/gamalei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5645"/>
            <a:ext cx="6690677" cy="535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98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Провідні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Деревина + луб + волокна = провідний пучок</a:t>
            </a:r>
            <a:endParaRPr lang="ru-RU" sz="2800" b="1" i="1" dirty="0"/>
          </a:p>
        </p:txBody>
      </p:sp>
      <p:pic>
        <p:nvPicPr>
          <p:cNvPr id="4" name="Picture 2" descr="http://dlsu.ru/uploads/posts/2012-03/1332448501_r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4" y="568359"/>
            <a:ext cx="4399965" cy="57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gesbiology.weebly.com/uploads/9/0/8/0/9080078/4457166_orig.jpg?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84683"/>
            <a:ext cx="387949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98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b="1" i="1" dirty="0" err="1" smtClean="0"/>
              <a:t>Фотосинтезуюча</a:t>
            </a:r>
            <a:r>
              <a:rPr lang="uk-UA" sz="2800" dirty="0" smtClean="0"/>
              <a:t> тканина містить клітини з </a:t>
            </a:r>
            <a:r>
              <a:rPr lang="uk-UA" sz="2800" b="1" i="1" dirty="0" smtClean="0"/>
              <a:t>хлоропластами</a:t>
            </a:r>
            <a:endParaRPr lang="ru-RU" sz="2800" b="1" i="1" dirty="0"/>
          </a:p>
        </p:txBody>
      </p:sp>
      <p:pic>
        <p:nvPicPr>
          <p:cNvPr id="4" name="Picture 2" descr="http://kiev.convdocs.org/tw_files2/urls_118/34/d-33573/7z-docs/1_html_m6b19ad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70562"/>
            <a:ext cx="57816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98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b="1" i="1" dirty="0" err="1" smtClean="0"/>
              <a:t>Фотосинтезуюча</a:t>
            </a:r>
            <a:r>
              <a:rPr lang="uk-UA" sz="2800" dirty="0" smtClean="0"/>
              <a:t> тканина міститься в усіх                          зелених частинах пагона (листки, стебла)</a:t>
            </a:r>
            <a:endParaRPr lang="ru-RU" sz="2800" dirty="0"/>
          </a:p>
        </p:txBody>
      </p:sp>
      <p:pic>
        <p:nvPicPr>
          <p:cNvPr id="4" name="Picture 2" descr="http://3.bp.blogspot.com/-zl0fu4va07I/TvjMLtSyfRI/AAAAAAAAE5k/b2G-6wThIzQ/s1600/tomatotrichomesDSC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54685"/>
            <a:ext cx="6732240" cy="5360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100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b="1" i="1" dirty="0" err="1" smtClean="0"/>
              <a:t>Фотосинтезуюча</a:t>
            </a:r>
            <a:r>
              <a:rPr lang="uk-UA" sz="2800" dirty="0" smtClean="0"/>
              <a:t> тканина міститься в усіх                          зелених частинах пагона (нестиглі плоди)</a:t>
            </a:r>
            <a:endParaRPr lang="ru-RU" sz="2800" dirty="0"/>
          </a:p>
        </p:txBody>
      </p:sp>
      <p:pic>
        <p:nvPicPr>
          <p:cNvPr id="4" name="Picture 2" descr="http://sadovnik.ucoz.net/_pu/1/72556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08923"/>
            <a:ext cx="5328592" cy="5487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63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Чи мають рослини «шкіру»?</a:t>
            </a:r>
            <a:endParaRPr lang="ru-RU" sz="2800" dirty="0"/>
          </a:p>
        </p:txBody>
      </p:sp>
      <p:pic>
        <p:nvPicPr>
          <p:cNvPr id="4" name="Picture 2" descr="http://www.walland.ru/fotos/1272381411_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312"/>
            <a:ext cx="9144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635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b="1" i="1" dirty="0" err="1" smtClean="0"/>
              <a:t>Фотосинтезуюча</a:t>
            </a:r>
            <a:r>
              <a:rPr lang="uk-UA" sz="2800" dirty="0" smtClean="0"/>
              <a:t> тканина міститься в усіх                          зелених частинах пагона (бульби)</a:t>
            </a:r>
            <a:endParaRPr lang="ru-RU" sz="2800" dirty="0"/>
          </a:p>
        </p:txBody>
      </p:sp>
      <p:pic>
        <p:nvPicPr>
          <p:cNvPr id="4" name="Picture 2" descr="http://mir-sadovoda.ru/files/1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348" y="630853"/>
            <a:ext cx="7200799" cy="5400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637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11967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b="1" i="1" dirty="0" err="1" smtClean="0"/>
              <a:t>Запасаюча</a:t>
            </a:r>
            <a:r>
              <a:rPr lang="uk-UA" sz="2800" dirty="0" smtClean="0"/>
              <a:t> тканина містить безбарвні клітини,                  у яких відкладаються                                                                      </a:t>
            </a:r>
            <a:r>
              <a:rPr lang="uk-UA" sz="2800" b="1" i="1" dirty="0" smtClean="0"/>
              <a:t>БЖВ</a:t>
            </a:r>
            <a:r>
              <a:rPr lang="uk-UA" sz="2800" dirty="0" smtClean="0"/>
              <a:t> (органічні речовини, найчастіше </a:t>
            </a:r>
            <a:r>
              <a:rPr lang="uk-UA" sz="2800" b="1" i="1" dirty="0" smtClean="0"/>
              <a:t>крохмаль</a:t>
            </a:r>
            <a:r>
              <a:rPr lang="uk-UA" sz="2800" dirty="0" smtClean="0"/>
              <a:t>)</a:t>
            </a:r>
            <a:endParaRPr lang="ru-RU" sz="2800" dirty="0"/>
          </a:p>
        </p:txBody>
      </p:sp>
      <p:pic>
        <p:nvPicPr>
          <p:cNvPr id="5" name="Picture 4" descr="http://upload.wikimedia.org/wikipedia/commons/thumb/4/45/Potato_-_Amyloplasts.jpg/200px-Potato_-_Amylopla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7876" y="561887"/>
            <a:ext cx="5406361" cy="510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100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 err="1" smtClean="0"/>
              <a:t>Запасаюча</a:t>
            </a:r>
            <a:r>
              <a:rPr lang="uk-UA" sz="2800" dirty="0" smtClean="0"/>
              <a:t> тканина є в корені</a:t>
            </a:r>
            <a:endParaRPr lang="ru-RU" sz="2800" dirty="0"/>
          </a:p>
        </p:txBody>
      </p:sp>
      <p:pic>
        <p:nvPicPr>
          <p:cNvPr id="4" name="Picture 8" descr="http://obolenck.ru/wp-content/uploads/2012/08/sugar-beet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296768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100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 err="1" smtClean="0"/>
              <a:t>Запасаюча</a:t>
            </a:r>
            <a:r>
              <a:rPr lang="uk-UA" sz="2800" dirty="0" smtClean="0"/>
              <a:t> тканина є в середині стебла</a:t>
            </a:r>
            <a:endParaRPr lang="ru-RU" sz="2800" dirty="0"/>
          </a:p>
        </p:txBody>
      </p:sp>
      <p:pic>
        <p:nvPicPr>
          <p:cNvPr id="4" name="Picture 2" descr="http://forum.academy-miracles.ru/uploads/post-7562-1216024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31212"/>
            <a:ext cx="7508292" cy="5653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4200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 err="1" smtClean="0"/>
              <a:t>Запасаюча</a:t>
            </a:r>
            <a:r>
              <a:rPr lang="uk-UA" sz="2800" dirty="0" smtClean="0"/>
              <a:t> тканина є в  м</a:t>
            </a:r>
            <a:r>
              <a:rPr lang="en-US" sz="2800" dirty="0" smtClean="0"/>
              <a:t>’</a:t>
            </a:r>
            <a:r>
              <a:rPr lang="uk-UA" sz="2800" dirty="0" err="1" smtClean="0"/>
              <a:t>ясистих</a:t>
            </a:r>
            <a:r>
              <a:rPr lang="uk-UA" sz="2800" dirty="0" smtClean="0"/>
              <a:t> листках</a:t>
            </a:r>
            <a:endParaRPr lang="ru-RU" sz="2800" dirty="0"/>
          </a:p>
        </p:txBody>
      </p:sp>
      <p:pic>
        <p:nvPicPr>
          <p:cNvPr id="4" name="Picture 2" descr="http://mirrasteniy.com.ua/wp-content/uploads/2011/02/%D0%90%D0%BB%D0%BE%D1%8D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763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00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Механічні</a:t>
            </a:r>
            <a:r>
              <a:rPr lang="uk-UA" sz="2800" dirty="0" smtClean="0"/>
              <a:t> тканини виконують опорну функцію</a:t>
            </a:r>
            <a:endParaRPr lang="ru-RU" sz="2800" dirty="0"/>
          </a:p>
        </p:txBody>
      </p:sp>
      <p:pic>
        <p:nvPicPr>
          <p:cNvPr id="4" name="Picture 2" descr="http://pics.livejournal.com/www_priroda_su/pic/0014kh5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51881" cy="56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00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12687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Механічна</a:t>
            </a:r>
            <a:r>
              <a:rPr lang="uk-UA" sz="2800" dirty="0" smtClean="0"/>
              <a:t> тканина може містити                                             живі клітини з нерівномірно потовщеними стінками – вона гнучка й еластична</a:t>
            </a:r>
            <a:endParaRPr lang="ru-RU" sz="2800" dirty="0"/>
          </a:p>
        </p:txBody>
      </p:sp>
      <p:pic>
        <p:nvPicPr>
          <p:cNvPr id="4" name="Picture 2" descr="File:Plant cell type collenchy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72" y="608825"/>
            <a:ext cx="6782700" cy="50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00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10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Механічна</a:t>
            </a:r>
            <a:r>
              <a:rPr lang="uk-UA" sz="2800" dirty="0" smtClean="0"/>
              <a:t> тканина може містити мертві клітини з товстими оболонками – вона дуже міцна, але крихка</a:t>
            </a:r>
            <a:endParaRPr lang="ru-RU" sz="2800" dirty="0"/>
          </a:p>
        </p:txBody>
      </p:sp>
      <p:pic>
        <p:nvPicPr>
          <p:cNvPr id="4" name="Picture 2" descr="http://www.biologie.uni-hamburg.de/b-online/library/webb/BOT410/anatweb/images/ParColSclr/haufib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9745"/>
            <a:ext cx="7588181" cy="534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00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Механічні тканини потрібні в усіх органах</a:t>
            </a:r>
            <a:endParaRPr lang="ru-RU" sz="2800" dirty="0"/>
          </a:p>
        </p:txBody>
      </p:sp>
      <p:pic>
        <p:nvPicPr>
          <p:cNvPr id="4" name="Picture 4" descr="http://cs408920.vk.me/v408920803/94bd/VusLx_G5B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10538" cy="573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00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Механічні тканини потрібні в усіх органах</a:t>
            </a:r>
            <a:endParaRPr lang="ru-RU" sz="2800" dirty="0"/>
          </a:p>
        </p:txBody>
      </p:sp>
      <p:pic>
        <p:nvPicPr>
          <p:cNvPr id="4" name="Picture 6" descr="http://cs408920.vk.me/v408920258/c5c3/V_f3KwGW1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918"/>
            <a:ext cx="8716120" cy="58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4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Як речовини рухаються по рослині вгору-вниз:                        по черзі одною дорогою чи різними шляхами?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123822"/>
            <a:ext cx="914400" cy="47525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123822"/>
            <a:ext cx="914400" cy="47525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123822"/>
            <a:ext cx="914400" cy="47525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50496" y="1117073"/>
            <a:ext cx="914400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6318492" y="325777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1587668" y="3251021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5404092" y="3251021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1587668" y="328441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2811804" y="325777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686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Механічні тканини потрібні в усіх органах</a:t>
            </a:r>
            <a:endParaRPr lang="ru-RU" sz="2800" dirty="0"/>
          </a:p>
        </p:txBody>
      </p:sp>
      <p:pic>
        <p:nvPicPr>
          <p:cNvPr id="4" name="Picture 2" descr="http://www.ua.all.biz/img/ua/catalog/17606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521" y="548680"/>
            <a:ext cx="7642820" cy="5732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2742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Навіщо покривні тканини?</a:t>
            </a:r>
            <a:endParaRPr lang="ru-RU" sz="2800" dirty="0"/>
          </a:p>
        </p:txBody>
      </p:sp>
      <p:pic>
        <p:nvPicPr>
          <p:cNvPr id="4" name="Picture 2" descr="http://upload.wikimedia.org/wikipedia/commons/1/10/Urtica_urens_Paris_jd_Plan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57519" cy="61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00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Як називаються клітини деревини?</a:t>
            </a:r>
            <a:endParaRPr lang="ru-RU" sz="2800" dirty="0"/>
          </a:p>
        </p:txBody>
      </p:sp>
      <p:pic>
        <p:nvPicPr>
          <p:cNvPr id="4" name="Picture 2" descr="http://atmwood.com.ua/wp-content/uploads/Osnovnye-i-vspomogatelnye-makroskopicheskie-priznaki-drevesiny-300x2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5781976" cy="4683400"/>
          </a:xfrm>
          <a:prstGeom prst="rect">
            <a:avLst/>
          </a:prstGeom>
          <a:noFill/>
        </p:spPr>
      </p:pic>
      <p:pic>
        <p:nvPicPr>
          <p:cNvPr id="5" name="Picture 2" descr="http://www.ebio.ru/images/090202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4024" y="1714849"/>
            <a:ext cx="4683400" cy="29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00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Деревина – це …</a:t>
            </a:r>
            <a:endParaRPr lang="ru-RU" sz="2800" dirty="0"/>
          </a:p>
        </p:txBody>
      </p:sp>
      <p:pic>
        <p:nvPicPr>
          <p:cNvPr id="4" name="Picture 2" descr="http://interdesignmebel.ru/common/orig/16586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39745"/>
            <a:ext cx="8424936" cy="5777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100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 якому напрямі деревина проводить речовини?</a:t>
            </a:r>
            <a:endParaRPr lang="ru-RU" sz="2800" dirty="0"/>
          </a:p>
        </p:txBody>
      </p:sp>
      <p:pic>
        <p:nvPicPr>
          <p:cNvPr id="4" name="Picture 2" descr="http://upload.wikimedia.org/wikipedia/commons/thumb/3/36/Bayerischer_Wald_-_Mittelsteigh%C3%BCtte_002.jpg/800px-Bayerischer_Wald_-_Mittelsteigh%C3%BCtte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2" y="492888"/>
            <a:ext cx="8676456" cy="578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00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З яких клітин складається луб?</a:t>
            </a:r>
            <a:endParaRPr lang="ru-RU" sz="2800" dirty="0"/>
          </a:p>
        </p:txBody>
      </p:sp>
      <p:pic>
        <p:nvPicPr>
          <p:cNvPr id="4" name="Picture 4" descr="http://6y.ru/img/B5052p127-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02" y="597737"/>
            <a:ext cx="4809482" cy="568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00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Луб – це …</a:t>
            </a:r>
            <a:endParaRPr lang="ru-RU" sz="2800" dirty="0"/>
          </a:p>
        </p:txBody>
      </p:sp>
      <p:pic>
        <p:nvPicPr>
          <p:cNvPr id="4" name="Picture 2" descr="http://elementy.ru/images/eltjob/gamalei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28" y="543187"/>
            <a:ext cx="7117656" cy="569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00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 якому напрямі луб проводить речовини? </a:t>
            </a:r>
            <a:endParaRPr lang="ru-RU" sz="2800" dirty="0"/>
          </a:p>
        </p:txBody>
      </p:sp>
      <p:pic>
        <p:nvPicPr>
          <p:cNvPr id="4" name="Picture 2" descr="http://coltivareparole.it/wp-content/uploads/2013/04/germogliopisel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9852"/>
            <a:ext cx="8585661" cy="570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00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Провідний пучок – це …</a:t>
            </a:r>
            <a:endParaRPr lang="ru-RU" sz="2800" dirty="0"/>
          </a:p>
        </p:txBody>
      </p:sp>
      <p:pic>
        <p:nvPicPr>
          <p:cNvPr id="4" name="Picture 4" descr="http://tgesbiology.weebly.com/uploads/9/0/8/0/9080078/4457166_orig.jpg?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0913" y="-828704"/>
            <a:ext cx="5681155" cy="843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00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До складу яких тканин входять мертві клітини?</a:t>
            </a:r>
            <a:endParaRPr lang="ru-RU" sz="2800" dirty="0"/>
          </a:p>
        </p:txBody>
      </p:sp>
      <p:pic>
        <p:nvPicPr>
          <p:cNvPr id="4" name="Picture 2" descr="http://www.ebio.ru/images/090202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3260" y="1606280"/>
            <a:ext cx="564542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biologie.uni-hamburg.de/b-online/library/webb/BOT410/anatweb/images/ParColSclr/haufib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7339" y="1384430"/>
            <a:ext cx="5649976" cy="397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0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Класифікація тканин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Основні групи тканин у рослин</a:t>
            </a:r>
            <a:endParaRPr lang="ru-RU" sz="2800" dirty="0"/>
          </a:p>
          <a:p>
            <a:pPr marL="0" indent="0" algn="ctr"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8818" y="836712"/>
            <a:ext cx="2952328" cy="12994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Твірні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836711"/>
            <a:ext cx="2952328" cy="12994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Постійні 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0510" y="3501008"/>
            <a:ext cx="1991250" cy="5948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Верхівкові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890" y="4490361"/>
            <a:ext cx="1955870" cy="5948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Бічні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2590422"/>
            <a:ext cx="1662902" cy="5948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Покривні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2568065"/>
            <a:ext cx="1662902" cy="5948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Провідні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85562" y="2568065"/>
            <a:ext cx="1662902" cy="5948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Основні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10966" y="4076993"/>
            <a:ext cx="1937498" cy="5948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tx1"/>
                </a:solidFill>
              </a:rPr>
              <a:t>Фотосинтезуючі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10966" y="4768934"/>
            <a:ext cx="1941172" cy="5948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chemeClr val="tx1"/>
                </a:solidFill>
              </a:rPr>
              <a:t>Запасаючі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10966" y="5517232"/>
            <a:ext cx="1941172" cy="5948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Механічні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36336" y="2687374"/>
            <a:ext cx="1364852" cy="270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350138" y="1402171"/>
            <a:ext cx="2445998" cy="205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7676085" y="2214072"/>
            <a:ext cx="489203" cy="263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6043323" y="2225585"/>
            <a:ext cx="489203" cy="263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9134049">
            <a:off x="4635657" y="2198698"/>
            <a:ext cx="1353226" cy="294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7437738" y="3503169"/>
            <a:ext cx="976518" cy="274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74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9600" dirty="0" smtClean="0"/>
              <a:t>Виконайте  завдання        на сторінці </a:t>
            </a:r>
          </a:p>
          <a:p>
            <a:pPr marL="0" indent="0" algn="ctr">
              <a:buNone/>
            </a:pPr>
            <a:r>
              <a:rPr lang="uk-UA" sz="9600" dirty="0" smtClean="0"/>
              <a:t>103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58510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Покривні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Молоді пагони і корені вкриті </a:t>
            </a:r>
            <a:r>
              <a:rPr lang="uk-UA" sz="2800" b="1" i="1" dirty="0" smtClean="0"/>
              <a:t>шкірочкою</a:t>
            </a:r>
            <a:endParaRPr lang="ru-RU" sz="2800" b="1" i="1" dirty="0"/>
          </a:p>
        </p:txBody>
      </p:sp>
      <p:pic>
        <p:nvPicPr>
          <p:cNvPr id="4" name="Picture 2" descr="http://podmikroskopom.ru/wp-content/uploads/2011/03/kletki-kozhicy-lu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25" y="575159"/>
            <a:ext cx="7488832" cy="57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68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Покривні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Шкірочка</a:t>
            </a:r>
            <a:r>
              <a:rPr lang="uk-UA" sz="2800" dirty="0" smtClean="0"/>
              <a:t> – це 1 шар клітин для захисту, поглинання і виділення</a:t>
            </a:r>
            <a:endParaRPr lang="ru-RU" sz="2800" dirty="0"/>
          </a:p>
        </p:txBody>
      </p:sp>
      <p:pic>
        <p:nvPicPr>
          <p:cNvPr id="5" name="Picture 2" descr="http://plato.acadiau.ca/courses/biol/kristie/biol2043/lily-lower-epiderm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8484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0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Покривні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старих стеблах і коренях утворюється </a:t>
            </a:r>
            <a:r>
              <a:rPr lang="uk-UA" sz="2800" b="1" i="1" dirty="0" smtClean="0"/>
              <a:t>корок</a:t>
            </a:r>
            <a:endParaRPr lang="ru-RU" sz="2800" b="1" i="1" dirty="0"/>
          </a:p>
        </p:txBody>
      </p:sp>
      <p:pic>
        <p:nvPicPr>
          <p:cNvPr id="4" name="Picture 2" descr="http://vmede.org/sait/content/Biologiya_botanika_zai4ikova_2013/img/9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428463" cy="57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0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Покривні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Корок</a:t>
            </a:r>
            <a:r>
              <a:rPr lang="uk-UA" sz="2800" dirty="0" smtClean="0"/>
              <a:t> – кілька шарів мертвих клітин для захисту</a:t>
            </a:r>
            <a:endParaRPr lang="ru-RU" sz="2800" dirty="0"/>
          </a:p>
        </p:txBody>
      </p:sp>
      <p:pic>
        <p:nvPicPr>
          <p:cNvPr id="4" name="Picture 6" descr="http://kto-my.ru/wp-content/uploads/2012/12/%D0%BA%D0%BB%D0%B5%D1%82%D0%BA%D0%B8-%D0%BB%D0%B5%D0%B2%D0%B5%D0%BD%D0%B3%D1%83%D0%BA%D0%B0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649"/>
            <a:ext cx="9136329" cy="578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0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Покривні тканини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b="1" i="1" dirty="0" smtClean="0"/>
              <a:t>Корок</a:t>
            </a:r>
            <a:r>
              <a:rPr lang="uk-UA" sz="2800" dirty="0" smtClean="0"/>
              <a:t> – перша описана рослинна тканина (</a:t>
            </a:r>
            <a:r>
              <a:rPr lang="uk-UA" sz="2800" dirty="0"/>
              <a:t>Р</a:t>
            </a:r>
            <a:r>
              <a:rPr lang="uk-UA" sz="2800" dirty="0" smtClean="0"/>
              <a:t>оберт Гук)</a:t>
            </a:r>
            <a:endParaRPr lang="ru-RU" sz="2800" dirty="0"/>
          </a:p>
        </p:txBody>
      </p:sp>
      <p:pic>
        <p:nvPicPr>
          <p:cNvPr id="4" name="Picture 2" descr="http://upload.wikimedia.org/wikipedia/commons/1/10/13_Portrait_of_Robert_Hoo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8430"/>
            <a:ext cx="4896544" cy="583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03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447</Words>
  <Application>Microsoft Office PowerPoint</Application>
  <PresentationFormat>Экран (4:3)</PresentationFormat>
  <Paragraphs>88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Основні групи постійних тканин у рослин</vt:lpstr>
      <vt:lpstr>Презентация PowerPoint</vt:lpstr>
      <vt:lpstr>Презентация PowerPoint</vt:lpstr>
      <vt:lpstr>Класифікація тканин</vt:lpstr>
      <vt:lpstr>Покривні тканини</vt:lpstr>
      <vt:lpstr>Покривні тканини</vt:lpstr>
      <vt:lpstr>Покривні тканини</vt:lpstr>
      <vt:lpstr>Покривні тканини</vt:lpstr>
      <vt:lpstr>Покривні тканини</vt:lpstr>
      <vt:lpstr>Провідні тканини</vt:lpstr>
      <vt:lpstr>Провідні тканини</vt:lpstr>
      <vt:lpstr>Провідні тканини</vt:lpstr>
      <vt:lpstr>Провідні тканини</vt:lpstr>
      <vt:lpstr>Провідні тканини</vt:lpstr>
      <vt:lpstr>Провідні тканини</vt:lpstr>
      <vt:lpstr>Провідні тканини</vt:lpstr>
      <vt:lpstr>Основні тканини</vt:lpstr>
      <vt:lpstr>Основні тканини</vt:lpstr>
      <vt:lpstr>Основні тканини</vt:lpstr>
      <vt:lpstr>Основні тканини</vt:lpstr>
      <vt:lpstr>Основні тканини</vt:lpstr>
      <vt:lpstr>Основні тканини</vt:lpstr>
      <vt:lpstr>Основні тканини</vt:lpstr>
      <vt:lpstr>Основні тканини</vt:lpstr>
      <vt:lpstr>Основні тканини</vt:lpstr>
      <vt:lpstr>Основні тканини</vt:lpstr>
      <vt:lpstr>Основні тканини</vt:lpstr>
      <vt:lpstr>Основні тканини</vt:lpstr>
      <vt:lpstr>Основні тканини</vt:lpstr>
      <vt:lpstr>Основні тканини</vt:lpstr>
      <vt:lpstr> </vt:lpstr>
      <vt:lpstr>Основні тканини</vt:lpstr>
      <vt:lpstr>Основні тканини</vt:lpstr>
      <vt:lpstr>Основні тканини</vt:lpstr>
      <vt:lpstr>Основні тканини</vt:lpstr>
      <vt:lpstr>Основні тканини</vt:lpstr>
      <vt:lpstr>Основні тканини</vt:lpstr>
      <vt:lpstr>Основні тканини</vt:lpstr>
      <vt:lpstr>Основні тканини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групи постійних тканин у рослин</dc:title>
  <cp:lastModifiedBy>Пользователь Windows</cp:lastModifiedBy>
  <cp:revision>19</cp:revision>
  <dcterms:created xsi:type="dcterms:W3CDTF">2014-12-03T18:37:14Z</dcterms:created>
  <dcterms:modified xsi:type="dcterms:W3CDTF">2014-12-03T21:48:28Z</dcterms:modified>
</cp:coreProperties>
</file>