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61" r:id="rId12"/>
    <p:sldId id="280" r:id="rId13"/>
    <p:sldId id="281" r:id="rId14"/>
    <p:sldId id="282" r:id="rId15"/>
    <p:sldId id="258" r:id="rId16"/>
    <p:sldId id="259" r:id="rId17"/>
    <p:sldId id="262" r:id="rId18"/>
    <p:sldId id="284" r:id="rId19"/>
    <p:sldId id="260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3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www.marlin.ac.uk/imgs/o_cor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218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Червоні водорості (</a:t>
            </a:r>
            <a:r>
              <a:rPr lang="uk-UA" sz="4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Багрянки</a:t>
            </a:r>
            <a:r>
              <a:rPr lang="uk-UA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ru-RU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Статеве розмноження. Гамети без джгутиків</a:t>
            </a:r>
            <a:endParaRPr lang="ru-RU" sz="2800" dirty="0"/>
          </a:p>
        </p:txBody>
      </p:sp>
      <p:pic>
        <p:nvPicPr>
          <p:cNvPr id="36866" name="Picture 2" descr="http://www.algaebase.org/_mediafiles/algaebase/AC100CF1078bf1BCEELvSN22AF9F/3GA2UqGtLN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31526" cy="5578600"/>
          </a:xfrm>
          <a:prstGeom prst="rect">
            <a:avLst/>
          </a:prstGeom>
          <a:noFill/>
        </p:spPr>
      </p:pic>
      <p:pic>
        <p:nvPicPr>
          <p:cNvPr id="36868" name="Picture 4" descr="Размножение красных водорос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3742209" cy="43126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4509120"/>
            <a:ext cx="367240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581128"/>
            <a:ext cx="3597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Утворення </a:t>
            </a:r>
          </a:p>
          <a:p>
            <a:pPr algn="ctr"/>
            <a:r>
              <a:rPr lang="uk-UA" sz="2400" dirty="0" smtClean="0"/>
              <a:t>жіночих і чоловічих гамет </a:t>
            </a:r>
          </a:p>
          <a:p>
            <a:pPr algn="ctr"/>
            <a:r>
              <a:rPr lang="uk-UA" sz="2400" dirty="0" smtClean="0"/>
              <a:t>у порфіри 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Мешкають у морях, рідше – прісних водах</a:t>
            </a:r>
            <a:endParaRPr lang="ru-RU" sz="2800" dirty="0"/>
          </a:p>
        </p:txBody>
      </p:sp>
      <p:pic>
        <p:nvPicPr>
          <p:cNvPr id="20482" name="Picture 2" descr="http://t1.gstatic.com/images?q=tbn:ANd9GcQh77C169Ir3W4emAzfXOqsUtlXCplY5xs9J5GcG0sce_sCtG2zbBLnxy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587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0" y="5733256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Філофора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Прикріплюються ризоїдами або підошвою</a:t>
            </a:r>
            <a:endParaRPr lang="ru-RU" sz="2800" dirty="0"/>
          </a:p>
        </p:txBody>
      </p:sp>
      <p:pic>
        <p:nvPicPr>
          <p:cNvPr id="38914" name="Picture 2" descr="http://blacksea-education.ru/images/3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38706" cy="55869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3550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Філофора виросла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на колонії тварин асцидій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3600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Фікобіліни ефективні на рекордній для рослин глибині – 300 м</a:t>
            </a:r>
            <a:endParaRPr lang="ru-RU" sz="2800" dirty="0"/>
          </a:p>
        </p:txBody>
      </p:sp>
      <p:pic>
        <p:nvPicPr>
          <p:cNvPr id="39938" name="Picture 2" descr="http://lvgira.narod.ru/im/corallina_officinal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18611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0312" y="548680"/>
            <a:ext cx="142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Кораліна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Агар у клітинних оболонках робить рослини слизькими і гнучкими</a:t>
            </a:r>
            <a:endParaRPr lang="ru-RU" sz="2800" dirty="0"/>
          </a:p>
        </p:txBody>
      </p:sp>
      <p:pic>
        <p:nvPicPr>
          <p:cNvPr id="40962" name="Picture 2" descr="http://www.seaweedsofalaska.com/photos/seaweed/Palmaria_moll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548680"/>
            <a:ext cx="7584843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548680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Пальмарія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Платівки порфіри складаються </a:t>
            </a:r>
            <a:r>
              <a:rPr lang="uk-UA" sz="2800" smtClean="0"/>
              <a:t>з 1 – 2-х </a:t>
            </a:r>
            <a:r>
              <a:rPr lang="uk-UA" sz="2800" dirty="0" smtClean="0"/>
              <a:t>шарів клітин, є підошва</a:t>
            </a:r>
            <a:endParaRPr lang="ru-RU" sz="2800" dirty="0"/>
          </a:p>
        </p:txBody>
      </p:sp>
      <p:pic>
        <p:nvPicPr>
          <p:cNvPr id="1026" name="Picture 2" descr="http://johnsilvius.cedarville.org/2500/rhodophy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642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7412" name="Picture 4" descr="http://mikenish.com/FHL/wp-content/uploads/2009/10/Corallina-vancouverens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9565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</a:t>
            </a:r>
            <a:endParaRPr lang="ru-RU" dirty="0"/>
          </a:p>
        </p:txBody>
      </p:sp>
      <p:pic>
        <p:nvPicPr>
          <p:cNvPr id="17414" name="Picture 6" descr="http://www.theseashore.org.uk/theseashore/Resources%20for%20seashoreweb/Images%20for%20New%20Pages/coral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1988840"/>
            <a:ext cx="3333750" cy="2667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6334780"/>
            <a:ext cx="6046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Талом </a:t>
            </a:r>
            <a:r>
              <a:rPr lang="uk-UA" sz="2800" dirty="0" err="1" smtClean="0"/>
              <a:t>кораліни</a:t>
            </a:r>
            <a:r>
              <a:rPr lang="uk-UA" sz="2800" dirty="0" smtClean="0"/>
              <a:t> просочений вапняком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Філофора має кущисті </a:t>
            </a:r>
            <a:r>
              <a:rPr lang="uk-UA" sz="2800" dirty="0" err="1" smtClean="0"/>
              <a:t>таломи</a:t>
            </a:r>
            <a:endParaRPr lang="ru-RU" sz="2800" dirty="0"/>
          </a:p>
        </p:txBody>
      </p:sp>
      <p:pic>
        <p:nvPicPr>
          <p:cNvPr id="19458" name="Picture 2" descr="http://www.seaweed.ie/_images/Roll%2020%20-%2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598007" cy="560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3600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Багрянки</a:t>
            </a:r>
            <a:r>
              <a:rPr lang="uk-UA" sz="2800" dirty="0" smtClean="0"/>
              <a:t> є їжею для тварин, очищують воду, виробляють кисень</a:t>
            </a:r>
            <a:endParaRPr lang="ru-RU" sz="2800" dirty="0"/>
          </a:p>
        </p:txBody>
      </p:sp>
      <p:pic>
        <p:nvPicPr>
          <p:cNvPr id="43010" name="Picture 2" descr="Porphyra leucosticta в Ирлан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32" y="548679"/>
            <a:ext cx="8839857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Вирощування порфіри (червоного морського салату) у закритих водоймах</a:t>
            </a:r>
            <a:endParaRPr lang="ru-RU" sz="2800" dirty="0"/>
          </a:p>
        </p:txBody>
      </p:sp>
      <p:pic>
        <p:nvPicPr>
          <p:cNvPr id="16386" name="Picture 2" descr="Нори Саженец центр в Япо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050" name="Picture 2" descr="http://www.algaebase.org/_mediafiles/algaebase/AC100CF00a09827E18OqO16814FA/A423SdWtZo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60349" cy="60824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2200" y="2492896"/>
            <a:ext cx="2771800" cy="4154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www.algaebase.org/_mediafiles/algaebase/AC100CF00a09827F2DYSh1687BAF/xwPh8BqemHW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51355" y="3306652"/>
            <a:ext cx="3957507" cy="26277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6093296"/>
            <a:ext cx="4215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dirty="0" smtClean="0"/>
              <a:t>Переважно багатоклітинні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89655" y="2708920"/>
            <a:ext cx="135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Гелідела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Вирощування порфіри на фермі</a:t>
            </a:r>
            <a:endParaRPr lang="ru-RU" sz="2800" dirty="0"/>
          </a:p>
        </p:txBody>
      </p:sp>
      <p:pic>
        <p:nvPicPr>
          <p:cNvPr id="18434" name="Picture 2" descr="Размещение полюсов для выращивания нори в Япо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Ферма для вирощування водоростей</a:t>
            </a:r>
            <a:endParaRPr lang="ru-RU" sz="2800" dirty="0"/>
          </a:p>
        </p:txBody>
      </p:sp>
      <p:pic>
        <p:nvPicPr>
          <p:cNvPr id="21506" name="Picture 2" descr="http://www.seaweed.ie/_images/Porphyr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6944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Порфіра виросла. Є багато видів порфіри різної форми</a:t>
            </a:r>
            <a:endParaRPr lang="ru-RU" sz="2800" dirty="0"/>
          </a:p>
        </p:txBody>
      </p:sp>
      <p:pic>
        <p:nvPicPr>
          <p:cNvPr id="22530" name="Picture 2" descr="Нори сетей в Япо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Готова до продажу сушена порфіра</a:t>
            </a:r>
            <a:endParaRPr lang="ru-RU" sz="2800" dirty="0"/>
          </a:p>
        </p:txBody>
      </p:sp>
      <p:pic>
        <p:nvPicPr>
          <p:cNvPr id="23554" name="Picture 2" descr="Упаковка листы нори в Япо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60940" cy="564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Із </a:t>
            </a:r>
            <a:r>
              <a:rPr lang="uk-UA" sz="2800" dirty="0" err="1" smtClean="0"/>
              <a:t>кораліни</a:t>
            </a:r>
            <a:r>
              <a:rPr lang="uk-UA" sz="2800" dirty="0" smtClean="0"/>
              <a:t> роблять ліки від печії</a:t>
            </a:r>
            <a:endParaRPr lang="ru-RU" sz="2800" dirty="0"/>
          </a:p>
        </p:txBody>
      </p:sp>
      <p:pic>
        <p:nvPicPr>
          <p:cNvPr id="24578" name="Picture 2" descr="http://www.seaweedsofalaska.com/photos/seaweed/Corallina_vancouveriensis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Із філофори добувають </a:t>
            </a:r>
            <a:r>
              <a:rPr lang="uk-UA" sz="2800" dirty="0" err="1" smtClean="0"/>
              <a:t>“чорноморський</a:t>
            </a:r>
            <a:r>
              <a:rPr lang="uk-UA" sz="2800" dirty="0" smtClean="0"/>
              <a:t> </a:t>
            </a:r>
            <a:r>
              <a:rPr lang="uk-UA" sz="2800" dirty="0" err="1" smtClean="0"/>
              <a:t>агар”</a:t>
            </a:r>
            <a:endParaRPr lang="ru-RU" sz="2800" dirty="0"/>
          </a:p>
        </p:txBody>
      </p:sp>
      <p:pic>
        <p:nvPicPr>
          <p:cNvPr id="25602" name="Picture 2" descr="http://volimo.ru/news/item/f00/s00/n0000089/pic/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 філофори також видобувають йод</a:t>
            </a:r>
            <a:endParaRPr lang="ru-RU" sz="2800" dirty="0"/>
          </a:p>
        </p:txBody>
      </p:sp>
      <p:pic>
        <p:nvPicPr>
          <p:cNvPr id="26626" name="Picture 2" descr="http://www.algaebase.org/_mediafiles/algaebase/3EE735B10772e1218BPkL347527D/T4qmLmnyuA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12768" cy="568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3600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У зоні між Одесою і Очаковом філофора утворює суцільні зарості</a:t>
            </a:r>
            <a:endParaRPr lang="ru-RU" sz="2800" dirty="0"/>
          </a:p>
        </p:txBody>
      </p:sp>
      <p:pic>
        <p:nvPicPr>
          <p:cNvPr id="27654" name="Picture 6" descr="http://www.outdoors.fi/SiteCollectionImages/Retkikohteet/Kansallispuistot/Selkameri/10_lev%C3%A4lajeja_Heidi%20Arponen_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560840" cy="5676109"/>
          </a:xfrm>
          <a:prstGeom prst="rect">
            <a:avLst/>
          </a:prstGeom>
          <a:noFill/>
        </p:spPr>
      </p:pic>
      <p:pic>
        <p:nvPicPr>
          <p:cNvPr id="27656" name="Picture 8" descr="http://www.grid.unep.ch/bsein/redbook/map/phylpse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3000375" cy="193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360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Хондрус</a:t>
            </a:r>
            <a:r>
              <a:rPr lang="uk-UA" sz="2800" dirty="0" smtClean="0"/>
              <a:t> у сухому вигляді вживають при хворобах дихальних шляхів</a:t>
            </a:r>
            <a:endParaRPr lang="ru-RU" sz="2800" dirty="0"/>
          </a:p>
        </p:txBody>
      </p:sp>
      <p:sp>
        <p:nvSpPr>
          <p:cNvPr id="28674" name="AutoShape 2" descr="http://www.advancedaquarist.com/2008/2/aafeature3_album/chondrus.jpg/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www.seaveg.com/shop/images/categories/irishm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1783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Агар використовують у мікробіології як поживне середовище </a:t>
            </a:r>
          </a:p>
          <a:p>
            <a:pPr algn="ctr">
              <a:buNone/>
            </a:pPr>
            <a:r>
              <a:rPr lang="uk-UA" sz="2800" dirty="0" smtClean="0"/>
              <a:t>і у харчовій промисловості</a:t>
            </a:r>
            <a:endParaRPr lang="ru-RU" sz="2800" dirty="0"/>
          </a:p>
        </p:txBody>
      </p:sp>
      <p:pic>
        <p:nvPicPr>
          <p:cNvPr id="41986" name="Picture 2" descr="http://i030.radikal.ru/0802/23/23ac552612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555021" cy="2664296"/>
          </a:xfrm>
          <a:prstGeom prst="rect">
            <a:avLst/>
          </a:prstGeom>
          <a:noFill/>
        </p:spPr>
      </p:pic>
      <p:pic>
        <p:nvPicPr>
          <p:cNvPr id="41988" name="Picture 4" descr="http://tommerce.gorod.tomsk.ru/uploads/37592/1247629907/54f9e18458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3986477" cy="2664296"/>
          </a:xfrm>
          <a:prstGeom prst="rect">
            <a:avLst/>
          </a:prstGeom>
          <a:noFill/>
        </p:spPr>
      </p:pic>
      <p:pic>
        <p:nvPicPr>
          <p:cNvPr id="41990" name="Picture 6" descr="http://ru.all.biz/img/ru/catalog/7955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6696744" cy="2678699"/>
          </a:xfrm>
          <a:prstGeom prst="rect">
            <a:avLst/>
          </a:prstGeom>
          <a:noFill/>
        </p:spPr>
      </p:pic>
      <p:pic>
        <p:nvPicPr>
          <p:cNvPr id="41992" name="Picture 8" descr="http://www.seryogina.ru/wp-content/uploads/2009/01/zhele_greipfru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3140158" cy="270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Талом має вигляд кущиків або пластинок</a:t>
            </a:r>
            <a:endParaRPr lang="ru-RU" sz="2800" dirty="0"/>
          </a:p>
        </p:txBody>
      </p:sp>
      <p:pic>
        <p:nvPicPr>
          <p:cNvPr id="29698" name="Picture 2" descr="http://www.biopix.com/photos/jcs-chondrus-crispus-29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36160" cy="56521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4" y="548680"/>
            <a:ext cx="1318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Хондрус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4034" name="Picture 2" descr="Что могло убить динозавров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18833"/>
            <a:ext cx="7200800" cy="63391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8475" y="5373216"/>
            <a:ext cx="3555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Можливо, </a:t>
            </a:r>
          </a:p>
          <a:p>
            <a:pPr algn="r"/>
            <a:r>
              <a:rPr lang="uk-UA" sz="2400" dirty="0" smtClean="0"/>
              <a:t>динозаври вимерли </a:t>
            </a:r>
          </a:p>
          <a:p>
            <a:pPr algn="r"/>
            <a:r>
              <a:rPr lang="uk-UA" sz="2400" dirty="0" smtClean="0"/>
              <a:t>від токсичних водоростей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Червоний пляж в </a:t>
            </a:r>
            <a:r>
              <a:rPr lang="uk-UA" sz="2800" dirty="0" smtClean="0"/>
              <a:t>К</a:t>
            </a:r>
            <a:r>
              <a:rPr lang="uk-UA" sz="2800" dirty="0" smtClean="0"/>
              <a:t>итаї</a:t>
            </a:r>
            <a:endParaRPr lang="ru-RU" sz="2800" dirty="0"/>
          </a:p>
        </p:txBody>
      </p:sp>
      <p:pic>
        <p:nvPicPr>
          <p:cNvPr id="45058" name="Picture 2" descr="0 72d4f bcde7305 orig Красный пляж в Кита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764704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6082" name="Picture 2" descr="0 72d4c 225d5c11 orig Красный пляж в Кита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Клітинні покриви багатошарові, </a:t>
            </a:r>
          </a:p>
          <a:p>
            <a:pPr algn="ctr">
              <a:buNone/>
            </a:pPr>
            <a:r>
              <a:rPr lang="uk-UA" sz="2800" dirty="0" smtClean="0"/>
              <a:t>у складі є целюлоза, пектини і агар</a:t>
            </a:r>
            <a:endParaRPr lang="ru-RU" sz="2800" dirty="0"/>
          </a:p>
        </p:txBody>
      </p:sp>
      <p:pic>
        <p:nvPicPr>
          <p:cNvPr id="30722" name="Picture 2" descr="http://www.algaebase.org/_mediafiles/algaebase/AC100CF318edf1C3BFhyo2167107/vJXBDEoNBe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19579" cy="398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Фікобіліни (червоні і сині пігменти) разом і з жовтими і зеленими </a:t>
            </a:r>
          </a:p>
          <a:p>
            <a:pPr algn="ctr">
              <a:buNone/>
            </a:pPr>
            <a:r>
              <a:rPr lang="uk-UA" sz="2800" dirty="0" smtClean="0"/>
              <a:t>зумовлюють різноманітне забарвлення</a:t>
            </a:r>
            <a:endParaRPr lang="ru-RU" sz="2800" dirty="0"/>
          </a:p>
        </p:txBody>
      </p:sp>
      <p:pic>
        <p:nvPicPr>
          <p:cNvPr id="31748" name="Picture 4" descr="http://www.discoverlife.org/IM/I_MWS/0238/320/Chondrus_crispus,I_MWS2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516" y="1232756"/>
            <a:ext cx="4896546" cy="3672411"/>
          </a:xfrm>
          <a:prstGeom prst="rect">
            <a:avLst/>
          </a:prstGeom>
          <a:noFill/>
        </p:spPr>
      </p:pic>
      <p:pic>
        <p:nvPicPr>
          <p:cNvPr id="31754" name="Picture 10" descr="http://images.marinespecies.org/resized/40235_porphy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726124" cy="47525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1960" y="5085184"/>
            <a:ext cx="2599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Хондрус</a:t>
            </a:r>
            <a:r>
              <a:rPr lang="uk-UA" sz="2400" dirty="0" smtClean="0"/>
              <a:t> і порфіра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Клітини </a:t>
            </a:r>
            <a:r>
              <a:rPr lang="uk-UA" sz="2800" dirty="0" err="1" smtClean="0"/>
              <a:t>одно-</a:t>
            </a:r>
            <a:r>
              <a:rPr lang="uk-UA" sz="2800" dirty="0" smtClean="0"/>
              <a:t> і багатоядерні, хлоропластів багато</a:t>
            </a:r>
            <a:endParaRPr lang="ru-RU" sz="2800" dirty="0"/>
          </a:p>
        </p:txBody>
      </p:sp>
      <p:pic>
        <p:nvPicPr>
          <p:cNvPr id="32770" name="Picture 2" descr="http://www.algaebase.org/_mediafiles/algaebase/5B7BE95A076ca27F84JYN2BD5D31/w6jEfCe6H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48067" y="-111763"/>
            <a:ext cx="5606840" cy="6927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49289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Порфіра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Запасна речовина – </a:t>
            </a:r>
            <a:r>
              <a:rPr lang="uk-UA" sz="2800" dirty="0" err="1" smtClean="0"/>
              <a:t>багрянковий</a:t>
            </a:r>
            <a:r>
              <a:rPr lang="uk-UA" sz="2800" dirty="0" smtClean="0"/>
              <a:t> крохмаль </a:t>
            </a:r>
            <a:endParaRPr lang="ru-RU" sz="2800" dirty="0"/>
          </a:p>
        </p:txBody>
      </p:sp>
      <p:pic>
        <p:nvPicPr>
          <p:cNvPr id="33794" name="Picture 2" descr="http://seaweeds.uib.no/bilete/thumbnails/b600/seaweedsuibno4a283385130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00955" cy="4838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09532" y="5229200"/>
            <a:ext cx="1334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Хондрус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Вегетативне розмноження – частинами талому</a:t>
            </a:r>
            <a:endParaRPr lang="ru-RU" sz="2800" dirty="0"/>
          </a:p>
        </p:txBody>
      </p:sp>
      <p:pic>
        <p:nvPicPr>
          <p:cNvPr id="35844" name="Picture 4" descr="http://seaweeds.uib.no/bilete/thumbnails/b600/seaweedsuibno4a28330a6df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04813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Характерні риси червоних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Розмноження спорами без джгутиків (нестатеве) </a:t>
            </a:r>
            <a:endParaRPr lang="ru-RU" sz="2800" dirty="0"/>
          </a:p>
        </p:txBody>
      </p:sp>
      <p:pic>
        <p:nvPicPr>
          <p:cNvPr id="34818" name="Picture 2" descr="http://www.algaebase.org/_mediafiles/algaebase/5F9471CB0301822819mrx1D1B498/rTYbpQiDs7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71362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04248" y="5733256"/>
            <a:ext cx="1261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Лемана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356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Характерні риси червоних водоростей</vt:lpstr>
      <vt:lpstr>Пристосування червоних водоростей</vt:lpstr>
      <vt:lpstr>Пристосування червоних водоростей</vt:lpstr>
      <vt:lpstr>Пристосування червоних водоростей</vt:lpstr>
      <vt:lpstr>Пристосування червоних водоростей</vt:lpstr>
      <vt:lpstr>Пристосування червоних водоростей</vt:lpstr>
      <vt:lpstr>Пристосування червоних водоростей</vt:lpstr>
      <vt:lpstr>Пристосування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Значення червоних водоростей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Червоні водорості (Багрянки)</dc:title>
  <dc:creator>User</dc:creator>
  <cp:lastModifiedBy>User</cp:lastModifiedBy>
  <cp:revision>25</cp:revision>
  <dcterms:created xsi:type="dcterms:W3CDTF">2012-12-20T16:23:16Z</dcterms:created>
  <dcterms:modified xsi:type="dcterms:W3CDTF">2012-12-20T18:55:26Z</dcterms:modified>
</cp:coreProperties>
</file>