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68" r:id="rId14"/>
    <p:sldId id="270" r:id="rId15"/>
    <p:sldId id="272" r:id="rId16"/>
    <p:sldId id="275" r:id="rId17"/>
    <p:sldId id="269" r:id="rId18"/>
    <p:sldId id="274" r:id="rId19"/>
    <p:sldId id="273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9269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Зелені водорості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35842" name="Picture 2" descr="http://arzgirschool22010.narod.ru/Deryabinaekaterina/biodiesel-from-alg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9609"/>
            <a:ext cx="9176134" cy="6238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Особливості будови зелених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Є колоніальні види </a:t>
            </a:r>
            <a:endParaRPr lang="ru-RU" sz="2400" dirty="0"/>
          </a:p>
        </p:txBody>
      </p:sp>
      <p:pic>
        <p:nvPicPr>
          <p:cNvPr id="23554" name="Picture 2" descr="http://topref.ru/main/images/13544/42a59c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272808" cy="574917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660232" y="5805264"/>
            <a:ext cx="1456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Вольвокс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Особливості будови зелених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Є багатоклітинні види</a:t>
            </a:r>
            <a:endParaRPr lang="ru-RU" sz="2400" dirty="0"/>
          </a:p>
        </p:txBody>
      </p:sp>
      <p:pic>
        <p:nvPicPr>
          <p:cNvPr id="24578" name="Picture 2" descr="http://aquadomik.ru/wp-content/uploads/2009/02/Cladophora_aegagrophila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136904" cy="56754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948264" y="5733256"/>
            <a:ext cx="1718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/>
              <a:t>Кладофора</a:t>
            </a:r>
            <a:r>
              <a:rPr lang="uk-UA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Хламідомонада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8640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Різні види хламідомонад  живуть у прісних водоймах у складі планктону</a:t>
            </a:r>
            <a:endParaRPr lang="ru-RU" sz="2400" dirty="0"/>
          </a:p>
        </p:txBody>
      </p:sp>
      <p:pic>
        <p:nvPicPr>
          <p:cNvPr id="10242" name="Picture 2" descr="http://agregator.pro/foto/1051/uchenyie_otkryili_u_hlamidomonadyi_sposobnost_pere.10505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12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Хламідомонада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Живиться на світлі </a:t>
            </a:r>
            <a:r>
              <a:rPr lang="uk-UA" sz="2400" dirty="0" err="1" smtClean="0"/>
              <a:t>автотрофно</a:t>
            </a:r>
            <a:r>
              <a:rPr lang="uk-UA" sz="2400" dirty="0" smtClean="0"/>
              <a:t>, у темряві гетеротрофно</a:t>
            </a:r>
            <a:endParaRPr lang="ru-RU" sz="2400" dirty="0"/>
          </a:p>
        </p:txBody>
      </p:sp>
      <p:pic>
        <p:nvPicPr>
          <p:cNvPr id="32770" name="Picture 2" descr="http://www.oceanology.ru/wp-content/uploads/2009/07/chlamydomon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26672" y="1486911"/>
            <a:ext cx="5616625" cy="3740162"/>
          </a:xfrm>
          <a:prstGeom prst="rect">
            <a:avLst/>
          </a:prstGeom>
          <a:noFill/>
        </p:spPr>
      </p:pic>
      <p:pic>
        <p:nvPicPr>
          <p:cNvPr id="32772" name="Picture 4" descr="http://www.wikipedy.com/images_p/p_3/chlamydomon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124744"/>
            <a:ext cx="4536503" cy="45365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372200" y="980728"/>
            <a:ext cx="576064" cy="770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2924944"/>
            <a:ext cx="576064" cy="770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1124744"/>
            <a:ext cx="1176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Джгутики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8679232">
            <a:off x="4932040" y="2564904"/>
            <a:ext cx="1207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Оболонка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2348880"/>
            <a:ext cx="13688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smtClean="0"/>
              <a:t>Скоротливі  </a:t>
            </a:r>
          </a:p>
          <a:p>
            <a:pPr algn="ctr"/>
            <a:r>
              <a:rPr lang="uk-UA" dirty="0" smtClean="0"/>
              <a:t>вакуолі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00192" y="3501008"/>
            <a:ext cx="737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Ядро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28184" y="4725144"/>
            <a:ext cx="1098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/>
              <a:t>Піреноїд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84168" y="4293096"/>
            <a:ext cx="1375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Хлоропласт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44408" y="3068960"/>
            <a:ext cx="750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Вічко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Хламідомонада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309320"/>
            <a:ext cx="91440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За несприятливий втрачає джгутики і переходить у стан спокою</a:t>
            </a:r>
            <a:endParaRPr lang="ru-RU" sz="2400" dirty="0"/>
          </a:p>
        </p:txBody>
      </p:sp>
      <p:pic>
        <p:nvPicPr>
          <p:cNvPr id="30726" name="Picture 6" descr="http://biouroki.ru/content/page/711/polovo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6480720" cy="3927094"/>
          </a:xfrm>
          <a:prstGeom prst="rect">
            <a:avLst/>
          </a:prstGeom>
          <a:noFill/>
        </p:spPr>
      </p:pic>
      <p:pic>
        <p:nvPicPr>
          <p:cNvPr id="30728" name="Picture 8" descr="Бесполое размножение хламидомонад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76671"/>
            <a:ext cx="4823073" cy="290849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3968" y="476672"/>
            <a:ext cx="4608512" cy="770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764704"/>
            <a:ext cx="3390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Нестатеве розмноження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340768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Статеве розмноження</a:t>
            </a:r>
          </a:p>
          <a:p>
            <a:r>
              <a:rPr lang="uk-UA" sz="2400" dirty="0" smtClean="0"/>
              <a:t>(за несприятливих умов)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2132856"/>
            <a:ext cx="5760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2996952"/>
            <a:ext cx="5040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i="1" dirty="0" smtClean="0"/>
              <a:t>ти</a:t>
            </a:r>
            <a:endParaRPr lang="ru-RU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Хламідомонада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Масове розмноження призводить до цвітіння води</a:t>
            </a:r>
            <a:endParaRPr lang="ru-RU" sz="2400" dirty="0"/>
          </a:p>
        </p:txBody>
      </p:sp>
      <p:pic>
        <p:nvPicPr>
          <p:cNvPr id="28674" name="Picture 2" descr="http://img0.liveinternet.ru/images/attach/c/4/79/209/79209394_1319041363_oze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782061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Спірогира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Багатоклітинна нитчаста водорість</a:t>
            </a:r>
            <a:endParaRPr lang="ru-RU" sz="2400" dirty="0"/>
          </a:p>
        </p:txBody>
      </p:sp>
      <p:pic>
        <p:nvPicPr>
          <p:cNvPr id="25602" name="Picture 2" descr="http://900igr.net/datai/biologija/Otdel-vodorosli/0011-010-Otdel-zelenye-vodorosl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340768"/>
            <a:ext cx="9067455" cy="37444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894511">
            <a:off x="3714320" y="2357708"/>
            <a:ext cx="3092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Оболонка зі слизовим шаром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18731102">
            <a:off x="5509445" y="3573042"/>
            <a:ext cx="1375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Хлоропласт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2996952"/>
            <a:ext cx="737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Ядро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8744460">
            <a:off x="5292080" y="3429000"/>
            <a:ext cx="1027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Вакуоля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Спірогира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309320"/>
            <a:ext cx="91440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Нестатеве розмноження: поділом клітин або частинами ниток</a:t>
            </a:r>
            <a:endParaRPr lang="ru-RU" sz="2400" dirty="0"/>
          </a:p>
        </p:txBody>
      </p:sp>
      <p:pic>
        <p:nvPicPr>
          <p:cNvPr id="31746" name="Picture 2" descr="http://labx.narod.ru/documents/IMG_05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488832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Спірогира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021288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Статеве розмноження</a:t>
            </a:r>
            <a:endParaRPr lang="ru-RU" sz="2400" dirty="0"/>
          </a:p>
        </p:txBody>
      </p:sp>
      <p:pic>
        <p:nvPicPr>
          <p:cNvPr id="26626" name="Picture 2" descr="http://do.gendocs.ru/pars_docs/tw_refs/257/256273/256273_html_mbe6b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8925762" cy="37444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87824" y="908720"/>
            <a:ext cx="4320480" cy="770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836712"/>
            <a:ext cx="12271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smtClean="0"/>
              <a:t>Активна </a:t>
            </a:r>
          </a:p>
          <a:p>
            <a:pPr algn="ctr"/>
            <a:r>
              <a:rPr lang="uk-UA" dirty="0" smtClean="0"/>
              <a:t>(чоловіча) </a:t>
            </a:r>
          </a:p>
          <a:p>
            <a:pPr algn="ctr"/>
            <a:r>
              <a:rPr lang="uk-UA" dirty="0" smtClean="0"/>
              <a:t>клітина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1340768"/>
            <a:ext cx="2261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/>
              <a:t>Кон</a:t>
            </a:r>
            <a:r>
              <a:rPr lang="en-US" dirty="0" smtClean="0"/>
              <a:t>’</a:t>
            </a:r>
            <a:r>
              <a:rPr lang="uk-UA" dirty="0" err="1" smtClean="0"/>
              <a:t>югаційний</a:t>
            </a:r>
            <a:r>
              <a:rPr lang="uk-UA" dirty="0" smtClean="0"/>
              <a:t> канал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3933056"/>
            <a:ext cx="180020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771800" y="3789040"/>
            <a:ext cx="10599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smtClean="0"/>
              <a:t>Пасивна </a:t>
            </a:r>
          </a:p>
          <a:p>
            <a:pPr algn="ctr"/>
            <a:r>
              <a:rPr lang="uk-UA" dirty="0" smtClean="0"/>
              <a:t>(жіноча) </a:t>
            </a:r>
          </a:p>
          <a:p>
            <a:pPr algn="ctr"/>
            <a:r>
              <a:rPr lang="uk-UA" dirty="0" smtClean="0"/>
              <a:t>клітина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Спірогира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Утворює великі маси баговиння, є кормом для риб</a:t>
            </a:r>
            <a:endParaRPr lang="ru-RU" sz="2400" dirty="0"/>
          </a:p>
        </p:txBody>
      </p:sp>
      <p:pic>
        <p:nvPicPr>
          <p:cNvPr id="27650" name="Picture 2" descr="http://zooclub.by/images/stories/vodorosli/spirogy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7" y="548680"/>
            <a:ext cx="6412639" cy="56886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03648" y="548680"/>
            <a:ext cx="3548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Плаває у воді, не кріпиться до дна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Особливості будови зелених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309320"/>
            <a:ext cx="91440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Найчисленніша група водоростей. Клітинні стінки із целюлози</a:t>
            </a:r>
            <a:endParaRPr lang="ru-RU" sz="2400" dirty="0"/>
          </a:p>
        </p:txBody>
      </p:sp>
      <p:pic>
        <p:nvPicPr>
          <p:cNvPr id="4098" name="Picture 2" descr="http://www.euita.upv.es/varios/biologia/images/Figuras_tema1/Pediastru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999" y="620688"/>
            <a:ext cx="8797281" cy="56799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5661248"/>
            <a:ext cx="1737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/>
              <a:t>Педіаструм</a:t>
            </a:r>
            <a:r>
              <a:rPr lang="uk-UA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</a:t>
            </a:r>
            <a:r>
              <a:rPr lang="uk-UA" sz="3200" smtClean="0"/>
              <a:t>зелених водоростей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Накопичують поживні організми, є кормом для тварин</a:t>
            </a:r>
            <a:endParaRPr lang="ru-RU" sz="2400" dirty="0"/>
          </a:p>
        </p:txBody>
      </p:sp>
      <p:pic>
        <p:nvPicPr>
          <p:cNvPr id="1028" name="Picture 4" descr="http://upload.wikimedia.org/wikipedia/commons/f/f8/Ulothrix_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87396"/>
            <a:ext cx="8712968" cy="5821924"/>
          </a:xfrm>
          <a:prstGeom prst="rect">
            <a:avLst/>
          </a:prstGeom>
          <a:noFill/>
        </p:spPr>
      </p:pic>
      <p:pic>
        <p:nvPicPr>
          <p:cNvPr id="1030" name="Picture 6" descr="http://mediazavod.ru/system/pictures/images/000/055/332/1423966414/_.jpg?12918797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76671"/>
            <a:ext cx="3264024" cy="2611219"/>
          </a:xfrm>
          <a:prstGeom prst="rect">
            <a:avLst/>
          </a:prstGeom>
          <a:noFill/>
        </p:spPr>
      </p:pic>
      <p:pic>
        <p:nvPicPr>
          <p:cNvPr id="1032" name="Picture 8" descr="http://sekretitkanei.files.wordpress.com/2011/12/12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76872"/>
            <a:ext cx="2880319" cy="404914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868144" y="3212976"/>
            <a:ext cx="30575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400" dirty="0" err="1" smtClean="0"/>
              <a:t>Улотрикс</a:t>
            </a:r>
            <a:r>
              <a:rPr lang="uk-UA" sz="2400" dirty="0" smtClean="0"/>
              <a:t> </a:t>
            </a:r>
          </a:p>
          <a:p>
            <a:pPr algn="r"/>
            <a:r>
              <a:rPr lang="uk-UA" dirty="0" smtClean="0"/>
              <a:t>любить холодну прісну воду, </a:t>
            </a:r>
          </a:p>
          <a:p>
            <a:pPr algn="r"/>
            <a:r>
              <a:rPr lang="uk-UA" dirty="0" smtClean="0"/>
              <a:t>кріпиться до дна ризоїдами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</a:t>
            </a:r>
            <a:r>
              <a:rPr lang="uk-UA" sz="3200" smtClean="0"/>
              <a:t>зелених водоростей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Не має джгутиків, вічка; живе у прісній і солоній воді і ґрунті</a:t>
            </a:r>
            <a:endParaRPr lang="ru-RU" sz="2400" dirty="0"/>
          </a:p>
        </p:txBody>
      </p:sp>
      <p:pic>
        <p:nvPicPr>
          <p:cNvPr id="36866" name="Picture 2" descr="http://artflora.com.ua/images/vodojma/obitateli/kormlenie/chlorel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695084" cy="5688632"/>
          </a:xfrm>
          <a:prstGeom prst="rect">
            <a:avLst/>
          </a:prstGeom>
          <a:noFill/>
        </p:spPr>
      </p:pic>
      <p:pic>
        <p:nvPicPr>
          <p:cNvPr id="36868" name="Picture 4" descr="http://school.xvatit.com/images/3/3a/%D0%9C%D0%B0%D0%BB._132._%D0%A0%D0%BE%D0%B7%D0%BC%D0%BD%D0%BE%D0%B6%D0%B5%D0%BD%D0%BD%D1%8F_%D1%85%D0%BB%D0%BE%D1%80%D0%B5%D0%BB%D0%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92696"/>
            <a:ext cx="4933950" cy="18859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75656" y="620688"/>
            <a:ext cx="4018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/>
              <a:t>Розмножуєтья</a:t>
            </a:r>
            <a:r>
              <a:rPr lang="uk-UA" dirty="0" smtClean="0"/>
              <a:t> </a:t>
            </a:r>
            <a:r>
              <a:rPr lang="uk-UA" dirty="0" err="1" smtClean="0"/>
              <a:t>нестатево</a:t>
            </a:r>
            <a:r>
              <a:rPr lang="uk-UA" dirty="0" smtClean="0"/>
              <a:t> кожні 9 годин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76256" y="5733256"/>
            <a:ext cx="1348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Хлорела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</a:t>
            </a:r>
            <a:r>
              <a:rPr lang="uk-UA" sz="3200" smtClean="0"/>
              <a:t>зелених водоростей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Промислове вирощування хлорели у Росії і Японії</a:t>
            </a:r>
            <a:endParaRPr lang="ru-RU" sz="2400" dirty="0"/>
          </a:p>
        </p:txBody>
      </p:sp>
      <p:pic>
        <p:nvPicPr>
          <p:cNvPr id="37892" name="Picture 4" descr="http://www.natural-nutrition-ltd.com/chlorella/chpo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564904"/>
            <a:ext cx="6848475" cy="3762376"/>
          </a:xfrm>
          <a:prstGeom prst="rect">
            <a:avLst/>
          </a:prstGeom>
          <a:noFill/>
        </p:spPr>
      </p:pic>
      <p:pic>
        <p:nvPicPr>
          <p:cNvPr id="37894" name="Picture 6" descr="http://synergie21.jades.fr/images/produits/1030/tube_chlorel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4680520" cy="3510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</a:t>
            </a:r>
            <a:r>
              <a:rPr lang="uk-UA" sz="3200" smtClean="0"/>
              <a:t>зелених водоростей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94928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Хлорела містить вітаміни і цінні білки,                                            але її важко переробляти через міцну оболонку</a:t>
            </a:r>
            <a:endParaRPr lang="ru-RU" sz="2400" dirty="0"/>
          </a:p>
        </p:txBody>
      </p:sp>
      <p:pic>
        <p:nvPicPr>
          <p:cNvPr id="38914" name="Picture 2" descr="http://www.buzzle.com/img/articleImages/389399-592311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49299" y="1491779"/>
            <a:ext cx="5256584" cy="3514402"/>
          </a:xfrm>
          <a:prstGeom prst="rect">
            <a:avLst/>
          </a:prstGeom>
          <a:noFill/>
        </p:spPr>
      </p:pic>
      <p:pic>
        <p:nvPicPr>
          <p:cNvPr id="38916" name="Picture 4" descr="http://2280630.ru/upload/image/big/20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3" y="620688"/>
            <a:ext cx="2733686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</a:t>
            </a:r>
            <a:r>
              <a:rPr lang="uk-UA" sz="3200" smtClean="0"/>
              <a:t>зелених водоростей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115212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Використовується як харчова добавка,                                           але містить і шкідливі для людини і тварин речовини,                    а в процесі росту виділяє отруйні гази</a:t>
            </a:r>
            <a:endParaRPr lang="ru-RU" sz="2400" dirty="0"/>
          </a:p>
        </p:txBody>
      </p:sp>
      <p:pic>
        <p:nvPicPr>
          <p:cNvPr id="39940" name="Picture 4" descr="http://3.bp.blogspot.com/-y8tf_Fsm2uI/TZ_B5IktQTI/AAAAAAAAAzQ/L0PQBEOgBqA/s1600/sun%2Bchlorella%2Bgranu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5274" y="692696"/>
            <a:ext cx="6528726" cy="4896544"/>
          </a:xfrm>
          <a:prstGeom prst="rect">
            <a:avLst/>
          </a:prstGeom>
          <a:noFill/>
        </p:spPr>
      </p:pic>
      <p:pic>
        <p:nvPicPr>
          <p:cNvPr id="39942" name="Picture 6" descr="http://www.yaeyamachlorella.com/En/home/product/img/bifunmatu_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3229635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</a:t>
            </a:r>
            <a:r>
              <a:rPr lang="uk-UA" sz="3200" smtClean="0"/>
              <a:t>зелених водоростей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151216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Хлорела – перша рослина, яка побувала в космосі.</a:t>
            </a:r>
          </a:p>
          <a:p>
            <a:pPr algn="ctr">
              <a:buNone/>
            </a:pPr>
            <a:r>
              <a:rPr lang="uk-UA" sz="2400" dirty="0" smtClean="0"/>
              <a:t>На Землі піддослідний доброволець провів 30 днів із хлорелою (посудина 30 л), яка повністю забезпечила його киснем і переробила гази-продукти обміну</a:t>
            </a:r>
            <a:endParaRPr lang="ru-RU" sz="2400" dirty="0"/>
          </a:p>
        </p:txBody>
      </p:sp>
      <p:pic>
        <p:nvPicPr>
          <p:cNvPr id="40962" name="Picture 2" descr="http://epizodsspace.airbase.ru/bibl/tm/1961/5/5-17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76510"/>
            <a:ext cx="8784610" cy="4724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</a:t>
            </a:r>
            <a:r>
              <a:rPr lang="uk-UA" sz="3200" smtClean="0"/>
              <a:t>зелених водоростей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Найбільша зелена водорість (1 – 1,5 м)</a:t>
            </a:r>
            <a:endParaRPr lang="ru-RU" sz="2400" dirty="0"/>
          </a:p>
        </p:txBody>
      </p:sp>
      <p:pic>
        <p:nvPicPr>
          <p:cNvPr id="41986" name="Picture 2" descr="http://www.ecosystema.ru/08nature/vod/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8107660" cy="4053830"/>
          </a:xfrm>
          <a:prstGeom prst="rect">
            <a:avLst/>
          </a:prstGeom>
          <a:noFill/>
        </p:spPr>
      </p:pic>
      <p:pic>
        <p:nvPicPr>
          <p:cNvPr id="41988" name="Picture 4" descr="http://aquascope.ru/wp-content/uploads/2011/09/%D0%A3%D0%BB%D1%8C%D0%B2%D0%B0-%D0%BB%D0%B0%D1%82%D1%83%D0%BA-%D0%BC%D0%BE%D1%80%D1%81%D0%BA%D0%BE%D0%B9-%D1%81%D0%B0%D0%BB%D0%B0%D1%82-Ulva-lotuca-L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268760"/>
            <a:ext cx="5364088" cy="40324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869160"/>
            <a:ext cx="4271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Ульва, зелений морський салат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</a:t>
            </a:r>
            <a:r>
              <a:rPr lang="uk-UA" sz="3200" smtClean="0"/>
              <a:t>зелених водоростей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Ульву й інші </a:t>
            </a:r>
            <a:r>
              <a:rPr lang="uk-UA" sz="2400" dirty="0" err="1" smtClean="0"/>
              <a:t>істивні</a:t>
            </a:r>
            <a:r>
              <a:rPr lang="uk-UA" sz="2400" dirty="0" smtClean="0"/>
              <a:t> водорості вирощують на фермах</a:t>
            </a:r>
            <a:endParaRPr lang="ru-RU" sz="2400" dirty="0"/>
          </a:p>
        </p:txBody>
      </p:sp>
      <p:pic>
        <p:nvPicPr>
          <p:cNvPr id="43010" name="Picture 2" descr="http://otdahni.ru/uploads/posts/2012-02/otdahni.ru_1328621370_42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496944" cy="5655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</a:t>
            </a:r>
            <a:r>
              <a:rPr lang="uk-UA" sz="3200" smtClean="0"/>
              <a:t>зелених водоростей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Використовують у наукових дослідженнях</a:t>
            </a:r>
            <a:endParaRPr lang="ru-RU" sz="2400" dirty="0"/>
          </a:p>
        </p:txBody>
      </p:sp>
      <p:pic>
        <p:nvPicPr>
          <p:cNvPr id="44034" name="Picture 2" descr="http://dinets.travel.ru/acetabula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09028" cy="52501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836712"/>
            <a:ext cx="1986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>
                <a:solidFill>
                  <a:schemeClr val="bg1"/>
                </a:solidFill>
              </a:rPr>
              <a:t>Ацетабулярія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</a:t>
            </a:r>
            <a:r>
              <a:rPr lang="uk-UA" sz="3200" smtClean="0"/>
              <a:t>зелених водоростей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Використовують у наукових дослідженнях</a:t>
            </a:r>
            <a:endParaRPr lang="ru-RU" sz="2400" dirty="0"/>
          </a:p>
        </p:txBody>
      </p:sp>
      <p:pic>
        <p:nvPicPr>
          <p:cNvPr id="45058" name="Picture 2" descr="http://upload.wikimedia.org/wikipedia/ru/thumb/6/62/Chlorella_02.jpg/275px-Chlorella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607485" y="1732229"/>
            <a:ext cx="4176465" cy="2961495"/>
          </a:xfrm>
          <a:prstGeom prst="rect">
            <a:avLst/>
          </a:prstGeom>
          <a:noFill/>
        </p:spPr>
      </p:pic>
      <p:pic>
        <p:nvPicPr>
          <p:cNvPr id="45060" name="Picture 4" descr="http://www.zoofirma.ru/images/knigi/0999/09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5195" y="1124744"/>
            <a:ext cx="4148805" cy="4176464"/>
          </a:xfrm>
          <a:prstGeom prst="rect">
            <a:avLst/>
          </a:prstGeom>
          <a:noFill/>
        </p:spPr>
      </p:pic>
      <p:pic>
        <p:nvPicPr>
          <p:cNvPr id="45062" name="Picture 6" descr="http://2.bp.blogspot.com/_DZH2cmCoois/Rw-OYR_zsKI/AAAAAAAADaM/LtXdx_Wo3W4/s400/chlamydomon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124744"/>
            <a:ext cx="3825499" cy="41764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5301208"/>
            <a:ext cx="82802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Хлорела                         Хламідомонада                            Вольвокс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Особливості будови зелених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309320"/>
            <a:ext cx="91440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У </a:t>
            </a:r>
            <a:r>
              <a:rPr lang="uk-UA" sz="2400" dirty="0" err="1" smtClean="0"/>
              <a:t>піреноїдах</a:t>
            </a:r>
            <a:r>
              <a:rPr lang="uk-UA" sz="2400" dirty="0" smtClean="0"/>
              <a:t> хлоропластів утворюється і накопичується крохмаль</a:t>
            </a:r>
            <a:endParaRPr lang="ru-RU" sz="2400" dirty="0"/>
          </a:p>
        </p:txBody>
      </p:sp>
      <p:pic>
        <p:nvPicPr>
          <p:cNvPr id="4098" name="Picture 2" descr="http://newfact.ru/uploads/posts/2011-05/1306093474_chlamydomon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49479" y="-577921"/>
            <a:ext cx="5688632" cy="8085849"/>
          </a:xfrm>
          <a:prstGeom prst="rect">
            <a:avLst/>
          </a:prstGeom>
          <a:noFill/>
        </p:spPr>
      </p:pic>
      <p:sp>
        <p:nvSpPr>
          <p:cNvPr id="5" name="Полилиния 4"/>
          <p:cNvSpPr/>
          <p:nvPr/>
        </p:nvSpPr>
        <p:spPr>
          <a:xfrm>
            <a:off x="2710149" y="2610998"/>
            <a:ext cx="870333" cy="990078"/>
          </a:xfrm>
          <a:custGeom>
            <a:avLst/>
            <a:gdLst>
              <a:gd name="connsiteX0" fmla="*/ 517793 w 870333"/>
              <a:gd name="connsiteY0" fmla="*/ 44067 h 990078"/>
              <a:gd name="connsiteX1" fmla="*/ 484743 w 870333"/>
              <a:gd name="connsiteY1" fmla="*/ 22033 h 990078"/>
              <a:gd name="connsiteX2" fmla="*/ 418641 w 870333"/>
              <a:gd name="connsiteY2" fmla="*/ 0 h 990078"/>
              <a:gd name="connsiteX3" fmla="*/ 209321 w 870333"/>
              <a:gd name="connsiteY3" fmla="*/ 11016 h 990078"/>
              <a:gd name="connsiteX4" fmla="*/ 176270 w 870333"/>
              <a:gd name="connsiteY4" fmla="*/ 22033 h 990078"/>
              <a:gd name="connsiteX5" fmla="*/ 110169 w 870333"/>
              <a:gd name="connsiteY5" fmla="*/ 66101 h 990078"/>
              <a:gd name="connsiteX6" fmla="*/ 66102 w 870333"/>
              <a:gd name="connsiteY6" fmla="*/ 132202 h 990078"/>
              <a:gd name="connsiteX7" fmla="*/ 44068 w 870333"/>
              <a:gd name="connsiteY7" fmla="*/ 165253 h 990078"/>
              <a:gd name="connsiteX8" fmla="*/ 22034 w 870333"/>
              <a:gd name="connsiteY8" fmla="*/ 231354 h 990078"/>
              <a:gd name="connsiteX9" fmla="*/ 0 w 870333"/>
              <a:gd name="connsiteY9" fmla="*/ 330506 h 990078"/>
              <a:gd name="connsiteX10" fmla="*/ 11017 w 870333"/>
              <a:gd name="connsiteY10" fmla="*/ 605927 h 990078"/>
              <a:gd name="connsiteX11" fmla="*/ 22034 w 870333"/>
              <a:gd name="connsiteY11" fmla="*/ 638978 h 990078"/>
              <a:gd name="connsiteX12" fmla="*/ 33051 w 870333"/>
              <a:gd name="connsiteY12" fmla="*/ 694062 h 990078"/>
              <a:gd name="connsiteX13" fmla="*/ 99152 w 870333"/>
              <a:gd name="connsiteY13" fmla="*/ 826265 h 990078"/>
              <a:gd name="connsiteX14" fmla="*/ 176270 w 870333"/>
              <a:gd name="connsiteY14" fmla="*/ 903383 h 990078"/>
              <a:gd name="connsiteX15" fmla="*/ 275422 w 870333"/>
              <a:gd name="connsiteY15" fmla="*/ 947450 h 990078"/>
              <a:gd name="connsiteX16" fmla="*/ 319490 w 870333"/>
              <a:gd name="connsiteY16" fmla="*/ 958467 h 990078"/>
              <a:gd name="connsiteX17" fmla="*/ 396608 w 870333"/>
              <a:gd name="connsiteY17" fmla="*/ 980501 h 990078"/>
              <a:gd name="connsiteX18" fmla="*/ 572878 w 870333"/>
              <a:gd name="connsiteY18" fmla="*/ 969484 h 990078"/>
              <a:gd name="connsiteX19" fmla="*/ 605928 w 870333"/>
              <a:gd name="connsiteY19" fmla="*/ 958467 h 990078"/>
              <a:gd name="connsiteX20" fmla="*/ 705080 w 870333"/>
              <a:gd name="connsiteY20" fmla="*/ 881349 h 990078"/>
              <a:gd name="connsiteX21" fmla="*/ 727114 w 870333"/>
              <a:gd name="connsiteY21" fmla="*/ 848298 h 990078"/>
              <a:gd name="connsiteX22" fmla="*/ 782198 w 870333"/>
              <a:gd name="connsiteY22" fmla="*/ 782197 h 990078"/>
              <a:gd name="connsiteX23" fmla="*/ 815249 w 870333"/>
              <a:gd name="connsiteY23" fmla="*/ 716096 h 990078"/>
              <a:gd name="connsiteX24" fmla="*/ 826265 w 870333"/>
              <a:gd name="connsiteY24" fmla="*/ 661012 h 990078"/>
              <a:gd name="connsiteX25" fmla="*/ 837282 w 870333"/>
              <a:gd name="connsiteY25" fmla="*/ 616944 h 990078"/>
              <a:gd name="connsiteX26" fmla="*/ 848299 w 870333"/>
              <a:gd name="connsiteY26" fmla="*/ 528809 h 990078"/>
              <a:gd name="connsiteX27" fmla="*/ 859316 w 870333"/>
              <a:gd name="connsiteY27" fmla="*/ 473725 h 990078"/>
              <a:gd name="connsiteX28" fmla="*/ 870333 w 870333"/>
              <a:gd name="connsiteY28" fmla="*/ 374573 h 990078"/>
              <a:gd name="connsiteX29" fmla="*/ 859316 w 870333"/>
              <a:gd name="connsiteY29" fmla="*/ 220337 h 990078"/>
              <a:gd name="connsiteX30" fmla="*/ 837282 w 870333"/>
              <a:gd name="connsiteY30" fmla="*/ 154236 h 990078"/>
              <a:gd name="connsiteX31" fmla="*/ 771181 w 870333"/>
              <a:gd name="connsiteY31" fmla="*/ 110168 h 990078"/>
              <a:gd name="connsiteX32" fmla="*/ 738131 w 870333"/>
              <a:gd name="connsiteY32" fmla="*/ 88135 h 990078"/>
              <a:gd name="connsiteX33" fmla="*/ 672029 w 870333"/>
              <a:gd name="connsiteY33" fmla="*/ 66101 h 990078"/>
              <a:gd name="connsiteX34" fmla="*/ 605928 w 870333"/>
              <a:gd name="connsiteY34" fmla="*/ 44067 h 990078"/>
              <a:gd name="connsiteX35" fmla="*/ 572878 w 870333"/>
              <a:gd name="connsiteY35" fmla="*/ 33050 h 990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70333" h="990078">
                <a:moveTo>
                  <a:pt x="517793" y="44067"/>
                </a:moveTo>
                <a:cubicBezTo>
                  <a:pt x="506776" y="36722"/>
                  <a:pt x="496842" y="27410"/>
                  <a:pt x="484743" y="22033"/>
                </a:cubicBezTo>
                <a:cubicBezTo>
                  <a:pt x="463519" y="12600"/>
                  <a:pt x="418641" y="0"/>
                  <a:pt x="418641" y="0"/>
                </a:cubicBezTo>
                <a:cubicBezTo>
                  <a:pt x="348868" y="3672"/>
                  <a:pt x="278904" y="4690"/>
                  <a:pt x="209321" y="11016"/>
                </a:cubicBezTo>
                <a:cubicBezTo>
                  <a:pt x="197756" y="12067"/>
                  <a:pt x="186422" y="16393"/>
                  <a:pt x="176270" y="22033"/>
                </a:cubicBezTo>
                <a:cubicBezTo>
                  <a:pt x="153121" y="34894"/>
                  <a:pt x="110169" y="66101"/>
                  <a:pt x="110169" y="66101"/>
                </a:cubicBezTo>
                <a:lnTo>
                  <a:pt x="66102" y="132202"/>
                </a:lnTo>
                <a:cubicBezTo>
                  <a:pt x="58757" y="143219"/>
                  <a:pt x="48255" y="152692"/>
                  <a:pt x="44068" y="165253"/>
                </a:cubicBezTo>
                <a:cubicBezTo>
                  <a:pt x="36723" y="187287"/>
                  <a:pt x="26589" y="208579"/>
                  <a:pt x="22034" y="231354"/>
                </a:cubicBezTo>
                <a:cubicBezTo>
                  <a:pt x="8047" y="301285"/>
                  <a:pt x="15558" y="268272"/>
                  <a:pt x="0" y="330506"/>
                </a:cubicBezTo>
                <a:cubicBezTo>
                  <a:pt x="3672" y="422313"/>
                  <a:pt x="4471" y="514280"/>
                  <a:pt x="11017" y="605927"/>
                </a:cubicBezTo>
                <a:cubicBezTo>
                  <a:pt x="11844" y="617510"/>
                  <a:pt x="19217" y="627712"/>
                  <a:pt x="22034" y="638978"/>
                </a:cubicBezTo>
                <a:cubicBezTo>
                  <a:pt x="26576" y="657144"/>
                  <a:pt x="28124" y="675997"/>
                  <a:pt x="33051" y="694062"/>
                </a:cubicBezTo>
                <a:cubicBezTo>
                  <a:pt x="46491" y="743341"/>
                  <a:pt x="61549" y="788662"/>
                  <a:pt x="99152" y="826265"/>
                </a:cubicBezTo>
                <a:cubicBezTo>
                  <a:pt x="124858" y="851971"/>
                  <a:pt x="143754" y="887126"/>
                  <a:pt x="176270" y="903383"/>
                </a:cubicBezTo>
                <a:cubicBezTo>
                  <a:pt x="214658" y="922576"/>
                  <a:pt x="233229" y="933385"/>
                  <a:pt x="275422" y="947450"/>
                </a:cubicBezTo>
                <a:cubicBezTo>
                  <a:pt x="289786" y="952238"/>
                  <a:pt x="304931" y="954307"/>
                  <a:pt x="319490" y="958467"/>
                </a:cubicBezTo>
                <a:cubicBezTo>
                  <a:pt x="430125" y="990078"/>
                  <a:pt x="258842" y="946059"/>
                  <a:pt x="396608" y="980501"/>
                </a:cubicBezTo>
                <a:cubicBezTo>
                  <a:pt x="455365" y="976829"/>
                  <a:pt x="514330" y="975647"/>
                  <a:pt x="572878" y="969484"/>
                </a:cubicBezTo>
                <a:cubicBezTo>
                  <a:pt x="584427" y="968268"/>
                  <a:pt x="595777" y="964107"/>
                  <a:pt x="605928" y="958467"/>
                </a:cubicBezTo>
                <a:cubicBezTo>
                  <a:pt x="644051" y="937288"/>
                  <a:pt x="677392" y="914574"/>
                  <a:pt x="705080" y="881349"/>
                </a:cubicBezTo>
                <a:cubicBezTo>
                  <a:pt x="713557" y="871177"/>
                  <a:pt x="718637" y="858470"/>
                  <a:pt x="727114" y="848298"/>
                </a:cubicBezTo>
                <a:cubicBezTo>
                  <a:pt x="757571" y="811749"/>
                  <a:pt x="761682" y="823228"/>
                  <a:pt x="782198" y="782197"/>
                </a:cubicBezTo>
                <a:cubicBezTo>
                  <a:pt x="827811" y="690973"/>
                  <a:pt x="752102" y="810817"/>
                  <a:pt x="815249" y="716096"/>
                </a:cubicBezTo>
                <a:cubicBezTo>
                  <a:pt x="818921" y="697735"/>
                  <a:pt x="822203" y="679291"/>
                  <a:pt x="826265" y="661012"/>
                </a:cubicBezTo>
                <a:cubicBezTo>
                  <a:pt x="829550" y="646231"/>
                  <a:pt x="834793" y="631879"/>
                  <a:pt x="837282" y="616944"/>
                </a:cubicBezTo>
                <a:cubicBezTo>
                  <a:pt x="842149" y="587740"/>
                  <a:pt x="843797" y="558072"/>
                  <a:pt x="848299" y="528809"/>
                </a:cubicBezTo>
                <a:cubicBezTo>
                  <a:pt x="851146" y="510302"/>
                  <a:pt x="856668" y="492262"/>
                  <a:pt x="859316" y="473725"/>
                </a:cubicBezTo>
                <a:cubicBezTo>
                  <a:pt x="864019" y="440805"/>
                  <a:pt x="866661" y="407624"/>
                  <a:pt x="870333" y="374573"/>
                </a:cubicBezTo>
                <a:cubicBezTo>
                  <a:pt x="866661" y="323161"/>
                  <a:pt x="866962" y="271310"/>
                  <a:pt x="859316" y="220337"/>
                </a:cubicBezTo>
                <a:cubicBezTo>
                  <a:pt x="855871" y="197368"/>
                  <a:pt x="856607" y="167119"/>
                  <a:pt x="837282" y="154236"/>
                </a:cubicBezTo>
                <a:lnTo>
                  <a:pt x="771181" y="110168"/>
                </a:lnTo>
                <a:cubicBezTo>
                  <a:pt x="760164" y="102824"/>
                  <a:pt x="750692" y="92322"/>
                  <a:pt x="738131" y="88135"/>
                </a:cubicBezTo>
                <a:lnTo>
                  <a:pt x="672029" y="66101"/>
                </a:lnTo>
                <a:lnTo>
                  <a:pt x="605928" y="44067"/>
                </a:lnTo>
                <a:lnTo>
                  <a:pt x="572878" y="33050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300192" y="5805264"/>
            <a:ext cx="2329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Хламідомонада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</a:t>
            </a:r>
            <a:r>
              <a:rPr lang="uk-UA" sz="3200" smtClean="0"/>
              <a:t>зелених водоростей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7920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Вольвокс – колоніальний організм із </a:t>
            </a:r>
            <a:r>
              <a:rPr lang="uk-UA" sz="2400" dirty="0" err="1" smtClean="0"/>
              <a:t>дводжгутикових</a:t>
            </a:r>
            <a:r>
              <a:rPr lang="uk-UA" sz="2400" dirty="0" smtClean="0"/>
              <a:t> клітин, з</a:t>
            </a:r>
            <a:r>
              <a:rPr lang="en-US" sz="2400" dirty="0" smtClean="0"/>
              <a:t>’</a:t>
            </a:r>
            <a:r>
              <a:rPr lang="uk-UA" sz="2400" dirty="0" err="1" smtClean="0"/>
              <a:t>єднаних</a:t>
            </a:r>
            <a:r>
              <a:rPr lang="uk-UA" sz="2400" dirty="0" smtClean="0"/>
              <a:t> місточками із цитоплазми</a:t>
            </a:r>
            <a:endParaRPr lang="ru-RU" sz="2400" dirty="0"/>
          </a:p>
        </p:txBody>
      </p:sp>
      <p:pic>
        <p:nvPicPr>
          <p:cNvPr id="46082" name="Picture 2" descr="http://www.botany.wisc.edu/courses/botany_330/images/LabFinalExam/volvox400xl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8000887" cy="5400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67936" y="548680"/>
            <a:ext cx="396552" cy="5472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Лабораторна робота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400" dirty="0"/>
          </a:p>
        </p:txBody>
      </p:sp>
      <p:pic>
        <p:nvPicPr>
          <p:cNvPr id="47106" name="Picture 2" descr="http://www.ruf.rice.edu/~bioslabs/studies/invertebrates/invertimages/chlam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3965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Лабораторна робота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 </a:t>
            </a:r>
            <a:endParaRPr lang="ru-RU" sz="2400" dirty="0"/>
          </a:p>
        </p:txBody>
      </p:sp>
      <p:pic>
        <p:nvPicPr>
          <p:cNvPr id="48130" name="Picture 2" descr="http://silicasecchidisk.conncoll.edu/Pics/Other%20Algae/Green_jpegs/Chlamydomonas_Key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8028384" cy="6094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Хламідомонада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400" dirty="0"/>
          </a:p>
        </p:txBody>
      </p:sp>
      <p:pic>
        <p:nvPicPr>
          <p:cNvPr id="32770" name="Picture 2" descr="http://www.oceanology.ru/wp-content/uploads/2009/07/chlamydomon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26672" y="1486911"/>
            <a:ext cx="5616625" cy="3740162"/>
          </a:xfrm>
          <a:prstGeom prst="rect">
            <a:avLst/>
          </a:prstGeom>
          <a:noFill/>
        </p:spPr>
      </p:pic>
      <p:pic>
        <p:nvPicPr>
          <p:cNvPr id="32772" name="Picture 4" descr="http://www.wikipedy.com/images_p/p_3/chlamydomon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124744"/>
            <a:ext cx="4536503" cy="45365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372200" y="980728"/>
            <a:ext cx="576064" cy="770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2924944"/>
            <a:ext cx="576064" cy="770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1124744"/>
            <a:ext cx="1176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Джгутики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8679232">
            <a:off x="4932040" y="2564904"/>
            <a:ext cx="1207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Оболонка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2348880"/>
            <a:ext cx="13688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smtClean="0"/>
              <a:t>Скоротливі  </a:t>
            </a:r>
          </a:p>
          <a:p>
            <a:pPr algn="ctr"/>
            <a:r>
              <a:rPr lang="uk-UA" dirty="0" smtClean="0"/>
              <a:t>вакуолі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00192" y="3501008"/>
            <a:ext cx="737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Ядро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28184" y="4725144"/>
            <a:ext cx="1098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/>
              <a:t>Піреноїд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84168" y="4293096"/>
            <a:ext cx="1375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Хлоропласт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44408" y="3068960"/>
            <a:ext cx="750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Вічко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83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Особливості будови зелених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У багатьох є </a:t>
            </a:r>
            <a:r>
              <a:rPr lang="uk-UA" sz="2400" dirty="0" smtClean="0">
                <a:solidFill>
                  <a:srgbClr val="FF0000"/>
                </a:solidFill>
              </a:rPr>
              <a:t>світлочутливе вічко </a:t>
            </a:r>
            <a:r>
              <a:rPr lang="uk-UA" sz="2400" dirty="0" smtClean="0"/>
              <a:t>і </a:t>
            </a:r>
            <a:r>
              <a:rPr lang="uk-UA" sz="2400" dirty="0" smtClean="0">
                <a:solidFill>
                  <a:srgbClr val="7030A0"/>
                </a:solidFill>
              </a:rPr>
              <a:t>скоротливі вакуолі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http://www.algaedepot.com/catalog/chlamydomonas_moewus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35696" y="548680"/>
            <a:ext cx="5688632" cy="5688632"/>
          </a:xfrm>
          <a:prstGeom prst="rect">
            <a:avLst/>
          </a:prstGeom>
          <a:noFill/>
        </p:spPr>
      </p:pic>
      <p:sp>
        <p:nvSpPr>
          <p:cNvPr id="5" name="Полилиния 4"/>
          <p:cNvSpPr/>
          <p:nvPr/>
        </p:nvSpPr>
        <p:spPr>
          <a:xfrm>
            <a:off x="4385905" y="2467778"/>
            <a:ext cx="461517" cy="583894"/>
          </a:xfrm>
          <a:custGeom>
            <a:avLst/>
            <a:gdLst>
              <a:gd name="connsiteX0" fmla="*/ 307281 w 461517"/>
              <a:gd name="connsiteY0" fmla="*/ 0 h 583894"/>
              <a:gd name="connsiteX1" fmla="*/ 108977 w 461517"/>
              <a:gd name="connsiteY1" fmla="*/ 11017 h 583894"/>
              <a:gd name="connsiteX2" fmla="*/ 75926 w 461517"/>
              <a:gd name="connsiteY2" fmla="*/ 22034 h 583894"/>
              <a:gd name="connsiteX3" fmla="*/ 42876 w 461517"/>
              <a:gd name="connsiteY3" fmla="*/ 55085 h 583894"/>
              <a:gd name="connsiteX4" fmla="*/ 9825 w 461517"/>
              <a:gd name="connsiteY4" fmla="*/ 176270 h 583894"/>
              <a:gd name="connsiteX5" fmla="*/ 42876 w 461517"/>
              <a:gd name="connsiteY5" fmla="*/ 473726 h 583894"/>
              <a:gd name="connsiteX6" fmla="*/ 97960 w 461517"/>
              <a:gd name="connsiteY6" fmla="*/ 539827 h 583894"/>
              <a:gd name="connsiteX7" fmla="*/ 164061 w 461517"/>
              <a:gd name="connsiteY7" fmla="*/ 583894 h 583894"/>
              <a:gd name="connsiteX8" fmla="*/ 340331 w 461517"/>
              <a:gd name="connsiteY8" fmla="*/ 572877 h 583894"/>
              <a:gd name="connsiteX9" fmla="*/ 373382 w 461517"/>
              <a:gd name="connsiteY9" fmla="*/ 561861 h 583894"/>
              <a:gd name="connsiteX10" fmla="*/ 395415 w 461517"/>
              <a:gd name="connsiteY10" fmla="*/ 528810 h 583894"/>
              <a:gd name="connsiteX11" fmla="*/ 428466 w 461517"/>
              <a:gd name="connsiteY11" fmla="*/ 506776 h 583894"/>
              <a:gd name="connsiteX12" fmla="*/ 461517 w 461517"/>
              <a:gd name="connsiteY12" fmla="*/ 385591 h 583894"/>
              <a:gd name="connsiteX13" fmla="*/ 439483 w 461517"/>
              <a:gd name="connsiteY13" fmla="*/ 242371 h 583894"/>
              <a:gd name="connsiteX14" fmla="*/ 417449 w 461517"/>
              <a:gd name="connsiteY14" fmla="*/ 209321 h 583894"/>
              <a:gd name="connsiteX15" fmla="*/ 384399 w 461517"/>
              <a:gd name="connsiteY15" fmla="*/ 143220 h 583894"/>
              <a:gd name="connsiteX16" fmla="*/ 373382 w 461517"/>
              <a:gd name="connsiteY16" fmla="*/ 110169 h 583894"/>
              <a:gd name="connsiteX17" fmla="*/ 351348 w 461517"/>
              <a:gd name="connsiteY17" fmla="*/ 77118 h 583894"/>
              <a:gd name="connsiteX18" fmla="*/ 340331 w 461517"/>
              <a:gd name="connsiteY18" fmla="*/ 55085 h 58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1517" h="583894">
                <a:moveTo>
                  <a:pt x="307281" y="0"/>
                </a:moveTo>
                <a:cubicBezTo>
                  <a:pt x="241180" y="3672"/>
                  <a:pt x="174882" y="4740"/>
                  <a:pt x="108977" y="11017"/>
                </a:cubicBezTo>
                <a:cubicBezTo>
                  <a:pt x="97416" y="12118"/>
                  <a:pt x="85589" y="15592"/>
                  <a:pt x="75926" y="22034"/>
                </a:cubicBezTo>
                <a:cubicBezTo>
                  <a:pt x="62963" y="30676"/>
                  <a:pt x="53893" y="44068"/>
                  <a:pt x="42876" y="55085"/>
                </a:cubicBezTo>
                <a:cubicBezTo>
                  <a:pt x="14921" y="138950"/>
                  <a:pt x="25397" y="98411"/>
                  <a:pt x="9825" y="176270"/>
                </a:cubicBezTo>
                <a:cubicBezTo>
                  <a:pt x="10070" y="181412"/>
                  <a:pt x="0" y="409412"/>
                  <a:pt x="42876" y="473726"/>
                </a:cubicBezTo>
                <a:cubicBezTo>
                  <a:pt x="62461" y="503105"/>
                  <a:pt x="68597" y="516989"/>
                  <a:pt x="97960" y="539827"/>
                </a:cubicBezTo>
                <a:cubicBezTo>
                  <a:pt x="118863" y="556085"/>
                  <a:pt x="164061" y="583894"/>
                  <a:pt x="164061" y="583894"/>
                </a:cubicBezTo>
                <a:cubicBezTo>
                  <a:pt x="222818" y="580222"/>
                  <a:pt x="281783" y="579040"/>
                  <a:pt x="340331" y="572877"/>
                </a:cubicBezTo>
                <a:cubicBezTo>
                  <a:pt x="351880" y="571661"/>
                  <a:pt x="364314" y="569115"/>
                  <a:pt x="373382" y="561861"/>
                </a:cubicBezTo>
                <a:cubicBezTo>
                  <a:pt x="383721" y="553590"/>
                  <a:pt x="386053" y="538173"/>
                  <a:pt x="395415" y="528810"/>
                </a:cubicBezTo>
                <a:cubicBezTo>
                  <a:pt x="404778" y="519447"/>
                  <a:pt x="417449" y="514121"/>
                  <a:pt x="428466" y="506776"/>
                </a:cubicBezTo>
                <a:cubicBezTo>
                  <a:pt x="456421" y="422911"/>
                  <a:pt x="445945" y="463450"/>
                  <a:pt x="461517" y="385591"/>
                </a:cubicBezTo>
                <a:cubicBezTo>
                  <a:pt x="459815" y="371976"/>
                  <a:pt x="448946" y="267605"/>
                  <a:pt x="439483" y="242371"/>
                </a:cubicBezTo>
                <a:cubicBezTo>
                  <a:pt x="434834" y="229974"/>
                  <a:pt x="424794" y="220338"/>
                  <a:pt x="417449" y="209321"/>
                </a:cubicBezTo>
                <a:cubicBezTo>
                  <a:pt x="389757" y="126245"/>
                  <a:pt x="427112" y="228646"/>
                  <a:pt x="384399" y="143220"/>
                </a:cubicBezTo>
                <a:cubicBezTo>
                  <a:pt x="379206" y="132833"/>
                  <a:pt x="378575" y="120556"/>
                  <a:pt x="373382" y="110169"/>
                </a:cubicBezTo>
                <a:cubicBezTo>
                  <a:pt x="367461" y="98326"/>
                  <a:pt x="358160" y="88472"/>
                  <a:pt x="351348" y="77118"/>
                </a:cubicBezTo>
                <a:cubicBezTo>
                  <a:pt x="347123" y="70077"/>
                  <a:pt x="344003" y="62429"/>
                  <a:pt x="340331" y="55085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4583017" y="1680832"/>
            <a:ext cx="462708" cy="500508"/>
          </a:xfrm>
          <a:custGeom>
            <a:avLst/>
            <a:gdLst>
              <a:gd name="connsiteX0" fmla="*/ 242371 w 462708"/>
              <a:gd name="connsiteY0" fmla="*/ 103901 h 500508"/>
              <a:gd name="connsiteX1" fmla="*/ 198303 w 462708"/>
              <a:gd name="connsiteY1" fmla="*/ 15766 h 500508"/>
              <a:gd name="connsiteX2" fmla="*/ 154236 w 462708"/>
              <a:gd name="connsiteY2" fmla="*/ 4749 h 500508"/>
              <a:gd name="connsiteX3" fmla="*/ 55084 w 462708"/>
              <a:gd name="connsiteY3" fmla="*/ 15766 h 500508"/>
              <a:gd name="connsiteX4" fmla="*/ 0 w 462708"/>
              <a:gd name="connsiteY4" fmla="*/ 114917 h 500508"/>
              <a:gd name="connsiteX5" fmla="*/ 11017 w 462708"/>
              <a:gd name="connsiteY5" fmla="*/ 247120 h 500508"/>
              <a:gd name="connsiteX6" fmla="*/ 44067 w 462708"/>
              <a:gd name="connsiteY6" fmla="*/ 313221 h 500508"/>
              <a:gd name="connsiteX7" fmla="*/ 77118 w 462708"/>
              <a:gd name="connsiteY7" fmla="*/ 379322 h 500508"/>
              <a:gd name="connsiteX8" fmla="*/ 121185 w 462708"/>
              <a:gd name="connsiteY8" fmla="*/ 434407 h 500508"/>
              <a:gd name="connsiteX9" fmla="*/ 143219 w 462708"/>
              <a:gd name="connsiteY9" fmla="*/ 467457 h 500508"/>
              <a:gd name="connsiteX10" fmla="*/ 209320 w 462708"/>
              <a:gd name="connsiteY10" fmla="*/ 489491 h 500508"/>
              <a:gd name="connsiteX11" fmla="*/ 242371 w 462708"/>
              <a:gd name="connsiteY11" fmla="*/ 500508 h 500508"/>
              <a:gd name="connsiteX12" fmla="*/ 396607 w 462708"/>
              <a:gd name="connsiteY12" fmla="*/ 489491 h 500508"/>
              <a:gd name="connsiteX13" fmla="*/ 429658 w 462708"/>
              <a:gd name="connsiteY13" fmla="*/ 478474 h 500508"/>
              <a:gd name="connsiteX14" fmla="*/ 462708 w 462708"/>
              <a:gd name="connsiteY14" fmla="*/ 412373 h 500508"/>
              <a:gd name="connsiteX15" fmla="*/ 440675 w 462708"/>
              <a:gd name="connsiteY15" fmla="*/ 291187 h 500508"/>
              <a:gd name="connsiteX16" fmla="*/ 396607 w 462708"/>
              <a:gd name="connsiteY16" fmla="*/ 225086 h 500508"/>
              <a:gd name="connsiteX17" fmla="*/ 363556 w 462708"/>
              <a:gd name="connsiteY17" fmla="*/ 203052 h 500508"/>
              <a:gd name="connsiteX18" fmla="*/ 330506 w 462708"/>
              <a:gd name="connsiteY18" fmla="*/ 158985 h 500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2708" h="500508">
                <a:moveTo>
                  <a:pt x="242371" y="103901"/>
                </a:moveTo>
                <a:cubicBezTo>
                  <a:pt x="233682" y="60458"/>
                  <a:pt x="240115" y="39659"/>
                  <a:pt x="198303" y="15766"/>
                </a:cubicBezTo>
                <a:cubicBezTo>
                  <a:pt x="185157" y="8254"/>
                  <a:pt x="168925" y="8421"/>
                  <a:pt x="154236" y="4749"/>
                </a:cubicBezTo>
                <a:cubicBezTo>
                  <a:pt x="121185" y="8421"/>
                  <a:pt x="84363" y="0"/>
                  <a:pt x="55084" y="15766"/>
                </a:cubicBezTo>
                <a:cubicBezTo>
                  <a:pt x="24306" y="32339"/>
                  <a:pt x="10739" y="82701"/>
                  <a:pt x="0" y="114917"/>
                </a:cubicBezTo>
                <a:cubicBezTo>
                  <a:pt x="3672" y="158985"/>
                  <a:pt x="5173" y="203287"/>
                  <a:pt x="11017" y="247120"/>
                </a:cubicBezTo>
                <a:cubicBezTo>
                  <a:pt x="16051" y="284877"/>
                  <a:pt x="27188" y="279462"/>
                  <a:pt x="44067" y="313221"/>
                </a:cubicBezTo>
                <a:cubicBezTo>
                  <a:pt x="89671" y="404431"/>
                  <a:pt x="13982" y="284621"/>
                  <a:pt x="77118" y="379322"/>
                </a:cubicBezTo>
                <a:cubicBezTo>
                  <a:pt x="98565" y="443664"/>
                  <a:pt x="71354" y="384576"/>
                  <a:pt x="121185" y="434407"/>
                </a:cubicBezTo>
                <a:cubicBezTo>
                  <a:pt x="130547" y="443769"/>
                  <a:pt x="131991" y="460440"/>
                  <a:pt x="143219" y="467457"/>
                </a:cubicBezTo>
                <a:cubicBezTo>
                  <a:pt x="162914" y="479766"/>
                  <a:pt x="187286" y="482146"/>
                  <a:pt x="209320" y="489491"/>
                </a:cubicBezTo>
                <a:lnTo>
                  <a:pt x="242371" y="500508"/>
                </a:lnTo>
                <a:cubicBezTo>
                  <a:pt x="293783" y="496836"/>
                  <a:pt x="345417" y="495513"/>
                  <a:pt x="396607" y="489491"/>
                </a:cubicBezTo>
                <a:cubicBezTo>
                  <a:pt x="408140" y="488134"/>
                  <a:pt x="420590" y="485729"/>
                  <a:pt x="429658" y="478474"/>
                </a:cubicBezTo>
                <a:cubicBezTo>
                  <a:pt x="449071" y="462943"/>
                  <a:pt x="455451" y="434144"/>
                  <a:pt x="462708" y="412373"/>
                </a:cubicBezTo>
                <a:cubicBezTo>
                  <a:pt x="460308" y="393176"/>
                  <a:pt x="457108" y="320766"/>
                  <a:pt x="440675" y="291187"/>
                </a:cubicBezTo>
                <a:cubicBezTo>
                  <a:pt x="427815" y="268038"/>
                  <a:pt x="418641" y="239775"/>
                  <a:pt x="396607" y="225086"/>
                </a:cubicBezTo>
                <a:lnTo>
                  <a:pt x="363556" y="203052"/>
                </a:lnTo>
                <a:cubicBezTo>
                  <a:pt x="338642" y="165681"/>
                  <a:pt x="350885" y="179364"/>
                  <a:pt x="330506" y="158985"/>
                </a:cubicBezTo>
              </a:path>
            </a:pathLst>
          </a:cu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Особливості будови зелених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309320"/>
            <a:ext cx="91440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Є майже всі пігменти, властиві рослинам, переважає хлорофіл</a:t>
            </a:r>
            <a:endParaRPr lang="ru-RU" sz="2400" dirty="0"/>
          </a:p>
        </p:txBody>
      </p:sp>
      <p:pic>
        <p:nvPicPr>
          <p:cNvPr id="2050" name="Picture 2" descr="http://nature.baikal.ru/phs/norm/57/57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517135" cy="56355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5733256"/>
            <a:ext cx="2233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/>
              <a:t>Драпарнальдія</a:t>
            </a:r>
            <a:r>
              <a:rPr lang="uk-UA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Особливості будови зелених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949280"/>
            <a:ext cx="9144000" cy="7920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Можуть розмножуватися </a:t>
            </a:r>
            <a:r>
              <a:rPr lang="uk-UA" sz="2400" dirty="0" err="1" smtClean="0"/>
              <a:t>нестатево</a:t>
            </a:r>
            <a:r>
              <a:rPr lang="uk-UA" sz="2400" dirty="0" smtClean="0"/>
              <a:t> (за участю клітин одного організму) і статево (за участі клітин двох організмів)</a:t>
            </a:r>
            <a:endParaRPr lang="ru-RU" sz="2400" dirty="0"/>
          </a:p>
        </p:txBody>
      </p:sp>
      <p:pic>
        <p:nvPicPr>
          <p:cNvPr id="19458" name="Picture 2" descr="http://y.delfi.ua/norm/25332/644626_k0hCyw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743670" cy="540827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5445224"/>
            <a:ext cx="17658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err="1" smtClean="0"/>
              <a:t>Мікрастерій</a:t>
            </a:r>
            <a:r>
              <a:rPr lang="uk-UA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Особливості будови зелених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6480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Можуть розмножуватися вегетативно                                    (звичайними клітинами тіла)</a:t>
            </a:r>
            <a:endParaRPr lang="ru-RU" sz="2400" dirty="0"/>
          </a:p>
        </p:txBody>
      </p:sp>
      <p:pic>
        <p:nvPicPr>
          <p:cNvPr id="20482" name="Picture 2" descr="http://aquarum.narod.ru/rastenia/topny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073682" cy="552598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548680"/>
            <a:ext cx="867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/>
              <a:t>Хара</a:t>
            </a:r>
            <a:r>
              <a:rPr lang="uk-UA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Особливості будови зелених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949280"/>
            <a:ext cx="9144000" cy="7920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     Поширені у прісних і солоних водах (на малих глибинах),                                                        ґрунті, снігу, льоду, стовбурах дерев</a:t>
            </a:r>
            <a:endParaRPr lang="ru-RU" sz="2400" dirty="0"/>
          </a:p>
        </p:txBody>
      </p:sp>
      <p:pic>
        <p:nvPicPr>
          <p:cNvPr id="21508" name="Picture 4" descr="http://forumimage.ru/uploads/20110419/1303232549080037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560840" cy="53333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27584" y="548680"/>
            <a:ext cx="1458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/>
              <a:t>Каулерпа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Особливості будови зелених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Є одноклітинні види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5805264"/>
            <a:ext cx="1701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/>
              <a:t>Клостеріум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22532" name="Picture 4" descr="http://de.academic.ru/pictures/dewiki/67/Closterium_moniliferum_5b209x48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124434" cy="57988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5877272"/>
            <a:ext cx="1717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/>
              <a:t>Клостеріум</a:t>
            </a:r>
            <a:r>
              <a:rPr lang="uk-UA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461</Words>
  <Application>Microsoft Office PowerPoint</Application>
  <PresentationFormat>Экран (4:3)</PresentationFormat>
  <Paragraphs>115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Зелені водорості</vt:lpstr>
      <vt:lpstr>Особливості будови зелених водоростей</vt:lpstr>
      <vt:lpstr>Особливості будови зелених водоростей</vt:lpstr>
      <vt:lpstr>Особливості будови зелених водоростей</vt:lpstr>
      <vt:lpstr>Особливості будови зелених водоростей</vt:lpstr>
      <vt:lpstr>Особливості будови зелених водоростей</vt:lpstr>
      <vt:lpstr>Особливості будови зелених водоростей</vt:lpstr>
      <vt:lpstr>Особливості будови зелених водоростей</vt:lpstr>
      <vt:lpstr>Особливості будови зелених водоростей</vt:lpstr>
      <vt:lpstr>Особливості будови зелених водоростей</vt:lpstr>
      <vt:lpstr>Особливості будови зелених водоростей</vt:lpstr>
      <vt:lpstr>Хламідомонада </vt:lpstr>
      <vt:lpstr>Хламідомонада </vt:lpstr>
      <vt:lpstr>Хламідомонада </vt:lpstr>
      <vt:lpstr>Хламідомонада </vt:lpstr>
      <vt:lpstr>Спірогира </vt:lpstr>
      <vt:lpstr>Спірогира </vt:lpstr>
      <vt:lpstr>Спірогира </vt:lpstr>
      <vt:lpstr>Спірогира </vt:lpstr>
      <vt:lpstr>Значення зелених водоростей </vt:lpstr>
      <vt:lpstr>Значення зелених водоростей </vt:lpstr>
      <vt:lpstr>Значення зелених водоростей </vt:lpstr>
      <vt:lpstr>Значення зелених водоростей </vt:lpstr>
      <vt:lpstr>Значення зелених водоростей </vt:lpstr>
      <vt:lpstr>Значення зелених водоростей </vt:lpstr>
      <vt:lpstr>Значення зелених водоростей </vt:lpstr>
      <vt:lpstr>Значення зелених водоростей </vt:lpstr>
      <vt:lpstr>Значення зелених водоростей </vt:lpstr>
      <vt:lpstr>Значення зелених водоростей </vt:lpstr>
      <vt:lpstr>Значення зелених водоростей </vt:lpstr>
      <vt:lpstr>Лабораторна робота </vt:lpstr>
      <vt:lpstr>Лабораторна робота </vt:lpstr>
      <vt:lpstr>Хламідомонада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Зелені водорості</dc:title>
  <dc:creator>User</dc:creator>
  <cp:lastModifiedBy>Пользователь Windows</cp:lastModifiedBy>
  <cp:revision>29</cp:revision>
  <dcterms:created xsi:type="dcterms:W3CDTF">2012-12-12T15:02:40Z</dcterms:created>
  <dcterms:modified xsi:type="dcterms:W3CDTF">2013-12-19T07:55:08Z</dcterms:modified>
</cp:coreProperties>
</file>