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1" r:id="rId26"/>
    <p:sldId id="282" r:id="rId27"/>
    <p:sldId id="283" r:id="rId28"/>
    <p:sldId id="284" r:id="rId29"/>
    <p:sldId id="286" r:id="rId30"/>
    <p:sldId id="285" r:id="rId31"/>
    <p:sldId id="287" r:id="rId32"/>
    <p:sldId id="288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340767"/>
          </a:xfrm>
        </p:spPr>
        <p:txBody>
          <a:bodyPr/>
          <a:lstStyle/>
          <a:p>
            <a:r>
              <a:rPr lang="ru-RU" dirty="0" err="1" smtClean="0"/>
              <a:t>Методи</a:t>
            </a:r>
            <a:r>
              <a:rPr lang="ru-RU" dirty="0" smtClean="0"/>
              <a:t> </a:t>
            </a:r>
            <a:r>
              <a:rPr lang="ru-RU" dirty="0" err="1" smtClean="0"/>
              <a:t>вивчення</a:t>
            </a:r>
            <a:r>
              <a:rPr lang="ru-RU" dirty="0" smtClean="0"/>
              <a:t> </a:t>
            </a:r>
            <a:r>
              <a:rPr lang="ru-RU" dirty="0" err="1" smtClean="0"/>
              <a:t>орга</a:t>
            </a:r>
            <a:r>
              <a:rPr lang="uk-UA" dirty="0" err="1" smtClean="0"/>
              <a:t>нізмів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cs419426.vk.me/v419426407/99ec/t3MU3ziYHJ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12735"/>
            <a:ext cx="5895302" cy="589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18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Спостереження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764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Спостереження у природі</a:t>
            </a:r>
            <a:endParaRPr lang="ru-RU" sz="2800" dirty="0"/>
          </a:p>
        </p:txBody>
      </p:sp>
      <p:pic>
        <p:nvPicPr>
          <p:cNvPr id="9218" name="Picture 2" descr="http://desktopwallpapers.org.ua/pic/201304/1280x800/desktopwallpapers.org.ua-262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0" y="522249"/>
            <a:ext cx="9161466" cy="572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83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Спостереження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764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Спостереження у лабораторії</a:t>
            </a:r>
            <a:endParaRPr lang="ru-RU" sz="2800" dirty="0"/>
          </a:p>
        </p:txBody>
      </p:sp>
      <p:pic>
        <p:nvPicPr>
          <p:cNvPr id="10242" name="Picture 2" descr="http://xn--80abjdoczp.xn--p1ai/uploads/posts/2011-10/1318488870_testy-rasten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4867"/>
            <a:ext cx="8750130" cy="560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83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Спостереження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764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Оптичні прилади для спостереження: мікроскоп</a:t>
            </a:r>
            <a:endParaRPr lang="ru-RU" sz="2800" dirty="0"/>
          </a:p>
        </p:txBody>
      </p:sp>
      <p:pic>
        <p:nvPicPr>
          <p:cNvPr id="11266" name="Picture 2" descr="http://cs419520.vk.me/v419520270/30aa/5z1Y_M4OH1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1716"/>
            <a:ext cx="8444487" cy="564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09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Описовий метод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764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Аристотель (384 – 322) описав 500 видів тварин</a:t>
            </a:r>
            <a:endParaRPr lang="ru-RU" sz="2800" dirty="0"/>
          </a:p>
        </p:txBody>
      </p:sp>
      <p:pic>
        <p:nvPicPr>
          <p:cNvPr id="12290" name="Picture 2" descr="http://upload.wikimedia.org/wikipedia/commons/f/f3/Busto_di_Aristotele_conservato_a_Palazzo_Altaemps,_Roma._Foto_di_Giovanni_Dall'Or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05" y="486627"/>
            <a:ext cx="8343459" cy="554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83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Описовий метод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764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err="1" smtClean="0"/>
              <a:t>Теофраст</a:t>
            </a:r>
            <a:r>
              <a:rPr lang="uk-UA" sz="2800" dirty="0" smtClean="0"/>
              <a:t> (372 – 287) описав 500 видів рослин</a:t>
            </a:r>
            <a:endParaRPr lang="ru-RU" sz="2800" dirty="0"/>
          </a:p>
        </p:txBody>
      </p:sp>
      <p:pic>
        <p:nvPicPr>
          <p:cNvPr id="13314" name="Picture 2" descr="http://upload.wikimedia.org/wikipedia/commons/thumb/d/d3/Teofrasto_Orto_botanico_detail.jpg/450px-Teofrasto_Orto_botanico_det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20688"/>
            <a:ext cx="4160236" cy="554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09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Описовий метод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764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Види організмів описують і тепер</a:t>
            </a:r>
            <a:endParaRPr lang="ru-RU" sz="2800" dirty="0"/>
          </a:p>
        </p:txBody>
      </p:sp>
      <p:pic>
        <p:nvPicPr>
          <p:cNvPr id="14338" name="Picture 2" descr="http://tvkniga.ru/cover/na/nasekomye-evropejskoj-hasti-rossii-atlas-s-obzorom-biologii-nasekomyh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5" y="1124744"/>
            <a:ext cx="4705851" cy="470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tvkniga.ru/cover/na/nasekomye-evropejskoj-hasti-rossii-atlas-s-obzorom-biologii-nasekomyh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435" y="1124744"/>
            <a:ext cx="4534529" cy="453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09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Порівняльний метод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764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Порівнюють об</a:t>
            </a:r>
            <a:r>
              <a:rPr lang="en-US" sz="2800" dirty="0" smtClean="0"/>
              <a:t>’</a:t>
            </a:r>
            <a:r>
              <a:rPr lang="uk-UA" sz="2800" dirty="0" err="1" smtClean="0"/>
              <a:t>єкти</a:t>
            </a:r>
            <a:r>
              <a:rPr lang="uk-UA" sz="2800" dirty="0" smtClean="0"/>
              <a:t>, процеси, явища</a:t>
            </a:r>
            <a:endParaRPr lang="ru-RU" sz="2800" dirty="0"/>
          </a:p>
        </p:txBody>
      </p:sp>
      <p:pic>
        <p:nvPicPr>
          <p:cNvPr id="15362" name="Picture 2" descr="http://cs616722.vk.me/v616722444/4b21/E98aN_lomW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112" y="476672"/>
            <a:ext cx="9176111" cy="562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09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Експеримент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764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Дослідник втручається у перебіг процесів</a:t>
            </a:r>
            <a:endParaRPr lang="ru-RU" sz="2800" dirty="0"/>
          </a:p>
        </p:txBody>
      </p:sp>
      <p:pic>
        <p:nvPicPr>
          <p:cNvPr id="16386" name="Picture 2" descr="http://devblog.tweatfor.com/wp-content/uploads/2014/07/Ekspire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63" y="692696"/>
            <a:ext cx="7656785" cy="551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68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Експеримент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764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Польовий експеримент – у природних умовах</a:t>
            </a:r>
            <a:endParaRPr lang="ru-RU" sz="2800" dirty="0"/>
          </a:p>
        </p:txBody>
      </p:sp>
      <p:pic>
        <p:nvPicPr>
          <p:cNvPr id="17410" name="Picture 2" descr="http://photo.sstu.ru/main.php?g2_view=core.DownloadItem&amp;g2_itemId=2220&amp;g2_serialNumber=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97169"/>
            <a:ext cx="8331759" cy="555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6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Експеримент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764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Лабораторний експеримент</a:t>
            </a:r>
            <a:endParaRPr lang="ru-RU" sz="2800" dirty="0"/>
          </a:p>
        </p:txBody>
      </p:sp>
      <p:pic>
        <p:nvPicPr>
          <p:cNvPr id="18434" name="Picture 2" descr="http://resources3.news.com.au/images/2010/05/10/1225864/574435-mouse-p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4287"/>
            <a:ext cx="9144000" cy="514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6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Природні об</a:t>
            </a:r>
            <a:r>
              <a:rPr lang="en-US" dirty="0" smtClean="0"/>
              <a:t>’</a:t>
            </a:r>
            <a:r>
              <a:rPr lang="uk-UA" dirty="0" err="1" smtClean="0"/>
              <a:t>єкти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764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Рослини </a:t>
            </a:r>
            <a:endParaRPr lang="ru-RU" sz="2800" dirty="0"/>
          </a:p>
        </p:txBody>
      </p:sp>
      <p:pic>
        <p:nvPicPr>
          <p:cNvPr id="2050" name="Picture 2" descr="http://medvoice.ru/wp-content/uploads/2014/08/%D1%80%D0%BE%D0%BC%D0%B0%D1%88%D0%BA%D0%B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363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44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Науковий метод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76470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Усі отримані дані обробляються математично, щоб виявити важливі риси і встановити закономірності</a:t>
            </a:r>
            <a:endParaRPr lang="ru-RU" sz="2800" dirty="0"/>
          </a:p>
        </p:txBody>
      </p:sp>
      <p:pic>
        <p:nvPicPr>
          <p:cNvPr id="19458" name="Picture 2" descr="http://altaynews.kz/yk/uploads/posts/2013-02/1360665975_energ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754"/>
            <a:ext cx="8748464" cy="554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6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Науковий метод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764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 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4824" y="548680"/>
            <a:ext cx="2448272" cy="626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Спостереження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76326" y="1581022"/>
            <a:ext cx="2457075" cy="698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Припущення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4824" y="2676695"/>
            <a:ext cx="2422471" cy="613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Прогноз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06462" y="2677587"/>
            <a:ext cx="3036445" cy="5428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Нові спостереження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06463" y="3501008"/>
            <a:ext cx="303644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Гіпотеза 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06463" y="4467151"/>
            <a:ext cx="3036444" cy="618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Експеримент 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06463" y="5381551"/>
            <a:ext cx="3036444" cy="7117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Теорія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3207295" y="2740974"/>
            <a:ext cx="978408" cy="4846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1762548" y="1185601"/>
            <a:ext cx="484632" cy="371191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1740895" y="2279398"/>
            <a:ext cx="484632" cy="395421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5482368" y="3209947"/>
            <a:ext cx="484632" cy="291061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5482369" y="4169522"/>
            <a:ext cx="484632" cy="27540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5482368" y="5090490"/>
            <a:ext cx="484632" cy="291061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углом 17"/>
          <p:cNvSpPr/>
          <p:nvPr/>
        </p:nvSpPr>
        <p:spPr>
          <a:xfrm rot="10800000" flipH="1">
            <a:off x="1815202" y="3289882"/>
            <a:ext cx="2370501" cy="1723294"/>
          </a:xfrm>
          <a:prstGeom prst="bentArrow">
            <a:avLst>
              <a:gd name="adj1" fmla="val 17699"/>
              <a:gd name="adj2" fmla="val 14866"/>
              <a:gd name="adj3" fmla="val 13679"/>
              <a:gd name="adj4" fmla="val 4375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8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Науковий метод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76470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Приклад: перевіряємо приказку                                                  «Кому що, а курці просо»</a:t>
            </a:r>
            <a:endParaRPr lang="ru-RU" sz="2800" dirty="0"/>
          </a:p>
        </p:txBody>
      </p:sp>
      <p:pic>
        <p:nvPicPr>
          <p:cNvPr id="20482" name="Picture 2" descr="http://www.graycell.ru/picture/big/kur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986" y="576133"/>
            <a:ext cx="5472608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8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Використання знань із біології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76470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sz="2800" dirty="0"/>
              <a:t>К</a:t>
            </a:r>
            <a:r>
              <a:rPr lang="uk-UA" sz="2800" dirty="0" smtClean="0"/>
              <a:t>омпоненти живої природи людина використовує для покращення здоров</a:t>
            </a:r>
            <a:r>
              <a:rPr lang="en-US" sz="2800" dirty="0" smtClean="0"/>
              <a:t>’</a:t>
            </a:r>
            <a:r>
              <a:rPr lang="uk-UA" sz="2800" dirty="0" smtClean="0"/>
              <a:t>я</a:t>
            </a:r>
            <a:endParaRPr lang="ru-RU" sz="2800" dirty="0"/>
          </a:p>
        </p:txBody>
      </p:sp>
      <p:pic>
        <p:nvPicPr>
          <p:cNvPr id="21506" name="Picture 2" descr="http://img0.liveinternet.ru/images/attach/c/6/93/853/93853344_3925073_1321901324_0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22606"/>
            <a:ext cx="7661480" cy="546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8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Використання знань із біології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76470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sz="2800" dirty="0"/>
              <a:t>К</a:t>
            </a:r>
            <a:r>
              <a:rPr lang="uk-UA" sz="2800" dirty="0" smtClean="0"/>
              <a:t>омпоненти живої природи людина використовує для покращення харчування</a:t>
            </a:r>
            <a:endParaRPr lang="ru-RU" sz="2800" dirty="0"/>
          </a:p>
        </p:txBody>
      </p:sp>
      <p:pic>
        <p:nvPicPr>
          <p:cNvPr id="22530" name="Picture 2" descr="http://supermarket-semena.com.ua/images/Mork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5104"/>
            <a:ext cx="9188604" cy="569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14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Використання знань із біології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76470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sz="2800" dirty="0"/>
              <a:t>К</a:t>
            </a:r>
            <a:r>
              <a:rPr lang="uk-UA" sz="2800" dirty="0" smtClean="0"/>
              <a:t>омпоненти живої природи людина використовує для покращення проживання</a:t>
            </a:r>
            <a:endParaRPr lang="ru-RU" sz="2800" dirty="0"/>
          </a:p>
        </p:txBody>
      </p:sp>
      <p:pic>
        <p:nvPicPr>
          <p:cNvPr id="23554" name="Picture 2" descr="http://derevo.vseostroyke.by/wp-content/uploads/bani-kat/big/bani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00401"/>
            <a:ext cx="8316416" cy="556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14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Використання знань із біології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76470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sz="2800" dirty="0"/>
              <a:t>К</a:t>
            </a:r>
            <a:r>
              <a:rPr lang="uk-UA" sz="2800" dirty="0" smtClean="0"/>
              <a:t>омпоненти живої природи людина використовує для покращення якості довкілля</a:t>
            </a:r>
            <a:endParaRPr lang="ru-RU" sz="2800" dirty="0"/>
          </a:p>
        </p:txBody>
      </p:sp>
      <p:pic>
        <p:nvPicPr>
          <p:cNvPr id="4" name="Picture 2" descr="http://cs301112.vk.me/v301112464/7453/LFdVlY_o0b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7284300" cy="546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14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Використання знань із біології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764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Медицина </a:t>
            </a:r>
            <a:endParaRPr lang="ru-RU" sz="2800" dirty="0"/>
          </a:p>
        </p:txBody>
      </p:sp>
      <p:pic>
        <p:nvPicPr>
          <p:cNvPr id="24578" name="Picture 2" descr="http://www.mvestnik.ru/mvfoto%5C2012%5C10%5C26%5C%D0%9C%D0%B5%D0%B4%D0%B8%D1%86%D0%B8%D0%BD%D0%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22962"/>
            <a:ext cx="7450799" cy="558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57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Використання знань із біології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76470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Фармакологія (ліки із рослинної і </a:t>
            </a:r>
            <a:r>
              <a:rPr lang="uk-UA" sz="2800" dirty="0" smtClean="0"/>
              <a:t>тваринно</a:t>
            </a:r>
            <a:r>
              <a:rPr lang="uk-UA" sz="2800" dirty="0"/>
              <a:t>ї</a:t>
            </a:r>
            <a:r>
              <a:rPr lang="uk-UA" sz="2800" dirty="0" smtClean="0"/>
              <a:t> </a:t>
            </a:r>
            <a:r>
              <a:rPr lang="uk-UA" sz="2800" dirty="0" smtClean="0"/>
              <a:t>сировини, грибів і вироблені за допомогою бактерій)</a:t>
            </a:r>
            <a:endParaRPr lang="ru-RU" sz="2800" dirty="0"/>
          </a:p>
        </p:txBody>
      </p:sp>
      <p:pic>
        <p:nvPicPr>
          <p:cNvPr id="25602" name="Picture 2" descr="http://boldarev.ru/wp-content/uploads/2012/06/tablet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76" y="1124744"/>
            <a:ext cx="9146496" cy="449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57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Використання знань із біології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764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Сільське господарство: рослинництво</a:t>
            </a:r>
            <a:endParaRPr lang="ru-RU" sz="2800" dirty="0"/>
          </a:p>
        </p:txBody>
      </p:sp>
      <p:pic>
        <p:nvPicPr>
          <p:cNvPr id="26628" name="Picture 4" descr="http://nash-sadok.ru/uploads/posts/2013-02/1360097073_yablonya-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6704"/>
            <a:ext cx="9144000" cy="567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62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Природні об</a:t>
            </a:r>
            <a:r>
              <a:rPr lang="en-US" dirty="0" smtClean="0"/>
              <a:t>’</a:t>
            </a:r>
            <a:r>
              <a:rPr lang="uk-UA" dirty="0" err="1" smtClean="0"/>
              <a:t>єкти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764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Тварини </a:t>
            </a:r>
            <a:endParaRPr lang="ru-RU" sz="2800" dirty="0"/>
          </a:p>
        </p:txBody>
      </p:sp>
      <p:pic>
        <p:nvPicPr>
          <p:cNvPr id="3074" name="Picture 2" descr="http://klimbo.ru/images/photoblog/animals/1/976_zhivotnye_detenyshi_materinskij_instinkt%20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14" y="548679"/>
            <a:ext cx="8602407" cy="562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81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Використання знань із біології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764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Сільське господарство: тваринництво</a:t>
            </a:r>
            <a:endParaRPr lang="ru-RU" sz="2800" dirty="0"/>
          </a:p>
        </p:txBody>
      </p:sp>
      <p:pic>
        <p:nvPicPr>
          <p:cNvPr id="27650" name="Picture 2" descr="http://www.asks.ru/files/u4/poultry_fa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53585"/>
            <a:ext cx="8415300" cy="56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57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Використання знань із біології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764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Охорона природи</a:t>
            </a:r>
            <a:endParaRPr lang="ru-RU" sz="2800" dirty="0"/>
          </a:p>
        </p:txBody>
      </p:sp>
      <p:pic>
        <p:nvPicPr>
          <p:cNvPr id="28674" name="Picture 2" descr="http://footfoot.ru/wp-content/uploads/2010/08/eko_kitai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48041"/>
            <a:ext cx="7456883" cy="559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57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Використання знань із біології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764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Промисловість: харчова</a:t>
            </a:r>
            <a:endParaRPr lang="ru-RU" sz="2800" dirty="0"/>
          </a:p>
        </p:txBody>
      </p:sp>
      <p:pic>
        <p:nvPicPr>
          <p:cNvPr id="29698" name="Picture 2" descr="http://veganohooligano.com.ua/wp-content/uploads/2011/10/breast-cancer-dairy-produc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50" y="484324"/>
            <a:ext cx="8033026" cy="560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57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Використання знань із біології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764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Промисловість: легка</a:t>
            </a:r>
            <a:endParaRPr lang="ru-RU" sz="2800" dirty="0"/>
          </a:p>
        </p:txBody>
      </p:sp>
      <p:pic>
        <p:nvPicPr>
          <p:cNvPr id="30722" name="Picture 2" descr="http://cache.boston.com/universal/site_graphics/blogs/bigpicture/manuf_02_20/m10_176689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2797"/>
            <a:ext cx="8532440" cy="554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57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Використання знань із біології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76470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Біоніка – наука про взаємодія біології і техніки               (нові ідеї для архітектури, промисловості)</a:t>
            </a:r>
            <a:endParaRPr lang="ru-RU" sz="2800" dirty="0"/>
          </a:p>
        </p:txBody>
      </p:sp>
      <p:pic>
        <p:nvPicPr>
          <p:cNvPr id="4" name="Picture 2" descr="http://cs313826.vk.me/v313826140/3711/8ialZvpVd_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259688" cy="551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75856" y="548680"/>
            <a:ext cx="5451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Университет </a:t>
            </a:r>
            <a:r>
              <a:rPr lang="ru-RU" dirty="0" err="1" smtClean="0"/>
              <a:t>мистецтв</a:t>
            </a:r>
            <a:r>
              <a:rPr lang="ru-RU" dirty="0" smtClean="0"/>
              <a:t>, дизайну </a:t>
            </a:r>
            <a:r>
              <a:rPr lang="ru-RU" dirty="0"/>
              <a:t>и </a:t>
            </a:r>
            <a:r>
              <a:rPr lang="ru-RU" dirty="0" smtClean="0"/>
              <a:t>ЗМ</a:t>
            </a:r>
            <a:r>
              <a:rPr lang="uk-UA" dirty="0" smtClean="0"/>
              <a:t>І </a:t>
            </a:r>
            <a:r>
              <a:rPr lang="ru-RU" dirty="0" smtClean="0"/>
              <a:t>в </a:t>
            </a:r>
            <a:r>
              <a:rPr lang="ru-RU" dirty="0" err="1" smtClean="0"/>
              <a:t>Сингапурі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457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Використання знань із біології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764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Біологія – наука майбутнього</a:t>
            </a:r>
            <a:endParaRPr lang="ru-RU" sz="2800" dirty="0"/>
          </a:p>
        </p:txBody>
      </p:sp>
      <p:pic>
        <p:nvPicPr>
          <p:cNvPr id="4" name="Picture 2" descr="http://www.velvet.by/files/userfiles/14735/1_3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48680"/>
            <a:ext cx="7134524" cy="562659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24128" y="3789040"/>
            <a:ext cx="7393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/>
              <a:t>8 кг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4457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Природні об</a:t>
            </a:r>
            <a:r>
              <a:rPr lang="en-US" dirty="0" smtClean="0"/>
              <a:t>’</a:t>
            </a:r>
            <a:r>
              <a:rPr lang="uk-UA" dirty="0" err="1" smtClean="0"/>
              <a:t>єкти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764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Гриби </a:t>
            </a:r>
            <a:endParaRPr lang="ru-RU" sz="2800" dirty="0"/>
          </a:p>
        </p:txBody>
      </p:sp>
      <p:pic>
        <p:nvPicPr>
          <p:cNvPr id="4098" name="Picture 2" descr="http://usiter.com/uploads/20120329/muhomor+gribi+279018553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7428317" cy="557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81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Природні об</a:t>
            </a:r>
            <a:r>
              <a:rPr lang="en-US" dirty="0" smtClean="0"/>
              <a:t>’</a:t>
            </a:r>
            <a:r>
              <a:rPr lang="uk-UA" dirty="0" err="1" smtClean="0"/>
              <a:t>єкти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764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Бактерії </a:t>
            </a:r>
            <a:endParaRPr lang="ru-RU" sz="2800" dirty="0"/>
          </a:p>
        </p:txBody>
      </p:sp>
      <p:pic>
        <p:nvPicPr>
          <p:cNvPr id="5122" name="Picture 2" descr="http://esttone.com/assets/templates/lactis/img/block7-bacter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252" y="544986"/>
            <a:ext cx="6264696" cy="554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81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Природні об</a:t>
            </a:r>
            <a:r>
              <a:rPr lang="en-US" dirty="0" smtClean="0"/>
              <a:t>’</a:t>
            </a:r>
            <a:r>
              <a:rPr lang="uk-UA" dirty="0" err="1" smtClean="0"/>
              <a:t>єкти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764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Віруси </a:t>
            </a:r>
            <a:endParaRPr lang="ru-RU" sz="2800" dirty="0"/>
          </a:p>
        </p:txBody>
      </p:sp>
      <p:pic>
        <p:nvPicPr>
          <p:cNvPr id="6146" name="Picture 2" descr="http://www.eurolab.ua/img/st_img/04_10/os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857441" cy="5534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81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Спостереження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764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Дослідник не впливає на події, не втручається</a:t>
            </a:r>
            <a:endParaRPr lang="ru-RU" sz="2800" dirty="0"/>
          </a:p>
        </p:txBody>
      </p:sp>
      <p:pic>
        <p:nvPicPr>
          <p:cNvPr id="4" name="Picture 2" descr="http://cs307304.vk.me/v307304507/23cb/c_u-yC2ivW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0774"/>
            <a:ext cx="8532440" cy="569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81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Спостереження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764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Оптичні прилади для спостереження: бінокль</a:t>
            </a:r>
            <a:endParaRPr lang="ru-RU" sz="2800" dirty="0"/>
          </a:p>
        </p:txBody>
      </p:sp>
      <p:pic>
        <p:nvPicPr>
          <p:cNvPr id="7170" name="Picture 2" descr="http://popgun.ru/files/g/10/orig/4202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03281"/>
            <a:ext cx="7545420" cy="565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83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Спостереження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764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Оптичні прилади для спостереження: телескоп</a:t>
            </a:r>
            <a:endParaRPr lang="ru-RU" sz="2800" dirty="0"/>
          </a:p>
        </p:txBody>
      </p:sp>
      <p:pic>
        <p:nvPicPr>
          <p:cNvPr id="8194" name="Picture 2" descr="http://hostingkartinok.com/foto/wp-content/uploads/2013/05/birds-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81220"/>
            <a:ext cx="8535374" cy="570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09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316</Words>
  <Application>Microsoft Office PowerPoint</Application>
  <PresentationFormat>Экран (4:3)</PresentationFormat>
  <Paragraphs>78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8" baseType="lpstr">
      <vt:lpstr>Arial</vt:lpstr>
      <vt:lpstr>Calibri</vt:lpstr>
      <vt:lpstr>Тема Office</vt:lpstr>
      <vt:lpstr>Методи вивчення організмів</vt:lpstr>
      <vt:lpstr>Природні об’єкти</vt:lpstr>
      <vt:lpstr>Природні об’єкти</vt:lpstr>
      <vt:lpstr>Природні об’єкти</vt:lpstr>
      <vt:lpstr>Природні об’єкти</vt:lpstr>
      <vt:lpstr>Природні об’єкти</vt:lpstr>
      <vt:lpstr>Спостереження </vt:lpstr>
      <vt:lpstr>Спостереження </vt:lpstr>
      <vt:lpstr>Спостереження </vt:lpstr>
      <vt:lpstr>Спостереження </vt:lpstr>
      <vt:lpstr>Спостереження </vt:lpstr>
      <vt:lpstr>Спостереження </vt:lpstr>
      <vt:lpstr>Описовий метод </vt:lpstr>
      <vt:lpstr>Описовий метод </vt:lpstr>
      <vt:lpstr>Описовий метод </vt:lpstr>
      <vt:lpstr>Порівняльний метод </vt:lpstr>
      <vt:lpstr>Експеримент  </vt:lpstr>
      <vt:lpstr>Експеримент  </vt:lpstr>
      <vt:lpstr>Експеримент  </vt:lpstr>
      <vt:lpstr>Науковий метод  </vt:lpstr>
      <vt:lpstr>Науковий метод  </vt:lpstr>
      <vt:lpstr>Науковий метод  </vt:lpstr>
      <vt:lpstr>Використання знань із біології  </vt:lpstr>
      <vt:lpstr>Використання знань із біології  </vt:lpstr>
      <vt:lpstr>Використання знань із біології  </vt:lpstr>
      <vt:lpstr>Використання знань із біології  </vt:lpstr>
      <vt:lpstr>Використання знань із біології  </vt:lpstr>
      <vt:lpstr>Використання знань із біології  </vt:lpstr>
      <vt:lpstr>Використання знань із біології  </vt:lpstr>
      <vt:lpstr>Використання знань із біології  </vt:lpstr>
      <vt:lpstr>Використання знань із біології  </vt:lpstr>
      <vt:lpstr>Використання знань із біології  </vt:lpstr>
      <vt:lpstr>Використання знань із біології  </vt:lpstr>
      <vt:lpstr>Використання знань із біології  </vt:lpstr>
      <vt:lpstr>Використання знань із біології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 вивчення організмів</dc:title>
  <cp:lastModifiedBy>Пользователь</cp:lastModifiedBy>
  <cp:revision>15</cp:revision>
  <dcterms:created xsi:type="dcterms:W3CDTF">2014-09-11T06:12:05Z</dcterms:created>
  <dcterms:modified xsi:type="dcterms:W3CDTF">2020-09-08T07:07:26Z</dcterms:modified>
</cp:coreProperties>
</file>