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836711"/>
          </a:xfrm>
        </p:spPr>
        <p:txBody>
          <a:bodyPr>
            <a:noAutofit/>
          </a:bodyPr>
          <a:lstStyle/>
          <a:p>
            <a:r>
              <a:rPr lang="uk-UA" sz="6000" dirty="0" smtClean="0"/>
              <a:t>Хвороботворні бактерії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3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Шляхи передачі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Контактно-побутовий </a:t>
            </a:r>
            <a:endParaRPr lang="ru-RU" sz="2800" dirty="0"/>
          </a:p>
        </p:txBody>
      </p:sp>
      <p:pic>
        <p:nvPicPr>
          <p:cNvPr id="9218" name="Picture 2" descr="http://www.lifeedited.com/wp-content/themes/artisan/img_resize/timthumb.php?src=http://www.lifeedited.com/wp-content/uploads/2012/07/messy-bathroom.jpg&amp;w=583&amp;z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6869"/>
            <a:ext cx="8297573" cy="587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1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Шляхи передачі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Повітряно-крапельний (туберкульоз, кашлюк)</a:t>
            </a:r>
            <a:endParaRPr lang="ru-RU" sz="2800" dirty="0"/>
          </a:p>
        </p:txBody>
      </p:sp>
      <p:pic>
        <p:nvPicPr>
          <p:cNvPr id="4" name="Picture 2" descr="http://www.likar.info/pictures_ckfinder/images/ORVI-simptomi-i-lechenie-profilakt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66" y="548680"/>
            <a:ext cx="8776067" cy="572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Шляхи передачі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Через воду (холера)</a:t>
            </a:r>
            <a:endParaRPr lang="ru-RU" sz="2800" dirty="0"/>
          </a:p>
        </p:txBody>
      </p:sp>
      <p:pic>
        <p:nvPicPr>
          <p:cNvPr id="4" name="Picture 2" descr="http://f3.s.qip.ru/LZl45oC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572500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Шляхи передачі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Через заражені продукти харчування</a:t>
            </a:r>
            <a:endParaRPr lang="ru-RU" sz="2800" dirty="0"/>
          </a:p>
        </p:txBody>
      </p:sp>
      <p:pic>
        <p:nvPicPr>
          <p:cNvPr id="13314" name="Picture 2" descr="http://www.tusur.ru/export/sites/ru.tusur.new/ru/news/2009/09/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84329" cy="583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Шляхи передачі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Укуси членистоногих (чума, висипний тиф)</a:t>
            </a:r>
            <a:endParaRPr lang="ru-RU" sz="2800" dirty="0"/>
          </a:p>
        </p:txBody>
      </p:sp>
      <p:pic>
        <p:nvPicPr>
          <p:cNvPr id="4" name="Picture 4" descr="http://www.newizv.ru/images/photos/other/20110526220342_11-koma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474"/>
            <a:ext cx="3960440" cy="582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://recipehome.ru/wp-content/uploads/2011/05/7d79c37b5f-253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413" y="500621"/>
            <a:ext cx="4920961" cy="583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Шляхи передачі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Через </a:t>
            </a:r>
            <a:r>
              <a:rPr lang="uk-UA" sz="2800" dirty="0" err="1" smtClean="0"/>
              <a:t>грунт</a:t>
            </a:r>
            <a:r>
              <a:rPr lang="uk-UA" sz="2800" dirty="0" smtClean="0"/>
              <a:t> (правець)</a:t>
            </a:r>
            <a:endParaRPr lang="ru-RU" sz="2800" dirty="0"/>
          </a:p>
        </p:txBody>
      </p:sp>
      <p:pic>
        <p:nvPicPr>
          <p:cNvPr id="11266" name="Picture 2" descr="http://s.uabuild.com/services/2428/2428/kopka_transhej_vruchnuyu_cena_ki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548680"/>
            <a:ext cx="7728181" cy="579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Шляхи передачі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Статевий </a:t>
            </a:r>
            <a:endParaRPr lang="ru-RU" sz="2800" dirty="0"/>
          </a:p>
        </p:txBody>
      </p:sp>
      <p:pic>
        <p:nvPicPr>
          <p:cNvPr id="4" name="Picture 2" descr="http://vsemboleznyam.net/wp-content/uploads/2011/12/%D0%B8%D0%BD%D1%84%D0%B5%D0%BA%D1%86%D0%B8%D0%B8-%D0%BF%D0%BE%D0%BB%D0%BE%D0%B2%D1%8B%D0%BC-%D0%BF%D1%83%D1%82%D0%B5%D0%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1973"/>
            <a:ext cx="7776864" cy="591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18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/>
              <a:t>Особливості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 smtClean="0"/>
              <a:t>Розмножуються</a:t>
            </a:r>
            <a:r>
              <a:rPr lang="ru-RU" sz="2800" dirty="0" smtClean="0"/>
              <a:t> в орган</a:t>
            </a:r>
            <a:r>
              <a:rPr lang="uk-UA" sz="2800" dirty="0" err="1" smtClean="0"/>
              <a:t>ізмі</a:t>
            </a:r>
            <a:r>
              <a:rPr lang="uk-UA" sz="2800" dirty="0" smtClean="0"/>
              <a:t> дуже швидко</a:t>
            </a:r>
            <a:endParaRPr lang="ru-RU" sz="2800" dirty="0"/>
          </a:p>
        </p:txBody>
      </p:sp>
      <p:pic>
        <p:nvPicPr>
          <p:cNvPr id="16386" name="Picture 2" descr="http://www.agelessnutrition.com/articles/cold/img/cf9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5240"/>
            <a:ext cx="8064896" cy="584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Особливості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У вигляді спори зберігаються десятки років</a:t>
            </a:r>
            <a:endParaRPr lang="ru-RU" sz="2800" dirty="0"/>
          </a:p>
        </p:txBody>
      </p:sp>
      <p:pic>
        <p:nvPicPr>
          <p:cNvPr id="19458" name="Picture 2" descr="Строение бактер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6" y="1143147"/>
            <a:ext cx="9081635" cy="448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Особливості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Є аеробними та анаеробними</a:t>
            </a:r>
            <a:endParaRPr lang="ru-RU" sz="2800" dirty="0"/>
          </a:p>
        </p:txBody>
      </p:sp>
      <p:pic>
        <p:nvPicPr>
          <p:cNvPr id="18434" name="Picture 2" descr="http://vsyako-razno.ru/uploads/posts/2011-05/vsyako-razno.ru_1306244260529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27542"/>
            <a:ext cx="8944202" cy="578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72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Особливост</a:t>
            </a:r>
            <a:r>
              <a:rPr lang="uk-UA" sz="3200" dirty="0" smtClean="0"/>
              <a:t>і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Повітря у місцях скупчення людей насичене бактеріями</a:t>
            </a:r>
            <a:endParaRPr lang="ru-RU" sz="2800" dirty="0"/>
          </a:p>
        </p:txBody>
      </p:sp>
      <p:pic>
        <p:nvPicPr>
          <p:cNvPr id="1026" name="Picture 2" descr="http://s1.tchkcdn.com/fun/g2/s/1/3/5/0/1350/13728_144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182725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Різноманітність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Хвороби людей: (крім раніше названих)дизентерія</a:t>
            </a:r>
            <a:endParaRPr lang="ru-RU" sz="2800" dirty="0"/>
          </a:p>
        </p:txBody>
      </p:sp>
      <p:pic>
        <p:nvPicPr>
          <p:cNvPr id="17412" name="Picture 4" descr="Симптоми дизентерії у дорослих і ді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81" y="476672"/>
            <a:ext cx="7837543" cy="596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http://udoktora.net/wp-content/uploads/2011/10/simptomyi-i-vozmozhnyie-oslozhneniya-dizenteri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3888432" cy="252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7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Різноманітність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Хвороби тварин: сибірка</a:t>
            </a:r>
            <a:endParaRPr lang="ru-RU" sz="2800" dirty="0"/>
          </a:p>
        </p:txBody>
      </p:sp>
      <p:pic>
        <p:nvPicPr>
          <p:cNvPr id="24578" name="Picture 2" descr="Ветмедики здивовані смертю собаки від сибір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125024" cy="5902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http://www.creeaza.com/files/medicina/9_poze/image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351267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0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Різноманітність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Хвороби тварин: бруцельоз</a:t>
            </a:r>
            <a:endParaRPr lang="ru-RU" sz="2800" dirty="0"/>
          </a:p>
        </p:txBody>
      </p:sp>
      <p:pic>
        <p:nvPicPr>
          <p:cNvPr id="23554" name="Picture 2" descr="http://www.4ernigiv.info/uploads/posts/2014-01/1390217057_20012014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800802" cy="585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http://likarnya.pp.ua/wp-content/uploads/images/brucellez-kogda-stakan-moloka-mozhet-byt-opasnym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3228"/>
            <a:ext cx="2808312" cy="210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0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Різноманітність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Хвороби рослин: чорна плямистість помідорів</a:t>
            </a:r>
            <a:endParaRPr lang="ru-RU" sz="2800" dirty="0"/>
          </a:p>
        </p:txBody>
      </p:sp>
      <p:pic>
        <p:nvPicPr>
          <p:cNvPr id="22530" name="Picture 2" descr="http://www.tomatosite.ru/assets/images/Bolezni/chernaya_pya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99" y="548680"/>
            <a:ext cx="6423620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http://floraplanets.ru/images/Bacterial_Spot_of_Toma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107" y="3068961"/>
            <a:ext cx="509594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http://www.genoscope.cns.fr/spip/IMG/cache-200x194/photo2-7-200x1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829" y="548680"/>
            <a:ext cx="2598227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0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Різноманітність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Хвороби рослин: м</a:t>
            </a:r>
            <a:r>
              <a:rPr lang="en-US" sz="2800" dirty="0" smtClean="0"/>
              <a:t>’</a:t>
            </a:r>
            <a:r>
              <a:rPr lang="uk-UA" sz="2800" dirty="0" smtClean="0"/>
              <a:t>яка гниль цибулі</a:t>
            </a:r>
            <a:endParaRPr lang="ru-RU" sz="2800" dirty="0"/>
          </a:p>
        </p:txBody>
      </p:sp>
      <p:pic>
        <p:nvPicPr>
          <p:cNvPr id="21506" name="Picture 2" descr="Мягкая или мокрая бактериальная гниль лу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78"/>
            <a:ext cx="6619875" cy="590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7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Різноманітність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Хвороби рослин: бура гниль картоплі</a:t>
            </a:r>
            <a:endParaRPr lang="ru-RU" sz="2800" dirty="0"/>
          </a:p>
        </p:txBody>
      </p:sp>
      <p:pic>
        <p:nvPicPr>
          <p:cNvPr id="20482" name="Picture 2" descr="http://belagrotorg.ru/images/stati/byraja%20gn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76296"/>
            <a:ext cx="5760641" cy="564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7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Особливост</a:t>
            </a:r>
            <a:r>
              <a:rPr lang="uk-UA" sz="3200" dirty="0" smtClean="0"/>
              <a:t>і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У природних умовах їх значно менше</a:t>
            </a:r>
            <a:endParaRPr lang="ru-RU" sz="2800" dirty="0"/>
          </a:p>
        </p:txBody>
      </p:sp>
      <p:pic>
        <p:nvPicPr>
          <p:cNvPr id="2050" name="Picture 2" descr="http://million-wallpapers.ru/wallpapers/4/9/17870298645981561103/gornyj-lu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" y="692696"/>
            <a:ext cx="9220516" cy="518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8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Особливост</a:t>
            </a:r>
            <a:r>
              <a:rPr lang="uk-UA" sz="3200" dirty="0" smtClean="0"/>
              <a:t>і хвороботворних бактерій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Утворюють після проникнення у клітину токсини</a:t>
            </a:r>
            <a:endParaRPr lang="ru-RU" sz="2800" dirty="0"/>
          </a:p>
        </p:txBody>
      </p:sp>
      <p:pic>
        <p:nvPicPr>
          <p:cNvPr id="3074" name="Picture 2" descr="http://zhenskoezdorovje.ru/uploads/posts/2012-06/fwjimvo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8398"/>
            <a:ext cx="8388424" cy="574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1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Найтоксичніші</a:t>
            </a:r>
            <a:r>
              <a:rPr lang="uk-UA" sz="3200" dirty="0" smtClean="0"/>
              <a:t>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Правець </a:t>
            </a:r>
            <a:endParaRPr lang="ru-RU" sz="2800" dirty="0"/>
          </a:p>
        </p:txBody>
      </p:sp>
      <p:pic>
        <p:nvPicPr>
          <p:cNvPr id="8194" name="Picture 2" descr="http://infection.in.ua/wp-content/uploads/2012/05/stolbnyak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7535"/>
            <a:ext cx="8299023" cy="591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ayzdorov.ru/images/chto/stolbny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782" y="467535"/>
            <a:ext cx="28575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10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Найтоксичніші</a:t>
            </a:r>
            <a:r>
              <a:rPr lang="uk-UA" sz="3200" dirty="0" smtClean="0"/>
              <a:t>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Дифтерія </a:t>
            </a:r>
            <a:endParaRPr lang="ru-RU" sz="2800" dirty="0"/>
          </a:p>
        </p:txBody>
      </p:sp>
      <p:pic>
        <p:nvPicPr>
          <p:cNvPr id="7172" name="Picture 4" descr="http://medic-abc.ru/uploads/medic/9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506174" cy="586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static.medportal.ru/pic/enc/infection/kids/13/%D0%B4%D0%B8%D1%84%D1%82%D0%B5%D1%80%D0%B8%D1%8F-1_300x2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202" y="575925"/>
            <a:ext cx="2857500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71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Найтоксичніші</a:t>
            </a:r>
            <a:r>
              <a:rPr lang="uk-UA" sz="3200" dirty="0" smtClean="0"/>
              <a:t>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Ботулізм </a:t>
            </a:r>
            <a:endParaRPr lang="ru-RU" sz="2800" dirty="0"/>
          </a:p>
        </p:txBody>
      </p:sp>
      <p:pic>
        <p:nvPicPr>
          <p:cNvPr id="6146" name="Picture 2" descr="http://intranet.tdmu.edu.ua/data/kafedra/internal/distance/classes_stud/%D0%A3%D0%BA%D1%80%D0%B0%D1%97%D0%BD%D1%81%D1%8C%D0%BA%D0%B0/2%20%D0%BA%D1%83%D1%80%D1%81/%D0%9A%D0%BB%D1%96%D0%BD%D1%96%D1%87%D0%BD%D0%B5%20%D0%BC%D0%B5%D0%B4%D1%81%D0%B5%D1%81%D1%82%D1%80%D0%B8%D0%BD%D1%81%D1%82%D0%B2%D0%BE%20%D0%B2%20%D1%96%D0%BD%D1%84%D0%B5%D0%BA%D1%86%D1%96%D0%B9%D0%BD%D1%96%D0%B9%20%D0%BA%D0%BB%D1%96%D0%BD%D1%96%D1%86%D1%96/01.%20%D0%9E%D1%81%D0%BD%D0%BE%D0%B2%D0%BD%D1%96%20%D0%BC%D0%B5%D1%82%D0%BE%D0%B4%D0%B8%20%D0%B4%D1%96%D0%B0%D0%B3%D0%BD%D0%BE%D1%81%D1%82%D0%B8%D0%BA%D0%B8%20%D1%82%D0%B0%20%D0%BF%D1%80%D0%B8%D0%BD%D1%86%D0%B8%D0%BF%D0%B8%20%D1%82%D0%B5%D1%80%D0%B0%D0%BF%D1%96%D1%97%20.files/image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" y="621238"/>
            <a:ext cx="4692444" cy="581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Возбудитель ботулизма - анаэробная клостри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40196" y="1452236"/>
            <a:ext cx="5832648" cy="414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7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Найтоксичніші</a:t>
            </a:r>
            <a:r>
              <a:rPr lang="uk-UA" sz="3200" dirty="0" smtClean="0"/>
              <a:t>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Гангрена </a:t>
            </a:r>
            <a:endParaRPr lang="ru-RU" sz="2800" dirty="0"/>
          </a:p>
        </p:txBody>
      </p:sp>
      <p:pic>
        <p:nvPicPr>
          <p:cNvPr id="5124" name="Picture 4" descr="http://narmed24.ru/img/2013/02/opisanie-zabolevanij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3862"/>
            <a:ext cx="7687277" cy="5765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Клострид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353" y="543862"/>
            <a:ext cx="28575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71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Найтоксичніші</a:t>
            </a:r>
            <a:r>
              <a:rPr lang="uk-UA" sz="3200" dirty="0" smtClean="0"/>
              <a:t> бактерії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09320"/>
            <a:ext cx="8229600" cy="548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Чума </a:t>
            </a:r>
            <a:endParaRPr lang="ru-RU" sz="2800" dirty="0"/>
          </a:p>
        </p:txBody>
      </p:sp>
      <p:pic>
        <p:nvPicPr>
          <p:cNvPr id="4100" name="Picture 4" descr="http://medicina.ua/content/images/plague_bacte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44553" y="942854"/>
            <a:ext cx="5693619" cy="4905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protectmed.ru/assets/images/chu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2" y="548680"/>
            <a:ext cx="5693618" cy="5693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7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170</Words>
  <Application>Microsoft Office PowerPoint</Application>
  <PresentationFormat>Экран (4:3)</PresentationFormat>
  <Paragraphs>49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Calibri</vt:lpstr>
      <vt:lpstr>Тема Office</vt:lpstr>
      <vt:lpstr>Хвороботворні бактерії</vt:lpstr>
      <vt:lpstr>Особливості хвороботворних бактерій</vt:lpstr>
      <vt:lpstr>Особливості хвороботворних бактерій</vt:lpstr>
      <vt:lpstr>Особливості хвороботворних бактерій</vt:lpstr>
      <vt:lpstr>Найтоксичніші бактерії</vt:lpstr>
      <vt:lpstr>Найтоксичніші бактерії</vt:lpstr>
      <vt:lpstr>Найтоксичніші бактерії</vt:lpstr>
      <vt:lpstr>Найтоксичніші бактерії</vt:lpstr>
      <vt:lpstr>Найтоксичніші бактерії</vt:lpstr>
      <vt:lpstr>Шляхи передачі</vt:lpstr>
      <vt:lpstr>Шляхи передачі</vt:lpstr>
      <vt:lpstr>Шляхи передачі</vt:lpstr>
      <vt:lpstr>Шляхи передачі</vt:lpstr>
      <vt:lpstr>Шляхи передачі</vt:lpstr>
      <vt:lpstr>Шляхи передачі</vt:lpstr>
      <vt:lpstr>Шляхи передачі</vt:lpstr>
      <vt:lpstr>Особливості хвороботворних бактерій</vt:lpstr>
      <vt:lpstr>Особливості хвороботворних бактерій</vt:lpstr>
      <vt:lpstr>Особливості хвороботворних бактерій</vt:lpstr>
      <vt:lpstr>Різноманітність хвороботворних бактерій</vt:lpstr>
      <vt:lpstr>Різноманітність хвороботворних бактерій</vt:lpstr>
      <vt:lpstr>Різноманітність хвороботворних бактерій</vt:lpstr>
      <vt:lpstr>Різноманітність хвороботворних бактерій</vt:lpstr>
      <vt:lpstr>Різноманітність хвороботворних бактерій</vt:lpstr>
      <vt:lpstr>Різноманітність хвороботворних бактерій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Хвороботворні бактерії</dc:title>
  <cp:lastModifiedBy>Пользователь</cp:lastModifiedBy>
  <cp:revision>15</cp:revision>
  <dcterms:created xsi:type="dcterms:W3CDTF">2014-05-06T06:34:06Z</dcterms:created>
  <dcterms:modified xsi:type="dcterms:W3CDTF">2020-09-10T16:31:21Z</dcterms:modified>
</cp:coreProperties>
</file>