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4" r:id="rId34"/>
    <p:sldId id="295" r:id="rId35"/>
    <p:sldId id="296" r:id="rId36"/>
    <p:sldId id="297" r:id="rId37"/>
    <p:sldId id="298" r:id="rId38"/>
    <p:sldId id="290" r:id="rId39"/>
    <p:sldId id="291" r:id="rId40"/>
    <p:sldId id="292" r:id="rId41"/>
    <p:sldId id="293" r:id="rId42"/>
    <p:sldId id="299" r:id="rId43"/>
    <p:sldId id="265" r:id="rId44"/>
    <p:sldId id="264"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58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12.03.2013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12.03.2013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12.03.2013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12.03.2013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12.03.2013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12.03.2013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12.03.2013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836711"/>
          </a:xfrm>
        </p:spPr>
        <p:txBody>
          <a:bodyPr/>
          <a:lstStyle/>
          <a:p>
            <a:r>
              <a:rPr lang="uk-UA" dirty="0" smtClean="0"/>
              <a:t>Родина Цибулеві</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4098" name="Picture 2" descr="http://www.lisisoft.com/imglisi/5/Screensavers/105693roseum-flor2.jpg"/>
          <p:cNvPicPr>
            <a:picLocks noChangeAspect="1" noChangeArrowheads="1"/>
          </p:cNvPicPr>
          <p:nvPr/>
        </p:nvPicPr>
        <p:blipFill>
          <a:blip r:embed="rId2" cstate="print"/>
          <a:srcRect/>
          <a:stretch>
            <a:fillRect/>
          </a:stretch>
        </p:blipFill>
        <p:spPr bwMode="auto">
          <a:xfrm rot="5400000">
            <a:off x="-300110" y="1604366"/>
            <a:ext cx="5591421" cy="4200129"/>
          </a:xfrm>
          <a:prstGeom prst="rect">
            <a:avLst/>
          </a:prstGeom>
          <a:noFill/>
        </p:spPr>
      </p:pic>
      <p:pic>
        <p:nvPicPr>
          <p:cNvPr id="4100" name="Picture 4" descr="http://www.lisisoft.com/imglisi/5/Screensavers/105693roseum-flor2.jpg"/>
          <p:cNvPicPr>
            <a:picLocks noChangeAspect="1" noChangeArrowheads="1"/>
          </p:cNvPicPr>
          <p:nvPr/>
        </p:nvPicPr>
        <p:blipFill>
          <a:blip r:embed="rId2" cstate="print"/>
          <a:srcRect/>
          <a:stretch>
            <a:fillRect/>
          </a:stretch>
        </p:blipFill>
        <p:spPr bwMode="auto">
          <a:xfrm rot="16200000">
            <a:off x="3851921" y="1628799"/>
            <a:ext cx="5616625" cy="417646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Особливості цибулевих</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Квітки зібрані у верхівкові суцвіття</a:t>
            </a:r>
            <a:endParaRPr lang="ru-RU" sz="2800" dirty="0"/>
          </a:p>
        </p:txBody>
      </p:sp>
      <p:pic>
        <p:nvPicPr>
          <p:cNvPr id="25602" name="Picture 2" descr="http://www.vanmeuwen.com/medias/sys_master/8797666902046.jpg"/>
          <p:cNvPicPr>
            <a:picLocks noChangeAspect="1" noChangeArrowheads="1"/>
          </p:cNvPicPr>
          <p:nvPr/>
        </p:nvPicPr>
        <p:blipFill>
          <a:blip r:embed="rId2" cstate="print"/>
          <a:srcRect/>
          <a:stretch>
            <a:fillRect/>
          </a:stretch>
        </p:blipFill>
        <p:spPr bwMode="auto">
          <a:xfrm>
            <a:off x="1547664" y="620688"/>
            <a:ext cx="5616624" cy="561662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Особливості цибулевих</a:t>
            </a:r>
            <a:endParaRPr lang="ru-RU" sz="3200" dirty="0"/>
          </a:p>
        </p:txBody>
      </p:sp>
      <p:sp>
        <p:nvSpPr>
          <p:cNvPr id="3" name="Содержимое 2"/>
          <p:cNvSpPr>
            <a:spLocks noGrp="1"/>
          </p:cNvSpPr>
          <p:nvPr>
            <p:ph idx="1"/>
          </p:nvPr>
        </p:nvSpPr>
        <p:spPr>
          <a:xfrm>
            <a:off x="457200" y="6237312"/>
            <a:ext cx="8229600" cy="504056"/>
          </a:xfrm>
        </p:spPr>
        <p:txBody>
          <a:bodyPr>
            <a:normAutofit fontScale="92500"/>
          </a:bodyPr>
          <a:lstStyle/>
          <a:p>
            <a:pPr algn="ctr">
              <a:buNone/>
            </a:pPr>
            <a:r>
              <a:rPr lang="uk-UA" sz="2800" dirty="0" smtClean="0"/>
              <a:t>Часто у суцвітті замість насіння утворюються цибулинки</a:t>
            </a:r>
            <a:endParaRPr lang="ru-RU" sz="2800" dirty="0"/>
          </a:p>
        </p:txBody>
      </p:sp>
      <p:pic>
        <p:nvPicPr>
          <p:cNvPr id="26626" name="Picture 2" descr="http://www.totally-cuckoo.com/15.08.09%20onion%20flower.JPG"/>
          <p:cNvPicPr>
            <a:picLocks noChangeAspect="1" noChangeArrowheads="1"/>
          </p:cNvPicPr>
          <p:nvPr/>
        </p:nvPicPr>
        <p:blipFill>
          <a:blip r:embed="rId2" cstate="print"/>
          <a:srcRect/>
          <a:stretch>
            <a:fillRect/>
          </a:stretch>
        </p:blipFill>
        <p:spPr bwMode="auto">
          <a:xfrm>
            <a:off x="683568" y="476672"/>
            <a:ext cx="7776864" cy="58326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Особливості цибулевих</a:t>
            </a:r>
            <a:endParaRPr lang="ru-RU" sz="3200" dirty="0"/>
          </a:p>
        </p:txBody>
      </p:sp>
      <p:sp>
        <p:nvSpPr>
          <p:cNvPr id="3" name="Содержимое 2"/>
          <p:cNvSpPr>
            <a:spLocks noGrp="1"/>
          </p:cNvSpPr>
          <p:nvPr>
            <p:ph idx="1"/>
          </p:nvPr>
        </p:nvSpPr>
        <p:spPr>
          <a:xfrm>
            <a:off x="457200" y="6237312"/>
            <a:ext cx="8229600" cy="504056"/>
          </a:xfrm>
        </p:spPr>
        <p:txBody>
          <a:bodyPr>
            <a:normAutofit fontScale="77500" lnSpcReduction="20000"/>
          </a:bodyPr>
          <a:lstStyle/>
          <a:p>
            <a:pPr algn="ctr">
              <a:buNone/>
            </a:pPr>
            <a:r>
              <a:rPr lang="uk-UA" sz="2800" dirty="0" smtClean="0"/>
              <a:t>Комахозапильні, квітки мають багато нектару і приємно пахнуть</a:t>
            </a:r>
            <a:endParaRPr lang="ru-RU" sz="2800" dirty="0"/>
          </a:p>
        </p:txBody>
      </p:sp>
      <p:pic>
        <p:nvPicPr>
          <p:cNvPr id="27652" name="Picture 4" descr="http://img-fotki.yandex.ru/get/5302/3199755.16/0_77f7f_371e7d38_L"/>
          <p:cNvPicPr>
            <a:picLocks noChangeAspect="1" noChangeArrowheads="1"/>
          </p:cNvPicPr>
          <p:nvPr/>
        </p:nvPicPr>
        <p:blipFill>
          <a:blip r:embed="rId2" cstate="print"/>
          <a:srcRect/>
          <a:stretch>
            <a:fillRect/>
          </a:stretch>
        </p:blipFill>
        <p:spPr bwMode="auto">
          <a:xfrm>
            <a:off x="827584" y="548680"/>
            <a:ext cx="7584843" cy="56886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Особливості цибулевих</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Плід – трикутна коробочка</a:t>
            </a:r>
            <a:endParaRPr lang="ru-RU" sz="2800" dirty="0"/>
          </a:p>
        </p:txBody>
      </p:sp>
      <p:pic>
        <p:nvPicPr>
          <p:cNvPr id="28674" name="Picture 2" descr="http://www.minnesotawildflowers.info/udata/r9ndp23q/pink/prairie-onion_0903_173141.jpg"/>
          <p:cNvPicPr>
            <a:picLocks noChangeAspect="1" noChangeArrowheads="1"/>
          </p:cNvPicPr>
          <p:nvPr/>
        </p:nvPicPr>
        <p:blipFill>
          <a:blip r:embed="rId2" cstate="print"/>
          <a:srcRect/>
          <a:stretch>
            <a:fillRect/>
          </a:stretch>
        </p:blipFill>
        <p:spPr bwMode="auto">
          <a:xfrm>
            <a:off x="755576" y="476672"/>
            <a:ext cx="7704856" cy="577864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Особливості цибулевих</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Утворюють велику кількість насіння (чорнушки)</a:t>
            </a:r>
            <a:endParaRPr lang="ru-RU" sz="2800" dirty="0"/>
          </a:p>
        </p:txBody>
      </p:sp>
      <p:pic>
        <p:nvPicPr>
          <p:cNvPr id="29698" name="Picture 2" descr="http://images02.olx.com.ua/ui/11/98/05/1305367130_200289305_1----.jpg"/>
          <p:cNvPicPr>
            <a:picLocks noChangeAspect="1" noChangeArrowheads="1"/>
          </p:cNvPicPr>
          <p:nvPr/>
        </p:nvPicPr>
        <p:blipFill>
          <a:blip r:embed="rId2" cstate="print"/>
          <a:srcRect/>
          <a:stretch>
            <a:fillRect/>
          </a:stretch>
        </p:blipFill>
        <p:spPr bwMode="auto">
          <a:xfrm>
            <a:off x="827584" y="548680"/>
            <a:ext cx="7539203" cy="565440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Цибуля </a:t>
            </a:r>
            <a:endParaRPr lang="ru-RU" sz="3200" dirty="0"/>
          </a:p>
        </p:txBody>
      </p:sp>
      <p:sp>
        <p:nvSpPr>
          <p:cNvPr id="3" name="Содержимое 2"/>
          <p:cNvSpPr>
            <a:spLocks noGrp="1"/>
          </p:cNvSpPr>
          <p:nvPr>
            <p:ph idx="1"/>
          </p:nvPr>
        </p:nvSpPr>
        <p:spPr>
          <a:xfrm>
            <a:off x="457200" y="6237312"/>
            <a:ext cx="8229600" cy="504056"/>
          </a:xfrm>
        </p:spPr>
        <p:txBody>
          <a:bodyPr>
            <a:normAutofit fontScale="85000" lnSpcReduction="10000"/>
          </a:bodyPr>
          <a:lstStyle/>
          <a:p>
            <a:pPr algn="ctr">
              <a:buNone/>
            </a:pPr>
            <a:r>
              <a:rPr lang="uk-UA" sz="2800" dirty="0" smtClean="0"/>
              <a:t>Налічує ≈500 видів (тут </a:t>
            </a:r>
            <a:r>
              <a:rPr lang="uk-UA" sz="2800" dirty="0" err="1" smtClean="0"/>
              <a:t>задекорована</a:t>
            </a:r>
            <a:r>
              <a:rPr lang="uk-UA" sz="2800" dirty="0" smtClean="0"/>
              <a:t> листками інших видів)</a:t>
            </a:r>
            <a:endParaRPr lang="ru-RU" sz="2800" dirty="0"/>
          </a:p>
        </p:txBody>
      </p:sp>
      <p:pic>
        <p:nvPicPr>
          <p:cNvPr id="30722" name="Picture 2" descr="http://www.tsvetnik.info/images/allium_06.jpg"/>
          <p:cNvPicPr>
            <a:picLocks noChangeAspect="1" noChangeArrowheads="1"/>
          </p:cNvPicPr>
          <p:nvPr/>
        </p:nvPicPr>
        <p:blipFill>
          <a:blip r:embed="rId2" cstate="print"/>
          <a:srcRect/>
          <a:stretch>
            <a:fillRect/>
          </a:stretch>
        </p:blipFill>
        <p:spPr bwMode="auto">
          <a:xfrm>
            <a:off x="323527" y="548680"/>
            <a:ext cx="8486261" cy="564336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Цибуля ріпчаста </a:t>
            </a:r>
            <a:endParaRPr lang="ru-RU" sz="3200" dirty="0"/>
          </a:p>
        </p:txBody>
      </p:sp>
      <p:sp>
        <p:nvSpPr>
          <p:cNvPr id="3" name="Содержимое 2"/>
          <p:cNvSpPr>
            <a:spLocks noGrp="1"/>
          </p:cNvSpPr>
          <p:nvPr>
            <p:ph idx="1"/>
          </p:nvPr>
        </p:nvSpPr>
        <p:spPr>
          <a:xfrm>
            <a:off x="457200" y="6093296"/>
            <a:ext cx="8229600" cy="648072"/>
          </a:xfrm>
        </p:spPr>
        <p:txBody>
          <a:bodyPr>
            <a:normAutofit fontScale="77500" lnSpcReduction="20000"/>
          </a:bodyPr>
          <a:lstStyle/>
          <a:p>
            <a:pPr algn="ctr">
              <a:buNone/>
            </a:pPr>
            <a:r>
              <a:rPr lang="uk-UA" sz="2800" dirty="0" smtClean="0"/>
              <a:t>Багаторічна рослина з великими цибулинами,                              походить із Центральної Азії</a:t>
            </a:r>
            <a:endParaRPr lang="ru-RU" sz="2800" dirty="0"/>
          </a:p>
        </p:txBody>
      </p:sp>
      <p:pic>
        <p:nvPicPr>
          <p:cNvPr id="31746" name="Picture 2" descr="http://upload.wikimedia.org/wikipedia/commons/4/42/Starr_070313-5653_Allium_cepa.jpg"/>
          <p:cNvPicPr>
            <a:picLocks noChangeAspect="1" noChangeArrowheads="1"/>
          </p:cNvPicPr>
          <p:nvPr/>
        </p:nvPicPr>
        <p:blipFill>
          <a:blip r:embed="rId2" cstate="print"/>
          <a:srcRect/>
          <a:stretch>
            <a:fillRect/>
          </a:stretch>
        </p:blipFill>
        <p:spPr bwMode="auto">
          <a:xfrm>
            <a:off x="971600" y="548680"/>
            <a:ext cx="7300122" cy="547260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Цибуля ріпчаста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Листки трубчасті</a:t>
            </a:r>
            <a:endParaRPr lang="ru-RU" sz="2800" dirty="0"/>
          </a:p>
        </p:txBody>
      </p:sp>
      <p:pic>
        <p:nvPicPr>
          <p:cNvPr id="32770" name="Picture 2" descr="http://upload.wikimedia.org/wikipedia/commons/a/af/Starr_070313-5656_Allium_cepa.jpg"/>
          <p:cNvPicPr>
            <a:picLocks noChangeAspect="1" noChangeArrowheads="1"/>
          </p:cNvPicPr>
          <p:nvPr/>
        </p:nvPicPr>
        <p:blipFill>
          <a:blip r:embed="rId2" cstate="print"/>
          <a:srcRect/>
          <a:stretch>
            <a:fillRect/>
          </a:stretch>
        </p:blipFill>
        <p:spPr bwMode="auto">
          <a:xfrm>
            <a:off x="827584" y="548680"/>
            <a:ext cx="7481146" cy="560831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Цибуля ріпчаста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Квітки дрібні, зібрані в зонтикоподібне суцвіття</a:t>
            </a:r>
            <a:endParaRPr lang="ru-RU" sz="2800" dirty="0"/>
          </a:p>
        </p:txBody>
      </p:sp>
      <p:pic>
        <p:nvPicPr>
          <p:cNvPr id="33794" name="Picture 2" descr="http://farm4.staticflickr.com/3560/3562395130_5a79835039_z.jpg"/>
          <p:cNvPicPr>
            <a:picLocks noChangeAspect="1" noChangeArrowheads="1"/>
          </p:cNvPicPr>
          <p:nvPr/>
        </p:nvPicPr>
        <p:blipFill>
          <a:blip r:embed="rId2" cstate="print"/>
          <a:srcRect/>
          <a:stretch>
            <a:fillRect/>
          </a:stretch>
        </p:blipFill>
        <p:spPr bwMode="auto">
          <a:xfrm>
            <a:off x="107504" y="620688"/>
            <a:ext cx="8910358" cy="547151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Цибуля ріпчаста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Проростання цибулі з насінини</a:t>
            </a:r>
            <a:endParaRPr lang="ru-RU" sz="2800" dirty="0"/>
          </a:p>
        </p:txBody>
      </p:sp>
      <p:pic>
        <p:nvPicPr>
          <p:cNvPr id="34818" name="Picture 2" descr="http://imgc.allpostersimages.com/images/P-473-488-90/38/3812/JDPIF00Z/posters/jerome-wexler-onion-seedling-allium-cepa.jpg"/>
          <p:cNvPicPr>
            <a:picLocks noChangeAspect="1" noChangeArrowheads="1"/>
          </p:cNvPicPr>
          <p:nvPr/>
        </p:nvPicPr>
        <p:blipFill>
          <a:blip r:embed="rId2" cstate="print"/>
          <a:srcRect/>
          <a:stretch>
            <a:fillRect/>
          </a:stretch>
        </p:blipFill>
        <p:spPr bwMode="auto">
          <a:xfrm>
            <a:off x="827584" y="548680"/>
            <a:ext cx="7488832" cy="562058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Особливості цибулевих</a:t>
            </a:r>
            <a:endParaRPr lang="ru-RU" sz="3200" dirty="0"/>
          </a:p>
        </p:txBody>
      </p:sp>
      <p:sp>
        <p:nvSpPr>
          <p:cNvPr id="3" name="Содержимое 2"/>
          <p:cNvSpPr>
            <a:spLocks noGrp="1"/>
          </p:cNvSpPr>
          <p:nvPr>
            <p:ph idx="1"/>
          </p:nvPr>
        </p:nvSpPr>
        <p:spPr>
          <a:xfrm>
            <a:off x="457200" y="6237312"/>
            <a:ext cx="8229600" cy="504056"/>
          </a:xfrm>
        </p:spPr>
        <p:txBody>
          <a:bodyPr>
            <a:noAutofit/>
          </a:bodyPr>
          <a:lstStyle/>
          <a:p>
            <a:pPr algn="ctr">
              <a:buNone/>
            </a:pPr>
            <a:r>
              <a:rPr lang="uk-UA" sz="2800" dirty="0" smtClean="0"/>
              <a:t>Формула квітки О</a:t>
            </a:r>
            <a:r>
              <a:rPr lang="uk-UA" sz="2800" baseline="-25000" dirty="0" smtClean="0"/>
              <a:t>3+3</a:t>
            </a:r>
            <a:r>
              <a:rPr lang="uk-UA" sz="2800" dirty="0" smtClean="0"/>
              <a:t> Т</a:t>
            </a:r>
            <a:r>
              <a:rPr lang="uk-UA" sz="2800" baseline="-25000" dirty="0" smtClean="0"/>
              <a:t>3+3</a:t>
            </a:r>
            <a:r>
              <a:rPr lang="uk-UA" sz="2800" dirty="0" smtClean="0"/>
              <a:t> М</a:t>
            </a:r>
            <a:r>
              <a:rPr lang="uk-UA" sz="2800" baseline="-25000" dirty="0" smtClean="0"/>
              <a:t>(3)</a:t>
            </a:r>
            <a:r>
              <a:rPr lang="uk-UA" sz="2800" dirty="0" smtClean="0"/>
              <a:t> = О</a:t>
            </a:r>
            <a:r>
              <a:rPr lang="uk-UA" sz="2800" baseline="-25000" dirty="0" smtClean="0"/>
              <a:t>6</a:t>
            </a:r>
            <a:r>
              <a:rPr lang="uk-UA" sz="2800" dirty="0" smtClean="0"/>
              <a:t>Т</a:t>
            </a:r>
            <a:r>
              <a:rPr lang="uk-UA" sz="2800" baseline="-25000" dirty="0" smtClean="0"/>
              <a:t>6</a:t>
            </a:r>
            <a:r>
              <a:rPr lang="uk-UA" sz="2800" dirty="0" smtClean="0"/>
              <a:t>М</a:t>
            </a:r>
            <a:r>
              <a:rPr lang="uk-UA" sz="2800" baseline="-25000" dirty="0" smtClean="0"/>
              <a:t>1</a:t>
            </a:r>
            <a:endParaRPr lang="ru-RU" sz="2800" dirty="0" smtClean="0"/>
          </a:p>
          <a:p>
            <a:pPr algn="ctr">
              <a:buNone/>
            </a:pPr>
            <a:endParaRPr lang="ru-RU" sz="2800" dirty="0"/>
          </a:p>
        </p:txBody>
      </p:sp>
      <p:pic>
        <p:nvPicPr>
          <p:cNvPr id="3074" name="Picture 2" descr="http://pics.davesgarden.com/pics/2008/06/13/Xeramtheum/46eed9.jpg"/>
          <p:cNvPicPr>
            <a:picLocks noChangeAspect="1" noChangeArrowheads="1"/>
          </p:cNvPicPr>
          <p:nvPr/>
        </p:nvPicPr>
        <p:blipFill>
          <a:blip r:embed="rId2" cstate="print"/>
          <a:srcRect/>
          <a:stretch>
            <a:fillRect/>
          </a:stretch>
        </p:blipFill>
        <p:spPr bwMode="auto">
          <a:xfrm>
            <a:off x="467544" y="548680"/>
            <a:ext cx="8310083" cy="575233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Цибуля ріпчаста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Сорти поділяються на гострі, напівсолодкі і солодкі</a:t>
            </a:r>
            <a:endParaRPr lang="ru-RU" sz="2800" dirty="0"/>
          </a:p>
        </p:txBody>
      </p:sp>
      <p:pic>
        <p:nvPicPr>
          <p:cNvPr id="35842" name="Picture 2" descr="http://img.happy-giraffe.ru/thumbs/700x700/15496/b63cb093a358dfd4fa347682985bb5ff.jpg"/>
          <p:cNvPicPr>
            <a:picLocks noChangeAspect="1" noChangeArrowheads="1"/>
          </p:cNvPicPr>
          <p:nvPr/>
        </p:nvPicPr>
        <p:blipFill>
          <a:blip r:embed="rId2" cstate="print"/>
          <a:srcRect/>
          <a:stretch>
            <a:fillRect/>
          </a:stretch>
        </p:blipFill>
        <p:spPr bwMode="auto">
          <a:xfrm>
            <a:off x="971600" y="548680"/>
            <a:ext cx="7272808" cy="571212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Цибуля ріпчаста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Існує ≈1000 сортів</a:t>
            </a:r>
            <a:endParaRPr lang="ru-RU" sz="2800" dirty="0"/>
          </a:p>
        </p:txBody>
      </p:sp>
      <p:pic>
        <p:nvPicPr>
          <p:cNvPr id="36866" name="Picture 2" descr="http://www.velvet.by/files/userfiles/14735/1_36.jpeg"/>
          <p:cNvPicPr>
            <a:picLocks noChangeAspect="1" noChangeArrowheads="1"/>
          </p:cNvPicPr>
          <p:nvPr/>
        </p:nvPicPr>
        <p:blipFill>
          <a:blip r:embed="rId2" cstate="print"/>
          <a:srcRect/>
          <a:stretch>
            <a:fillRect/>
          </a:stretch>
        </p:blipFill>
        <p:spPr bwMode="auto">
          <a:xfrm>
            <a:off x="971600" y="548680"/>
            <a:ext cx="7134524" cy="5626596"/>
          </a:xfrm>
          <a:prstGeom prst="rect">
            <a:avLst/>
          </a:prstGeom>
          <a:noFill/>
        </p:spPr>
      </p:pic>
      <p:sp>
        <p:nvSpPr>
          <p:cNvPr id="5" name="Прямоугольник 4"/>
          <p:cNvSpPr/>
          <p:nvPr/>
        </p:nvSpPr>
        <p:spPr>
          <a:xfrm>
            <a:off x="5724128" y="3645024"/>
            <a:ext cx="819455" cy="584775"/>
          </a:xfrm>
          <a:prstGeom prst="rect">
            <a:avLst/>
          </a:prstGeom>
        </p:spPr>
        <p:txBody>
          <a:bodyPr wrap="none">
            <a:spAutoFit/>
          </a:bodyPr>
          <a:lstStyle/>
          <a:p>
            <a:r>
              <a:rPr lang="uk-UA" sz="3200" dirty="0" smtClean="0"/>
              <a:t>8 кг</a:t>
            </a:r>
            <a:endParaRPr lang="ru-RU"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0192" y="260648"/>
            <a:ext cx="2098576" cy="1628800"/>
          </a:xfrm>
        </p:spPr>
        <p:txBody>
          <a:bodyPr>
            <a:noAutofit/>
          </a:bodyPr>
          <a:lstStyle/>
          <a:p>
            <a:r>
              <a:rPr lang="uk-UA" sz="3200" dirty="0" smtClean="0"/>
              <a:t>Цибуля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 </a:t>
            </a:r>
            <a:endParaRPr lang="ru-RU" sz="2800" dirty="0"/>
          </a:p>
        </p:txBody>
      </p:sp>
      <p:pic>
        <p:nvPicPr>
          <p:cNvPr id="37890" name="Picture 2" descr="http://www.bizslovo.org/content/images/stories/sad-gorod/cybulya-porey05.jpg"/>
          <p:cNvPicPr>
            <a:picLocks noChangeAspect="1" noChangeArrowheads="1"/>
          </p:cNvPicPr>
          <p:nvPr/>
        </p:nvPicPr>
        <p:blipFill>
          <a:blip r:embed="rId2" cstate="print"/>
          <a:srcRect/>
          <a:stretch>
            <a:fillRect/>
          </a:stretch>
        </p:blipFill>
        <p:spPr bwMode="auto">
          <a:xfrm>
            <a:off x="251520" y="-8988"/>
            <a:ext cx="5184576" cy="6866988"/>
          </a:xfrm>
          <a:prstGeom prst="rect">
            <a:avLst/>
          </a:prstGeom>
          <a:noFill/>
        </p:spPr>
      </p:pic>
      <p:pic>
        <p:nvPicPr>
          <p:cNvPr id="37892" name="Picture 4" descr="http://mozey.files.wordpress.com/2007/11/onion_head_fruit_vegan_art.jpeg?w=420"/>
          <p:cNvPicPr>
            <a:picLocks noChangeAspect="1" noChangeArrowheads="1"/>
          </p:cNvPicPr>
          <p:nvPr/>
        </p:nvPicPr>
        <p:blipFill>
          <a:blip r:embed="rId3" cstate="print"/>
          <a:srcRect/>
          <a:stretch>
            <a:fillRect/>
          </a:stretch>
        </p:blipFill>
        <p:spPr bwMode="auto">
          <a:xfrm>
            <a:off x="5652120" y="2132856"/>
            <a:ext cx="3173840" cy="4437112"/>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Цибуля посівна (часник)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endParaRPr lang="ru-RU" sz="2800" dirty="0"/>
          </a:p>
        </p:txBody>
      </p:sp>
      <p:pic>
        <p:nvPicPr>
          <p:cNvPr id="38914" name="Picture 2" descr="http://www.allproducts.com/manufacture100/anlan/product2.jpg"/>
          <p:cNvPicPr>
            <a:picLocks noChangeAspect="1" noChangeArrowheads="1"/>
          </p:cNvPicPr>
          <p:nvPr/>
        </p:nvPicPr>
        <p:blipFill>
          <a:blip r:embed="rId2" cstate="print"/>
          <a:srcRect/>
          <a:stretch>
            <a:fillRect/>
          </a:stretch>
        </p:blipFill>
        <p:spPr bwMode="auto">
          <a:xfrm>
            <a:off x="1" y="764704"/>
            <a:ext cx="9150706" cy="609329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Цибуля посівна (часник)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endParaRPr lang="ru-RU" sz="2800" dirty="0"/>
          </a:p>
        </p:txBody>
      </p:sp>
      <p:pic>
        <p:nvPicPr>
          <p:cNvPr id="39938" name="Picture 2" descr="http://cdn.c.photoshelter.com/img-get/I0000h0jJ_9Jk5fY/s/900/900/Onion-Berman0607-5208.jpg"/>
          <p:cNvPicPr>
            <a:picLocks noChangeAspect="1" noChangeArrowheads="1"/>
          </p:cNvPicPr>
          <p:nvPr/>
        </p:nvPicPr>
        <p:blipFill>
          <a:blip r:embed="rId2" cstate="print"/>
          <a:srcRect/>
          <a:stretch>
            <a:fillRect/>
          </a:stretch>
        </p:blipFill>
        <p:spPr bwMode="auto">
          <a:xfrm>
            <a:off x="-1" y="764705"/>
            <a:ext cx="9139943" cy="609329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Цибуля посівна (часник)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endParaRPr lang="ru-RU" sz="2800" dirty="0"/>
          </a:p>
        </p:txBody>
      </p:sp>
      <p:pic>
        <p:nvPicPr>
          <p:cNvPr id="40966" name="Picture 6" descr="http://upload.wikimedia.org/wikipedia/commons/2/26/Allium_sativum_-_Garlic_-_01.jpg"/>
          <p:cNvPicPr>
            <a:picLocks noChangeAspect="1" noChangeArrowheads="1"/>
          </p:cNvPicPr>
          <p:nvPr/>
        </p:nvPicPr>
        <p:blipFill>
          <a:blip r:embed="rId2" cstate="print"/>
          <a:srcRect/>
          <a:stretch>
            <a:fillRect/>
          </a:stretch>
        </p:blipFill>
        <p:spPr bwMode="auto">
          <a:xfrm>
            <a:off x="0" y="764703"/>
            <a:ext cx="9145475" cy="609329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Овочеві культури. Цибуля ріпчаста</a:t>
            </a:r>
            <a:endParaRPr lang="ru-RU" sz="2800" dirty="0"/>
          </a:p>
        </p:txBody>
      </p:sp>
      <p:pic>
        <p:nvPicPr>
          <p:cNvPr id="43010" name="Picture 2" descr="http://ua.all.biz/img/ua/catalog/1768367.jpeg"/>
          <p:cNvPicPr>
            <a:picLocks noChangeAspect="1" noChangeArrowheads="1"/>
          </p:cNvPicPr>
          <p:nvPr/>
        </p:nvPicPr>
        <p:blipFill>
          <a:blip r:embed="rId2" cstate="print"/>
          <a:srcRect/>
          <a:stretch>
            <a:fillRect/>
          </a:stretch>
        </p:blipFill>
        <p:spPr bwMode="auto">
          <a:xfrm>
            <a:off x="459409" y="548680"/>
            <a:ext cx="8316713" cy="568863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Овочеві культури. Часник </a:t>
            </a:r>
            <a:endParaRPr lang="ru-RU" sz="2800" dirty="0"/>
          </a:p>
        </p:txBody>
      </p:sp>
      <p:pic>
        <p:nvPicPr>
          <p:cNvPr id="41986" name="Picture 2" descr="http://www.natuur-wereld.be/media/foto/kruiden/knoflook.jpg"/>
          <p:cNvPicPr>
            <a:picLocks noChangeAspect="1" noChangeArrowheads="1"/>
          </p:cNvPicPr>
          <p:nvPr/>
        </p:nvPicPr>
        <p:blipFill>
          <a:blip r:embed="rId2" cstate="print"/>
          <a:srcRect/>
          <a:stretch>
            <a:fillRect/>
          </a:stretch>
        </p:blipFill>
        <p:spPr bwMode="auto">
          <a:xfrm>
            <a:off x="1259632" y="548680"/>
            <a:ext cx="6710318" cy="564601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Овочеві культури. Цибуля пірчаста</a:t>
            </a:r>
            <a:endParaRPr lang="ru-RU" sz="2800" dirty="0"/>
          </a:p>
        </p:txBody>
      </p:sp>
      <p:pic>
        <p:nvPicPr>
          <p:cNvPr id="44034" name="Picture 2" descr="http://povar.ru/uploads/a1/34/99/b2/luk-porei-12462.jpg"/>
          <p:cNvPicPr>
            <a:picLocks noChangeAspect="1" noChangeArrowheads="1"/>
          </p:cNvPicPr>
          <p:nvPr/>
        </p:nvPicPr>
        <p:blipFill>
          <a:blip r:embed="rId2" cstate="print"/>
          <a:srcRect/>
          <a:stretch>
            <a:fillRect/>
          </a:stretch>
        </p:blipFill>
        <p:spPr bwMode="auto">
          <a:xfrm rot="5400000">
            <a:off x="-700600" y="1249279"/>
            <a:ext cx="5595576" cy="4194377"/>
          </a:xfrm>
          <a:prstGeom prst="rect">
            <a:avLst/>
          </a:prstGeom>
          <a:noFill/>
        </p:spPr>
      </p:pic>
      <p:pic>
        <p:nvPicPr>
          <p:cNvPr id="44036" name="Picture 4" descr="http://agronomiy.ru/images/stories/luk_porey.jpg"/>
          <p:cNvPicPr>
            <a:picLocks noChangeAspect="1" noChangeArrowheads="1"/>
          </p:cNvPicPr>
          <p:nvPr/>
        </p:nvPicPr>
        <p:blipFill>
          <a:blip r:embed="rId3" cstate="print"/>
          <a:srcRect/>
          <a:stretch>
            <a:fillRect/>
          </a:stretch>
        </p:blipFill>
        <p:spPr bwMode="auto">
          <a:xfrm>
            <a:off x="3845299" y="548680"/>
            <a:ext cx="5298701" cy="5616624"/>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fontScale="85000" lnSpcReduction="10000"/>
          </a:bodyPr>
          <a:lstStyle/>
          <a:p>
            <a:pPr algn="ctr">
              <a:buNone/>
            </a:pPr>
            <a:r>
              <a:rPr lang="uk-UA" sz="2800" dirty="0" smtClean="0"/>
              <a:t>Овочеві культури. Дуже корисні у свіжому вигляді, лікують</a:t>
            </a:r>
            <a:endParaRPr lang="ru-RU" sz="2800" dirty="0"/>
          </a:p>
        </p:txBody>
      </p:sp>
      <p:pic>
        <p:nvPicPr>
          <p:cNvPr id="45058" name="Picture 2" descr="http://stat20.privet.ru/lr/0b2b5206d829cb678719466ac6aade80"/>
          <p:cNvPicPr>
            <a:picLocks noChangeAspect="1" noChangeArrowheads="1"/>
          </p:cNvPicPr>
          <p:nvPr/>
        </p:nvPicPr>
        <p:blipFill>
          <a:blip r:embed="rId2" cstate="print"/>
          <a:srcRect/>
          <a:stretch>
            <a:fillRect/>
          </a:stretch>
        </p:blipFill>
        <p:spPr bwMode="auto">
          <a:xfrm>
            <a:off x="1331640" y="548680"/>
            <a:ext cx="6480720" cy="572249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Особливості цибулевих</a:t>
            </a:r>
            <a:endParaRPr lang="ru-RU" sz="3200" dirty="0"/>
          </a:p>
        </p:txBody>
      </p:sp>
      <p:sp>
        <p:nvSpPr>
          <p:cNvPr id="3" name="Содержимое 2"/>
          <p:cNvSpPr>
            <a:spLocks noGrp="1"/>
          </p:cNvSpPr>
          <p:nvPr>
            <p:ph idx="1"/>
          </p:nvPr>
        </p:nvSpPr>
        <p:spPr>
          <a:xfrm>
            <a:off x="457200" y="6237312"/>
            <a:ext cx="8229600" cy="504056"/>
          </a:xfrm>
        </p:spPr>
        <p:txBody>
          <a:bodyPr>
            <a:noAutofit/>
          </a:bodyPr>
          <a:lstStyle/>
          <a:p>
            <a:pPr algn="ctr">
              <a:buNone/>
            </a:pPr>
            <a:r>
              <a:rPr lang="uk-UA" sz="2800" dirty="0" smtClean="0"/>
              <a:t>Мають різкий запах через наявність ефірних олій</a:t>
            </a:r>
            <a:endParaRPr lang="ru-RU" sz="2800" dirty="0"/>
          </a:p>
        </p:txBody>
      </p:sp>
      <p:pic>
        <p:nvPicPr>
          <p:cNvPr id="1028" name="Picture 4" descr="http://domohozyajki.ru/wp-content/uploads/2011/12/luk.png"/>
          <p:cNvPicPr>
            <a:picLocks noChangeAspect="1" noChangeArrowheads="1"/>
          </p:cNvPicPr>
          <p:nvPr/>
        </p:nvPicPr>
        <p:blipFill>
          <a:blip r:embed="rId2" cstate="print"/>
          <a:srcRect/>
          <a:stretch>
            <a:fillRect/>
          </a:stretch>
        </p:blipFill>
        <p:spPr bwMode="auto">
          <a:xfrm>
            <a:off x="1619672" y="620688"/>
            <a:ext cx="5698604" cy="5618824"/>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Дикорослі </a:t>
            </a:r>
            <a:r>
              <a:rPr lang="uk-UA" sz="2800" dirty="0" smtClean="0"/>
              <a:t>ї</a:t>
            </a:r>
            <a:r>
              <a:rPr lang="uk-UA" sz="2800" dirty="0" smtClean="0"/>
              <a:t>стівні і лікарські. Цибуля ведмежа</a:t>
            </a:r>
            <a:endParaRPr lang="ru-RU" sz="2800" dirty="0"/>
          </a:p>
        </p:txBody>
      </p:sp>
      <p:pic>
        <p:nvPicPr>
          <p:cNvPr id="46082" name="Picture 2" descr="http://upload.wikimedia.org/wikipedia/commons/8/8b/Allium_ursinum0.jpg"/>
          <p:cNvPicPr>
            <a:picLocks noChangeAspect="1" noChangeArrowheads="1"/>
          </p:cNvPicPr>
          <p:nvPr/>
        </p:nvPicPr>
        <p:blipFill>
          <a:blip r:embed="rId2" cstate="print"/>
          <a:srcRect/>
          <a:stretch>
            <a:fillRect/>
          </a:stretch>
        </p:blipFill>
        <p:spPr bwMode="auto">
          <a:xfrm>
            <a:off x="683567" y="476672"/>
            <a:ext cx="7728181" cy="579613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Дикорослі </a:t>
            </a:r>
            <a:r>
              <a:rPr lang="uk-UA" sz="2800" dirty="0" smtClean="0"/>
              <a:t>ї</a:t>
            </a:r>
            <a:r>
              <a:rPr lang="uk-UA" sz="2800" dirty="0" smtClean="0"/>
              <a:t>стівні і лікарські. Цибуля переможна</a:t>
            </a:r>
            <a:endParaRPr lang="ru-RU" sz="2800" dirty="0"/>
          </a:p>
        </p:txBody>
      </p:sp>
      <p:pic>
        <p:nvPicPr>
          <p:cNvPr id="47106" name="Picture 2" descr="http://lh3.ggpht.com/-PV982NXG4A8/SINHlXlqm9I/AAAAAAAABHY/MLCsBn0NP2Y/BU085091_P.jpg"/>
          <p:cNvPicPr>
            <a:picLocks noChangeAspect="1" noChangeArrowheads="1"/>
          </p:cNvPicPr>
          <p:nvPr/>
        </p:nvPicPr>
        <p:blipFill>
          <a:blip r:embed="rId2" cstate="print"/>
          <a:srcRect/>
          <a:stretch>
            <a:fillRect/>
          </a:stretch>
        </p:blipFill>
        <p:spPr bwMode="auto">
          <a:xfrm>
            <a:off x="611560" y="548680"/>
            <a:ext cx="7898774" cy="564639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Декоративні (але не дуже приємно пахнуть)</a:t>
            </a:r>
            <a:endParaRPr lang="ru-RU" sz="2800" dirty="0"/>
          </a:p>
        </p:txBody>
      </p:sp>
      <p:pic>
        <p:nvPicPr>
          <p:cNvPr id="48130" name="Picture 2" descr="http://www.floraspb.ru/UserFiles/Picture/1886_big.jpg"/>
          <p:cNvPicPr>
            <a:picLocks noChangeAspect="1" noChangeArrowheads="1"/>
          </p:cNvPicPr>
          <p:nvPr/>
        </p:nvPicPr>
        <p:blipFill>
          <a:blip r:embed="rId2" cstate="print"/>
          <a:srcRect/>
          <a:stretch>
            <a:fillRect/>
          </a:stretch>
        </p:blipFill>
        <p:spPr bwMode="auto">
          <a:xfrm>
            <a:off x="0" y="620688"/>
            <a:ext cx="4608512" cy="5655434"/>
          </a:xfrm>
          <a:prstGeom prst="rect">
            <a:avLst/>
          </a:prstGeom>
          <a:noFill/>
        </p:spPr>
      </p:pic>
      <p:pic>
        <p:nvPicPr>
          <p:cNvPr id="48132" name="Picture 4" descr="http://flower.onego.ru/lukov/enc_4637.jpg"/>
          <p:cNvPicPr>
            <a:picLocks noChangeAspect="1" noChangeArrowheads="1"/>
          </p:cNvPicPr>
          <p:nvPr/>
        </p:nvPicPr>
        <p:blipFill>
          <a:blip r:embed="rId3" cstate="print"/>
          <a:srcRect/>
          <a:stretch>
            <a:fillRect/>
          </a:stretch>
        </p:blipFill>
        <p:spPr bwMode="auto">
          <a:xfrm>
            <a:off x="4414211" y="620688"/>
            <a:ext cx="4729789" cy="561662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Декоративні. Цибуля </a:t>
            </a:r>
            <a:r>
              <a:rPr lang="uk-UA" sz="2800" dirty="0" err="1" smtClean="0"/>
              <a:t>скорода</a:t>
            </a:r>
            <a:endParaRPr lang="ru-RU" sz="2800" dirty="0"/>
          </a:p>
        </p:txBody>
      </p:sp>
      <p:pic>
        <p:nvPicPr>
          <p:cNvPr id="53250" name="Picture 2" descr="http://derevnyaonline.ru/upload/blog/301/images/%D1%82%D0%B0%D0%BD%D1%86%D1%83%D1%8E%D1%89%D0%B8%D0%B9%20%D0%BB%D1%83%D0%BA.jpg"/>
          <p:cNvPicPr>
            <a:picLocks noChangeAspect="1" noChangeArrowheads="1"/>
          </p:cNvPicPr>
          <p:nvPr/>
        </p:nvPicPr>
        <p:blipFill>
          <a:blip r:embed="rId2" cstate="print"/>
          <a:srcRect/>
          <a:stretch>
            <a:fillRect/>
          </a:stretch>
        </p:blipFill>
        <p:spPr bwMode="auto">
          <a:xfrm>
            <a:off x="635563" y="548680"/>
            <a:ext cx="7644341" cy="5733257"/>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Декоративні. Цибуля гірська</a:t>
            </a:r>
            <a:endParaRPr lang="ru-RU" sz="2800" dirty="0"/>
          </a:p>
        </p:txBody>
      </p:sp>
      <p:pic>
        <p:nvPicPr>
          <p:cNvPr id="54274" name="Picture 2" descr="http://flora.nhm-wien.ac.at/Bilder-A-F/Allium-senescens-montanum-2.jpg"/>
          <p:cNvPicPr>
            <a:picLocks noChangeAspect="1" noChangeArrowheads="1"/>
          </p:cNvPicPr>
          <p:nvPr/>
        </p:nvPicPr>
        <p:blipFill>
          <a:blip r:embed="rId2" cstate="print"/>
          <a:srcRect/>
          <a:stretch>
            <a:fillRect/>
          </a:stretch>
        </p:blipFill>
        <p:spPr bwMode="auto">
          <a:xfrm>
            <a:off x="0" y="1115242"/>
            <a:ext cx="4953468" cy="4257974"/>
          </a:xfrm>
          <a:prstGeom prst="rect">
            <a:avLst/>
          </a:prstGeom>
          <a:noFill/>
        </p:spPr>
      </p:pic>
      <p:pic>
        <p:nvPicPr>
          <p:cNvPr id="54276" name="Picture 4" descr="http://www.botanicalgarden.ubc.ca/potd/allium_turcomanicum.jpg"/>
          <p:cNvPicPr>
            <a:picLocks noChangeAspect="1" noChangeArrowheads="1"/>
          </p:cNvPicPr>
          <p:nvPr/>
        </p:nvPicPr>
        <p:blipFill>
          <a:blip r:embed="rId3" cstate="print"/>
          <a:srcRect/>
          <a:stretch>
            <a:fillRect/>
          </a:stretch>
        </p:blipFill>
        <p:spPr bwMode="auto">
          <a:xfrm>
            <a:off x="4895528" y="1124744"/>
            <a:ext cx="4248472" cy="424847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Декоративні. Цибуля виноградна</a:t>
            </a:r>
            <a:endParaRPr lang="ru-RU" sz="2800" dirty="0"/>
          </a:p>
        </p:txBody>
      </p:sp>
      <p:pic>
        <p:nvPicPr>
          <p:cNvPr id="55298" name="Picture 2" descr="http://farm4.static.flickr.com/3089/2593246402_2586d801ea_o.jpg"/>
          <p:cNvPicPr>
            <a:picLocks noChangeAspect="1" noChangeArrowheads="1"/>
          </p:cNvPicPr>
          <p:nvPr/>
        </p:nvPicPr>
        <p:blipFill>
          <a:blip r:embed="rId2" cstate="print"/>
          <a:srcRect/>
          <a:stretch>
            <a:fillRect/>
          </a:stretch>
        </p:blipFill>
        <p:spPr bwMode="auto">
          <a:xfrm>
            <a:off x="971600" y="548680"/>
            <a:ext cx="7072054" cy="5680323"/>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fontScale="92500"/>
          </a:bodyPr>
          <a:lstStyle/>
          <a:p>
            <a:pPr algn="ctr">
              <a:buNone/>
            </a:pPr>
            <a:r>
              <a:rPr lang="uk-UA" sz="2800" dirty="0" smtClean="0"/>
              <a:t>Цибуля </a:t>
            </a:r>
            <a:r>
              <a:rPr lang="uk-UA" sz="2800" dirty="0" err="1" smtClean="0"/>
              <a:t>кам</a:t>
            </a:r>
            <a:r>
              <a:rPr lang="en-US" sz="2800" dirty="0" smtClean="0"/>
              <a:t>’</a:t>
            </a:r>
            <a:r>
              <a:rPr lang="uk-UA" sz="2800" dirty="0" err="1" smtClean="0"/>
              <a:t>яна</a:t>
            </a:r>
            <a:r>
              <a:rPr lang="uk-UA" sz="2800" dirty="0" smtClean="0"/>
              <a:t> (алтайська) витримує морози до -50°С</a:t>
            </a:r>
            <a:endParaRPr lang="ru-RU" sz="2800" dirty="0"/>
          </a:p>
        </p:txBody>
      </p:sp>
      <p:pic>
        <p:nvPicPr>
          <p:cNvPr id="56322" name="Picture 2" descr="http://molbiol.ru/forums/uploads/a002/b046/post-23897-1287511636.jpg"/>
          <p:cNvPicPr>
            <a:picLocks noChangeAspect="1" noChangeArrowheads="1"/>
          </p:cNvPicPr>
          <p:nvPr/>
        </p:nvPicPr>
        <p:blipFill>
          <a:blip r:embed="rId2" cstate="print"/>
          <a:srcRect/>
          <a:stretch>
            <a:fillRect/>
          </a:stretch>
        </p:blipFill>
        <p:spPr bwMode="auto">
          <a:xfrm>
            <a:off x="683568" y="548680"/>
            <a:ext cx="7560840" cy="567578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fontScale="77500" lnSpcReduction="20000"/>
          </a:bodyPr>
          <a:lstStyle/>
          <a:p>
            <a:pPr algn="ctr">
              <a:buNone/>
            </a:pPr>
            <a:r>
              <a:rPr lang="uk-UA" sz="2800" dirty="0" smtClean="0"/>
              <a:t>Цибуля гранчаста надає сіну неприємного для худоби присмаку </a:t>
            </a:r>
            <a:endParaRPr lang="ru-RU" sz="2800" dirty="0"/>
          </a:p>
        </p:txBody>
      </p:sp>
      <p:pic>
        <p:nvPicPr>
          <p:cNvPr id="57346" name="Picture 2" descr="http://botany.cz/foto/alliumangulosumherb1.jpg"/>
          <p:cNvPicPr>
            <a:picLocks noChangeAspect="1" noChangeArrowheads="1"/>
          </p:cNvPicPr>
          <p:nvPr/>
        </p:nvPicPr>
        <p:blipFill>
          <a:blip r:embed="rId2" cstate="print"/>
          <a:srcRect/>
          <a:stretch>
            <a:fillRect/>
          </a:stretch>
        </p:blipFill>
        <p:spPr bwMode="auto">
          <a:xfrm>
            <a:off x="755576" y="548680"/>
            <a:ext cx="7539017" cy="5660877"/>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Цибуля лінійна</a:t>
            </a:r>
            <a:endParaRPr lang="ru-RU" sz="2800" dirty="0"/>
          </a:p>
        </p:txBody>
      </p:sp>
      <p:pic>
        <p:nvPicPr>
          <p:cNvPr id="49154" name="Picture 2" descr="http://www.naturamediterraneo.com/Public/data7/chridan/031g.jpg_200988192440_031g.jpg"/>
          <p:cNvPicPr>
            <a:picLocks noChangeAspect="1" noChangeArrowheads="1"/>
          </p:cNvPicPr>
          <p:nvPr/>
        </p:nvPicPr>
        <p:blipFill>
          <a:blip r:embed="rId2" cstate="print"/>
          <a:srcRect/>
          <a:stretch>
            <a:fillRect/>
          </a:stretch>
        </p:blipFill>
        <p:spPr bwMode="auto">
          <a:xfrm>
            <a:off x="-1" y="764704"/>
            <a:ext cx="9144001" cy="5309075"/>
          </a:xfrm>
          <a:prstGeom prst="rect">
            <a:avLst/>
          </a:prstGeom>
          <a:noFill/>
        </p:spPr>
      </p:pic>
      <p:pic>
        <p:nvPicPr>
          <p:cNvPr id="49156" name="Picture 4" descr="http://ukreferats.org.ua/uploads/posts/2011-02/1297929425_redbook.gif"/>
          <p:cNvPicPr>
            <a:picLocks noChangeAspect="1" noChangeArrowheads="1"/>
          </p:cNvPicPr>
          <p:nvPr/>
        </p:nvPicPr>
        <p:blipFill>
          <a:blip r:embed="rId3" cstate="print"/>
          <a:srcRect/>
          <a:stretch>
            <a:fillRect/>
          </a:stretch>
        </p:blipFill>
        <p:spPr bwMode="auto">
          <a:xfrm>
            <a:off x="7812360" y="764705"/>
            <a:ext cx="1331640" cy="187095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Цибуля коса</a:t>
            </a:r>
            <a:endParaRPr lang="ru-RU" sz="2800" dirty="0"/>
          </a:p>
        </p:txBody>
      </p:sp>
      <p:pic>
        <p:nvPicPr>
          <p:cNvPr id="50178" name="Picture 2" descr="http://www.broadleigh-bulbs-spring.co.uk/media/images/product_detail/alliumobliquum.jpg"/>
          <p:cNvPicPr>
            <a:picLocks noChangeAspect="1" noChangeArrowheads="1"/>
          </p:cNvPicPr>
          <p:nvPr/>
        </p:nvPicPr>
        <p:blipFill>
          <a:blip r:embed="rId2" cstate="print"/>
          <a:srcRect/>
          <a:stretch>
            <a:fillRect/>
          </a:stretch>
        </p:blipFill>
        <p:spPr bwMode="auto">
          <a:xfrm>
            <a:off x="755575" y="548680"/>
            <a:ext cx="7632171" cy="5724128"/>
          </a:xfrm>
          <a:prstGeom prst="rect">
            <a:avLst/>
          </a:prstGeom>
          <a:noFill/>
        </p:spPr>
      </p:pic>
      <p:pic>
        <p:nvPicPr>
          <p:cNvPr id="50180" name="Picture 4" descr="http://ukreferats.org.ua/uploads/posts/2011-02/1297929425_redbook.gif"/>
          <p:cNvPicPr>
            <a:picLocks noChangeAspect="1" noChangeArrowheads="1"/>
          </p:cNvPicPr>
          <p:nvPr/>
        </p:nvPicPr>
        <p:blipFill>
          <a:blip r:embed="rId3" cstate="print"/>
          <a:srcRect/>
          <a:stretch>
            <a:fillRect/>
          </a:stretch>
        </p:blipFill>
        <p:spPr bwMode="auto">
          <a:xfrm>
            <a:off x="7059222" y="4437112"/>
            <a:ext cx="1289985" cy="1812429"/>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Особливості цибулевих</a:t>
            </a:r>
            <a:endParaRPr lang="ru-RU" sz="3200" dirty="0"/>
          </a:p>
        </p:txBody>
      </p:sp>
      <p:sp>
        <p:nvSpPr>
          <p:cNvPr id="3" name="Содержимое 2"/>
          <p:cNvSpPr>
            <a:spLocks noGrp="1"/>
          </p:cNvSpPr>
          <p:nvPr>
            <p:ph idx="1"/>
          </p:nvPr>
        </p:nvSpPr>
        <p:spPr>
          <a:xfrm>
            <a:off x="457200" y="6021288"/>
            <a:ext cx="8229600" cy="720080"/>
          </a:xfrm>
        </p:spPr>
        <p:txBody>
          <a:bodyPr>
            <a:noAutofit/>
          </a:bodyPr>
          <a:lstStyle/>
          <a:p>
            <a:pPr algn="ctr">
              <a:buNone/>
            </a:pPr>
            <a:r>
              <a:rPr lang="uk-UA" sz="2400" dirty="0" smtClean="0"/>
              <a:t>Олії мають фітонцидні властивості – вбивають бактерії, віруси, гриби, найпростіших тварин, паразитів</a:t>
            </a:r>
            <a:endParaRPr lang="ru-RU" sz="2400" dirty="0"/>
          </a:p>
        </p:txBody>
      </p:sp>
      <p:pic>
        <p:nvPicPr>
          <p:cNvPr id="18434" name="Picture 2" descr="http://upload.wikimedia.org/wikipedia/ru/2/2d/%D0%92%D1%8B%D1%81%D0%B5%D0%B8%D0%B2%D0%B0%D0%BD%D0%B8%D0%B5_%D0%BC%D0%B8%D0%BA%D1%80%D0%BE%D0%B1%D0%BD%D0%BE%D0%B9_%D0%BA%D1%83%D0%BB%D1%8C%D1%82%D1%83%D1%80%D1%8B.JPG"/>
          <p:cNvPicPr>
            <a:picLocks noChangeAspect="1" noChangeArrowheads="1"/>
          </p:cNvPicPr>
          <p:nvPr/>
        </p:nvPicPr>
        <p:blipFill>
          <a:blip r:embed="rId2" cstate="print"/>
          <a:srcRect/>
          <a:stretch>
            <a:fillRect/>
          </a:stretch>
        </p:blipFill>
        <p:spPr bwMode="auto">
          <a:xfrm>
            <a:off x="0" y="1052736"/>
            <a:ext cx="9168629" cy="455218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Цибуля пряма</a:t>
            </a:r>
            <a:endParaRPr lang="ru-RU" sz="2800" dirty="0"/>
          </a:p>
        </p:txBody>
      </p:sp>
      <p:pic>
        <p:nvPicPr>
          <p:cNvPr id="51202" name="Picture 2" descr="http://www.plantarium.ru/dat/plants/0/018/97018_05b4cace.jpg"/>
          <p:cNvPicPr>
            <a:picLocks noChangeAspect="1" noChangeArrowheads="1"/>
          </p:cNvPicPr>
          <p:nvPr/>
        </p:nvPicPr>
        <p:blipFill>
          <a:blip r:embed="rId2" cstate="print"/>
          <a:srcRect/>
          <a:stretch>
            <a:fillRect/>
          </a:stretch>
        </p:blipFill>
        <p:spPr bwMode="auto">
          <a:xfrm>
            <a:off x="755576" y="476672"/>
            <a:ext cx="7399342" cy="5824339"/>
          </a:xfrm>
          <a:prstGeom prst="rect">
            <a:avLst/>
          </a:prstGeom>
          <a:noFill/>
        </p:spPr>
      </p:pic>
      <p:pic>
        <p:nvPicPr>
          <p:cNvPr id="51204" name="Picture 4" descr="http://ukreferats.org.ua/uploads/posts/2011-02/1297929425_redbook.gif"/>
          <p:cNvPicPr>
            <a:picLocks noChangeAspect="1" noChangeArrowheads="1"/>
          </p:cNvPicPr>
          <p:nvPr/>
        </p:nvPicPr>
        <p:blipFill>
          <a:blip r:embed="rId3" cstate="print"/>
          <a:srcRect/>
          <a:stretch>
            <a:fillRect/>
          </a:stretch>
        </p:blipFill>
        <p:spPr bwMode="auto">
          <a:xfrm>
            <a:off x="755576" y="476672"/>
            <a:ext cx="1584176" cy="2225767"/>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Цибуля ведмежа (черемш</a:t>
            </a:r>
            <a:r>
              <a:rPr lang="uk-UA" sz="2800" b="1" dirty="0" smtClean="0"/>
              <a:t>а</a:t>
            </a:r>
            <a:r>
              <a:rPr lang="uk-UA" sz="2800" dirty="0" smtClean="0"/>
              <a:t>)</a:t>
            </a:r>
          </a:p>
          <a:p>
            <a:pPr algn="ctr">
              <a:buNone/>
            </a:pPr>
            <a:endParaRPr lang="ru-RU" sz="2800" dirty="0"/>
          </a:p>
        </p:txBody>
      </p:sp>
      <p:pic>
        <p:nvPicPr>
          <p:cNvPr id="52226" name="Picture 2" descr="http://upload.wikimedia.org/wikipedia/commons/4/4b/Allium_ursinum_MdE_1.jpg"/>
          <p:cNvPicPr>
            <a:picLocks noChangeAspect="1" noChangeArrowheads="1"/>
          </p:cNvPicPr>
          <p:nvPr/>
        </p:nvPicPr>
        <p:blipFill>
          <a:blip r:embed="rId2" cstate="print"/>
          <a:srcRect/>
          <a:stretch>
            <a:fillRect/>
          </a:stretch>
        </p:blipFill>
        <p:spPr bwMode="auto">
          <a:xfrm>
            <a:off x="683568" y="548680"/>
            <a:ext cx="7632848" cy="5722040"/>
          </a:xfrm>
          <a:prstGeom prst="rect">
            <a:avLst/>
          </a:prstGeom>
          <a:noFill/>
        </p:spPr>
      </p:pic>
      <p:pic>
        <p:nvPicPr>
          <p:cNvPr id="52228" name="Picture 4" descr="http://ukreferats.org.ua/uploads/posts/2011-02/1297929425_redbook.gif"/>
          <p:cNvPicPr>
            <a:picLocks noChangeAspect="1" noChangeArrowheads="1"/>
          </p:cNvPicPr>
          <p:nvPr/>
        </p:nvPicPr>
        <p:blipFill>
          <a:blip r:embed="rId3" cstate="print"/>
          <a:srcRect/>
          <a:stretch>
            <a:fillRect/>
          </a:stretch>
        </p:blipFill>
        <p:spPr bwMode="auto">
          <a:xfrm>
            <a:off x="683568" y="548680"/>
            <a:ext cx="1905000" cy="267652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Значення цибулевих </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На коренях цибулі зручно вивчати поділ клітин</a:t>
            </a:r>
            <a:endParaRPr lang="ru-RU" sz="2800" dirty="0"/>
          </a:p>
        </p:txBody>
      </p:sp>
      <p:pic>
        <p:nvPicPr>
          <p:cNvPr id="58370" name="Picture 2" descr="Allium sativum. (Onion (Allium sativum) root tip undergoing mitosis. The cells have been triple stained to view the chromosomes. These regions of growth are good for studying the cell cycle because at any given time, you"/>
          <p:cNvPicPr>
            <a:picLocks noChangeAspect="1" noChangeArrowheads="1"/>
          </p:cNvPicPr>
          <p:nvPr/>
        </p:nvPicPr>
        <p:blipFill>
          <a:blip r:embed="rId2" cstate="print"/>
          <a:srcRect/>
          <a:stretch>
            <a:fillRect/>
          </a:stretch>
        </p:blipFill>
        <p:spPr bwMode="auto">
          <a:xfrm>
            <a:off x="395536" y="548680"/>
            <a:ext cx="8351194" cy="5714604"/>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Особливості цибулевих</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Нарізання цибулі не примушує мене плакати (іноді)</a:t>
            </a:r>
            <a:endParaRPr lang="ru-RU" sz="2800" dirty="0"/>
          </a:p>
        </p:txBody>
      </p:sp>
      <p:pic>
        <p:nvPicPr>
          <p:cNvPr id="23554" name="Picture 2" descr="http://cs317430.userapi.com/v317430201/606a/kPWFT6vNTfQ.jpg"/>
          <p:cNvPicPr>
            <a:picLocks noChangeAspect="1" noChangeArrowheads="1"/>
          </p:cNvPicPr>
          <p:nvPr/>
        </p:nvPicPr>
        <p:blipFill>
          <a:blip r:embed="rId2" cstate="print"/>
          <a:srcRect/>
          <a:stretch>
            <a:fillRect/>
          </a:stretch>
        </p:blipFill>
        <p:spPr bwMode="auto">
          <a:xfrm>
            <a:off x="-1" y="0"/>
            <a:ext cx="9144001" cy="613410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Особливості цибулевих</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endParaRPr lang="ru-RU" sz="2800" dirty="0"/>
          </a:p>
        </p:txBody>
      </p:sp>
      <p:pic>
        <p:nvPicPr>
          <p:cNvPr id="22530" name="Picture 2" descr="http://rusdemotivator.ru/uploads/01-16-12/1326706244-kogda-chak-norris.jpg"/>
          <p:cNvPicPr>
            <a:picLocks noChangeAspect="1" noChangeArrowheads="1"/>
          </p:cNvPicPr>
          <p:nvPr/>
        </p:nvPicPr>
        <p:blipFill>
          <a:blip r:embed="rId2" cstate="print"/>
          <a:srcRect/>
          <a:stretch>
            <a:fillRect/>
          </a:stretch>
        </p:blipFill>
        <p:spPr bwMode="auto">
          <a:xfrm>
            <a:off x="251520" y="0"/>
            <a:ext cx="8604448" cy="6888681"/>
          </a:xfrm>
          <a:prstGeom prst="rect">
            <a:avLst/>
          </a:prstGeom>
          <a:noFill/>
        </p:spPr>
      </p:pic>
      <p:sp>
        <p:nvSpPr>
          <p:cNvPr id="5" name="Прямоугольник 4"/>
          <p:cNvSpPr/>
          <p:nvPr/>
        </p:nvSpPr>
        <p:spPr>
          <a:xfrm>
            <a:off x="323528" y="4941168"/>
            <a:ext cx="8496944" cy="19168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6600" dirty="0" smtClean="0"/>
              <a:t>Коли </a:t>
            </a:r>
            <a:r>
              <a:rPr lang="uk-UA" sz="6600" dirty="0" smtClean="0"/>
              <a:t>Ч</a:t>
            </a:r>
            <a:r>
              <a:rPr lang="uk-UA" sz="6600" dirty="0" smtClean="0"/>
              <a:t>ак </a:t>
            </a:r>
            <a:r>
              <a:rPr lang="uk-UA" sz="6600" dirty="0" err="1" smtClean="0"/>
              <a:t>Норіс</a:t>
            </a:r>
            <a:r>
              <a:rPr lang="uk-UA" sz="6600" dirty="0" smtClean="0"/>
              <a:t> </a:t>
            </a:r>
          </a:p>
          <a:p>
            <a:pPr algn="ctr"/>
            <a:r>
              <a:rPr lang="uk-UA" sz="3200" dirty="0" smtClean="0"/>
              <a:t>ріже цибулю, цибуля плаче </a:t>
            </a:r>
            <a:endParaRPr lang="ru-RU"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Особливості цибулевих</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За ознаками близькі до лілійний рослин</a:t>
            </a:r>
            <a:endParaRPr lang="ru-RU" sz="2800" dirty="0"/>
          </a:p>
        </p:txBody>
      </p:sp>
      <p:pic>
        <p:nvPicPr>
          <p:cNvPr id="17410" name="Picture 2" descr="http://us.123rf.com/400wm/400/400/sapegin/sapegin0807/sapegin080700032/3253664-single-purple-decorative-onion-flower-close-up.jpg"/>
          <p:cNvPicPr>
            <a:picLocks noChangeAspect="1" noChangeArrowheads="1"/>
          </p:cNvPicPr>
          <p:nvPr/>
        </p:nvPicPr>
        <p:blipFill>
          <a:blip r:embed="rId2" cstate="print"/>
          <a:srcRect/>
          <a:stretch>
            <a:fillRect/>
          </a:stretch>
        </p:blipFill>
        <p:spPr bwMode="auto">
          <a:xfrm>
            <a:off x="323528" y="548680"/>
            <a:ext cx="8414418" cy="561662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Особливості цибулевих</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Цибулини мають тонкі </a:t>
            </a:r>
            <a:r>
              <a:rPr lang="uk-UA" sz="2800" dirty="0" err="1" smtClean="0"/>
              <a:t>втягувальні</a:t>
            </a:r>
            <a:r>
              <a:rPr lang="uk-UA" sz="2800" dirty="0" smtClean="0"/>
              <a:t> корені</a:t>
            </a:r>
            <a:endParaRPr lang="ru-RU" sz="2800" dirty="0"/>
          </a:p>
        </p:txBody>
      </p:sp>
      <p:pic>
        <p:nvPicPr>
          <p:cNvPr id="19458" name="Picture 2" descr="http://agroazbuka.com/wp-content/uploads/2011/01/luk-biologia.jpg"/>
          <p:cNvPicPr>
            <a:picLocks noChangeAspect="1" noChangeArrowheads="1"/>
          </p:cNvPicPr>
          <p:nvPr/>
        </p:nvPicPr>
        <p:blipFill>
          <a:blip r:embed="rId2" cstate="print"/>
          <a:srcRect/>
          <a:stretch>
            <a:fillRect/>
          </a:stretch>
        </p:blipFill>
        <p:spPr bwMode="auto">
          <a:xfrm>
            <a:off x="0" y="618308"/>
            <a:ext cx="9144000" cy="550398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Особливості цибулевих</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Цибулини утворені м</a:t>
            </a:r>
            <a:r>
              <a:rPr lang="en-US" sz="2800" dirty="0" smtClean="0"/>
              <a:t>’</a:t>
            </a:r>
            <a:r>
              <a:rPr lang="uk-UA" sz="2800" dirty="0" err="1" smtClean="0"/>
              <a:t>ясистими</a:t>
            </a:r>
            <a:r>
              <a:rPr lang="uk-UA" sz="2800" dirty="0" smtClean="0"/>
              <a:t> лусками</a:t>
            </a:r>
            <a:endParaRPr lang="ru-RU" sz="2800" dirty="0"/>
          </a:p>
        </p:txBody>
      </p:sp>
      <p:pic>
        <p:nvPicPr>
          <p:cNvPr id="20482" name="Picture 2" descr="http://aupair.kiev.ua/images/luck.jpg"/>
          <p:cNvPicPr>
            <a:picLocks noChangeAspect="1" noChangeArrowheads="1"/>
          </p:cNvPicPr>
          <p:nvPr/>
        </p:nvPicPr>
        <p:blipFill>
          <a:blip r:embed="rId2" cstate="print"/>
          <a:srcRect/>
          <a:stretch>
            <a:fillRect/>
          </a:stretch>
        </p:blipFill>
        <p:spPr bwMode="auto">
          <a:xfrm>
            <a:off x="539552" y="548680"/>
            <a:ext cx="8017785" cy="55938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Особливості цибулевих</a:t>
            </a:r>
            <a:endParaRPr lang="ru-RU" sz="3200" dirty="0"/>
          </a:p>
        </p:txBody>
      </p:sp>
      <p:sp>
        <p:nvSpPr>
          <p:cNvPr id="3" name="Содержимое 2"/>
          <p:cNvSpPr>
            <a:spLocks noGrp="1"/>
          </p:cNvSpPr>
          <p:nvPr>
            <p:ph idx="1"/>
          </p:nvPr>
        </p:nvSpPr>
        <p:spPr>
          <a:xfrm>
            <a:off x="457200" y="6237312"/>
            <a:ext cx="8229600" cy="504056"/>
          </a:xfrm>
        </p:spPr>
        <p:txBody>
          <a:bodyPr>
            <a:normAutofit lnSpcReduction="10000"/>
          </a:bodyPr>
          <a:lstStyle/>
          <a:p>
            <a:pPr algn="ctr">
              <a:buNone/>
            </a:pPr>
            <a:r>
              <a:rPr lang="uk-UA" sz="2800" dirty="0" smtClean="0"/>
              <a:t>Цибулини утворені зубками</a:t>
            </a:r>
            <a:endParaRPr lang="ru-RU" sz="2800" dirty="0"/>
          </a:p>
        </p:txBody>
      </p:sp>
      <p:pic>
        <p:nvPicPr>
          <p:cNvPr id="21506" name="Picture 2" descr="http://moyhutor.net/wp-content/uploads/2012/08/shesnok1.jpg"/>
          <p:cNvPicPr>
            <a:picLocks noChangeAspect="1" noChangeArrowheads="1"/>
          </p:cNvPicPr>
          <p:nvPr/>
        </p:nvPicPr>
        <p:blipFill>
          <a:blip r:embed="rId2" cstate="print"/>
          <a:srcRect/>
          <a:stretch>
            <a:fillRect/>
          </a:stretch>
        </p:blipFill>
        <p:spPr bwMode="auto">
          <a:xfrm>
            <a:off x="1619672" y="692696"/>
            <a:ext cx="5738136" cy="5400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48680"/>
          </a:xfrm>
        </p:spPr>
        <p:txBody>
          <a:bodyPr>
            <a:noAutofit/>
          </a:bodyPr>
          <a:lstStyle/>
          <a:p>
            <a:r>
              <a:rPr lang="uk-UA" sz="3200" dirty="0" smtClean="0"/>
              <a:t>Особливості цибулевих</a:t>
            </a:r>
            <a:endParaRPr lang="ru-RU" sz="3200" dirty="0"/>
          </a:p>
        </p:txBody>
      </p:sp>
      <p:sp>
        <p:nvSpPr>
          <p:cNvPr id="3" name="Содержимое 2"/>
          <p:cNvSpPr>
            <a:spLocks noGrp="1"/>
          </p:cNvSpPr>
          <p:nvPr>
            <p:ph idx="1"/>
          </p:nvPr>
        </p:nvSpPr>
        <p:spPr>
          <a:xfrm>
            <a:off x="457200" y="5949280"/>
            <a:ext cx="8229600" cy="792088"/>
          </a:xfrm>
        </p:spPr>
        <p:txBody>
          <a:bodyPr>
            <a:normAutofit fontScale="85000" lnSpcReduction="20000"/>
          </a:bodyPr>
          <a:lstStyle/>
          <a:p>
            <a:pPr algn="ctr">
              <a:buNone/>
            </a:pPr>
            <a:r>
              <a:rPr lang="uk-UA" sz="2800" dirty="0" smtClean="0"/>
              <a:t>Листки прості, сидячі, трубчасті або лінійні, </a:t>
            </a:r>
          </a:p>
          <a:p>
            <a:pPr algn="ctr">
              <a:buNone/>
            </a:pPr>
            <a:r>
              <a:rPr lang="uk-UA" sz="2800" dirty="0" smtClean="0"/>
              <a:t>жилкування паралельне або дугове</a:t>
            </a:r>
            <a:endParaRPr lang="ru-RU" sz="2800" dirty="0"/>
          </a:p>
        </p:txBody>
      </p:sp>
      <p:pic>
        <p:nvPicPr>
          <p:cNvPr id="24578" name="Picture 2" descr="http://www.bizslovo.org/content/images/stories/sad-gorod/cybulya-porey03.jpg"/>
          <p:cNvPicPr>
            <a:picLocks noChangeAspect="1" noChangeArrowheads="1"/>
          </p:cNvPicPr>
          <p:nvPr/>
        </p:nvPicPr>
        <p:blipFill>
          <a:blip r:embed="rId2" cstate="print"/>
          <a:srcRect/>
          <a:stretch>
            <a:fillRect/>
          </a:stretch>
        </p:blipFill>
        <p:spPr bwMode="auto">
          <a:xfrm>
            <a:off x="2191506" y="764704"/>
            <a:ext cx="6952494" cy="5040560"/>
          </a:xfrm>
          <a:prstGeom prst="rect">
            <a:avLst/>
          </a:prstGeom>
          <a:noFill/>
        </p:spPr>
      </p:pic>
      <p:pic>
        <p:nvPicPr>
          <p:cNvPr id="24580" name="Picture 4" descr="http://chudo-ogorod.ru/wp-content/uploads/2009/12/chesnok.jpg"/>
          <p:cNvPicPr>
            <a:picLocks noChangeAspect="1" noChangeArrowheads="1"/>
          </p:cNvPicPr>
          <p:nvPr/>
        </p:nvPicPr>
        <p:blipFill>
          <a:blip r:embed="rId3" cstate="print"/>
          <a:srcRect/>
          <a:stretch>
            <a:fillRect/>
          </a:stretch>
        </p:blipFill>
        <p:spPr bwMode="auto">
          <a:xfrm>
            <a:off x="0" y="764704"/>
            <a:ext cx="5004048" cy="5004048"/>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353</Words>
  <Application>Microsoft Office PowerPoint</Application>
  <PresentationFormat>Экран (4:3)</PresentationFormat>
  <Paragraphs>87</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Родина Цибулеві</vt:lpstr>
      <vt:lpstr>Особливості цибулевих</vt:lpstr>
      <vt:lpstr>Особливості цибулевих</vt:lpstr>
      <vt:lpstr>Особливості цибулевих</vt:lpstr>
      <vt:lpstr>Особливості цибулевих</vt:lpstr>
      <vt:lpstr>Особливості цибулевих</vt:lpstr>
      <vt:lpstr>Особливості цибулевих</vt:lpstr>
      <vt:lpstr>Особливості цибулевих</vt:lpstr>
      <vt:lpstr>Особливості цибулевих</vt:lpstr>
      <vt:lpstr>Особливості цибулевих</vt:lpstr>
      <vt:lpstr>Особливості цибулевих</vt:lpstr>
      <vt:lpstr>Особливості цибулевих</vt:lpstr>
      <vt:lpstr>Особливості цибулевих</vt:lpstr>
      <vt:lpstr>Особливості цибулевих</vt:lpstr>
      <vt:lpstr>Цибуля </vt:lpstr>
      <vt:lpstr>Цибуля ріпчаста </vt:lpstr>
      <vt:lpstr>Цибуля ріпчаста </vt:lpstr>
      <vt:lpstr>Цибуля ріпчаста </vt:lpstr>
      <vt:lpstr>Цибуля ріпчаста </vt:lpstr>
      <vt:lpstr>Цибуля ріпчаста </vt:lpstr>
      <vt:lpstr>Цибуля ріпчаста </vt:lpstr>
      <vt:lpstr>Цибуля  </vt:lpstr>
      <vt:lpstr>Цибуля посівна (часник) </vt:lpstr>
      <vt:lpstr>Цибуля посівна (часник) </vt:lpstr>
      <vt:lpstr>Цибуля посівна (часник) </vt:lpstr>
      <vt:lpstr>Значення цибулевих </vt:lpstr>
      <vt:lpstr>Значення цибулевих </vt:lpstr>
      <vt:lpstr>Значення цибулевих </vt:lpstr>
      <vt:lpstr>Значення цибулевих </vt:lpstr>
      <vt:lpstr>Значення цибулевих </vt:lpstr>
      <vt:lpstr>Значення цибулевих </vt:lpstr>
      <vt:lpstr>Значення цибулевих </vt:lpstr>
      <vt:lpstr>Значення цибулевих </vt:lpstr>
      <vt:lpstr>Значення цибулевих </vt:lpstr>
      <vt:lpstr>Значення цибулевих </vt:lpstr>
      <vt:lpstr>Значення цибулевих </vt:lpstr>
      <vt:lpstr>Значення цибулевих </vt:lpstr>
      <vt:lpstr>Значення цибулевих </vt:lpstr>
      <vt:lpstr>Значення цибулевих </vt:lpstr>
      <vt:lpstr>Значення цибулевих </vt:lpstr>
      <vt:lpstr>Значення цибулевих </vt:lpstr>
      <vt:lpstr>Значення цибулевих </vt:lpstr>
      <vt:lpstr>Особливості цибулевих</vt:lpstr>
      <vt:lpstr>Особливості цибулевих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Родина Цибулеві</dc:title>
  <dc:creator>User</dc:creator>
  <cp:lastModifiedBy>User</cp:lastModifiedBy>
  <cp:revision>15</cp:revision>
  <dcterms:created xsi:type="dcterms:W3CDTF">2013-03-12T04:17:49Z</dcterms:created>
  <dcterms:modified xsi:type="dcterms:W3CDTF">2013-03-12T06:23:12Z</dcterms:modified>
</cp:coreProperties>
</file>