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88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6216" y="1556792"/>
            <a:ext cx="2627784" cy="3600450"/>
          </a:xfrm>
        </p:spPr>
        <p:txBody>
          <a:bodyPr/>
          <a:lstStyle/>
          <a:p>
            <a:pPr algn="l"/>
            <a:r>
              <a:rPr lang="uk-UA" dirty="0" smtClean="0"/>
              <a:t>Клас Птахи.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3600" dirty="0" smtClean="0"/>
              <a:t>Особливості </a:t>
            </a:r>
            <a:r>
              <a:rPr lang="uk-UA" dirty="0" smtClean="0"/>
              <a:t>будови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Аль Магнус (Al Magnus) - фотографии мечта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65150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Водний дзьоб для проціджування і утримування слизької здобичі</a:t>
            </a:r>
            <a:endParaRPr lang="ru-RU" sz="2800" dirty="0"/>
          </a:p>
        </p:txBody>
      </p:sp>
      <p:pic>
        <p:nvPicPr>
          <p:cNvPr id="22530" name="Picture 2" descr="http://zhivotnym.ru/wp-content/uploads/2012/06/flamin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Зерноїдний дзьоб для харчування насінням рослин</a:t>
            </a:r>
            <a:endParaRPr lang="ru-RU" sz="2800" dirty="0"/>
          </a:p>
        </p:txBody>
      </p:sp>
      <p:pic>
        <p:nvPicPr>
          <p:cNvPr id="23554" name="Picture 2" descr="http://s017.radikal.ru/i436/1112/48/bad31e53aa5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Комахоїдний дзьоб</a:t>
            </a:r>
            <a:endParaRPr lang="ru-RU" sz="2800" dirty="0"/>
          </a:p>
        </p:txBody>
      </p:sp>
      <p:pic>
        <p:nvPicPr>
          <p:cNvPr id="24578" name="Picture 2" descr="http://zoomet.ru/mal/foto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87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Шкіра тонка, суха, без залоз</a:t>
            </a:r>
            <a:endParaRPr lang="ru-RU" sz="2800" dirty="0"/>
          </a:p>
        </p:txBody>
      </p:sp>
      <p:pic>
        <p:nvPicPr>
          <p:cNvPr id="25602" name="Picture 2" descr="http://ngishili.com/images/bird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48464" cy="610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Єдина залоза – куприкова, особливо добре розвинена у водоплавних</a:t>
            </a:r>
            <a:endParaRPr lang="ru-RU" sz="2800" dirty="0"/>
          </a:p>
        </p:txBody>
      </p:sp>
      <p:pic>
        <p:nvPicPr>
          <p:cNvPr id="26626" name="Picture 2" descr="http://t3.gstatic.com/images?q=tbn:ANd9GcR1KUxCALxEtly9hxoLKiz2g9QBqoHcAynhlpvjw29C947ac9G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4004100"/>
          </a:xfrm>
          <a:prstGeom prst="rect">
            <a:avLst/>
          </a:prstGeom>
          <a:noFill/>
        </p:spPr>
      </p:pic>
      <p:pic>
        <p:nvPicPr>
          <p:cNvPr id="26628" name="Picture 4" descr="http://allforchildren.ru/why/illustr/misc6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27988"/>
            <a:ext cx="5292080" cy="4845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Похідні шкіри (рогові): чохли на дзьобі, луски на ногах, пір</a:t>
            </a:r>
            <a:r>
              <a:rPr lang="en-US" sz="2800" dirty="0" smtClean="0"/>
              <a:t>’</a:t>
            </a:r>
            <a:r>
              <a:rPr lang="uk-UA" sz="2800" dirty="0" smtClean="0"/>
              <a:t>я </a:t>
            </a:r>
            <a:endParaRPr lang="ru-RU" sz="2800" dirty="0"/>
          </a:p>
        </p:txBody>
      </p:sp>
      <p:pic>
        <p:nvPicPr>
          <p:cNvPr id="27652" name="Picture 4" descr="http://www.kulina.su/images/docs/Image/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335" y="908720"/>
            <a:ext cx="4910665" cy="4773167"/>
          </a:xfrm>
          <a:prstGeom prst="rect">
            <a:avLst/>
          </a:prstGeom>
          <a:noFill/>
        </p:spPr>
      </p:pic>
      <p:pic>
        <p:nvPicPr>
          <p:cNvPr id="27654" name="Picture 6" descr="http://img-fotki.yandex.ru/get/5402/lenavoronova.22/0_388d3_93009d85_-2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3243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За хімічним складом ці утворення подібні</a:t>
            </a:r>
            <a:endParaRPr lang="ru-RU" sz="2800" dirty="0"/>
          </a:p>
        </p:txBody>
      </p:sp>
      <p:pic>
        <p:nvPicPr>
          <p:cNvPr id="28674" name="Picture 2" descr="http://images3.wikia.nocookie.net/__cb20111227204261/absurdopedia/images/a/aa/R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4781557" cy="3024336"/>
          </a:xfrm>
          <a:prstGeom prst="rect">
            <a:avLst/>
          </a:prstGeom>
          <a:noFill/>
        </p:spPr>
      </p:pic>
      <p:pic>
        <p:nvPicPr>
          <p:cNvPr id="28676" name="Picture 4" descr="http://i054.radikal.ru/0904/5f/f88edd398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4617307" cy="3024336"/>
          </a:xfrm>
          <a:prstGeom prst="rect">
            <a:avLst/>
          </a:prstGeom>
          <a:noFill/>
        </p:spPr>
      </p:pic>
      <p:pic>
        <p:nvPicPr>
          <p:cNvPr id="28678" name="Picture 6" descr="http://www.dogi.ru/articles/images/woo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8640"/>
            <a:ext cx="3240359" cy="3024336"/>
          </a:xfrm>
          <a:prstGeom prst="rect">
            <a:avLst/>
          </a:prstGeom>
          <a:noFill/>
        </p:spPr>
      </p:pic>
      <p:pic>
        <p:nvPicPr>
          <p:cNvPr id="28680" name="Picture 8" descr="http://1001facts.info/wp-content/uploads/2010/02/hor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3673209" cy="3020195"/>
          </a:xfrm>
          <a:prstGeom prst="rect">
            <a:avLst/>
          </a:prstGeom>
          <a:noFill/>
        </p:spPr>
      </p:pic>
      <p:pic>
        <p:nvPicPr>
          <p:cNvPr id="28682" name="Picture 10" descr="http://www.symbolsbook.ru/images/P/Feath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348880"/>
            <a:ext cx="2808312" cy="210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Контурне перо несе основне навантаження під час польоту</a:t>
            </a:r>
            <a:endParaRPr lang="ru-RU" sz="2800" dirty="0"/>
          </a:p>
        </p:txBody>
      </p:sp>
      <p:pic>
        <p:nvPicPr>
          <p:cNvPr id="29698" name="Picture 2" descr="http://risuem.ucoz.ru/skanoteka/p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92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3861048"/>
            <a:ext cx="330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Стрижень порожнистий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4059622" y="3573016"/>
            <a:ext cx="800410" cy="51886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452320" y="4293096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Очин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772816"/>
            <a:ext cx="1363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Опахало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Мікроскопічна будова пера</a:t>
            </a:r>
            <a:endParaRPr lang="ru-RU" sz="2800" dirty="0"/>
          </a:p>
        </p:txBody>
      </p:sp>
      <p:pic>
        <p:nvPicPr>
          <p:cNvPr id="30722" name="Picture 2" descr="http://4.bp.blogspot.com/_iAoZO1mu-wY/SlXDF519JbI/AAAAAAAABf8/59l1si9sWBg/s400/Stroenie_p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9076635" cy="5400600"/>
          </a:xfrm>
          <a:prstGeom prst="rect">
            <a:avLst/>
          </a:prstGeom>
          <a:noFill/>
        </p:spPr>
      </p:pic>
      <p:pic>
        <p:nvPicPr>
          <p:cNvPr id="30726" name="Picture 6" descr="Microscopic View of Duck Fea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697" y="3068960"/>
            <a:ext cx="2736303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6606603">
            <a:off x="539552" y="2996952"/>
            <a:ext cx="1519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Стрижень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1222326">
            <a:off x="2195736" y="3933056"/>
            <a:ext cx="249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Борідка І порядку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21342677">
            <a:off x="3491880" y="1196752"/>
            <a:ext cx="257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Борідка І порядку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17896843">
            <a:off x="4079213" y="2384207"/>
            <a:ext cx="264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Борідка ІІ порядку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1844824"/>
            <a:ext cx="17988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Борідки </a:t>
            </a:r>
          </a:p>
          <a:p>
            <a:pPr algn="ctr"/>
            <a:r>
              <a:rPr lang="uk-UA" sz="2400" dirty="0" smtClean="0"/>
              <a:t>ІІ порядку </a:t>
            </a:r>
          </a:p>
          <a:p>
            <a:pPr algn="ctr"/>
            <a:r>
              <a:rPr lang="uk-UA" sz="2400" dirty="0" smtClean="0"/>
              <a:t>мають гачки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6596236" y="3051820"/>
            <a:ext cx="4618856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Перо під мікроскопом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1746" name="Picture 2" descr="http://farm4.static.flickr.com/3109/2403323613_8ec46aa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54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Птахи, або Пернаті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8600 видів</a:t>
            </a:r>
            <a:endParaRPr lang="ru-RU" sz="2800" dirty="0"/>
          </a:p>
        </p:txBody>
      </p:sp>
      <p:pic>
        <p:nvPicPr>
          <p:cNvPr id="1026" name="Picture 2" descr="http://900igr.net/datai/biologija/Klass-Ptitsy/0001-002-Klass-PTI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3810"/>
            <a:ext cx="9144000" cy="5627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Пух  має стрижень і роз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єднані</a:t>
            </a:r>
            <a:r>
              <a:rPr lang="uk-UA" sz="2800" dirty="0" smtClean="0"/>
              <a:t> борідки, зберігає тепло </a:t>
            </a:r>
            <a:endParaRPr lang="ru-RU" sz="2800" dirty="0"/>
          </a:p>
        </p:txBody>
      </p:sp>
      <p:pic>
        <p:nvPicPr>
          <p:cNvPr id="32772" name="Picture 4" descr="http://muhammad-mustafa.ru/wp-content/uploads/2012/10/%D0%BF%D0%B5%D1%80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2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Пухове перо має ознаки контурного і пуху</a:t>
            </a:r>
            <a:endParaRPr lang="ru-RU" sz="2800" dirty="0"/>
          </a:p>
        </p:txBody>
      </p:sp>
      <p:pic>
        <p:nvPicPr>
          <p:cNvPr id="33794" name="Picture 2" descr="http://dic.academic.ru/pictures/wiki/files/65/A_single_white_feather_close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81337" y="-1381336"/>
            <a:ext cx="6381327" cy="914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Періодично птахи линяють</a:t>
            </a:r>
            <a:endParaRPr lang="ru-RU" sz="2800" dirty="0"/>
          </a:p>
        </p:txBody>
      </p:sp>
      <p:pic>
        <p:nvPicPr>
          <p:cNvPr id="34818" name="Picture 2" descr="http://mirvkartinkah.ru/wp-content/uploads/antarktida-foto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5842" name="Picture 2" descr="http://penguin.su/im_pic_photo/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107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Пересування птахів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Ширяючий політ із використанням вертикальних потоків повітря</a:t>
            </a:r>
            <a:endParaRPr lang="ru-RU" sz="2800" dirty="0"/>
          </a:p>
        </p:txBody>
      </p:sp>
      <p:pic>
        <p:nvPicPr>
          <p:cNvPr id="36866" name="Picture 2" descr="http://naturelight.ru/photo/2008-04-14/8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32440" cy="568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Пересування птахів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Ширяючий політ</a:t>
            </a:r>
            <a:endParaRPr lang="ru-RU" sz="2800" dirty="0"/>
          </a:p>
        </p:txBody>
      </p:sp>
      <p:pic>
        <p:nvPicPr>
          <p:cNvPr id="37890" name="Picture 2" descr="http://yashchuk.artphoto.pro/photo.ashx?photoid=1252959&amp;type=11&amp;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79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Пересування птахів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6480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Махаючий</a:t>
            </a:r>
            <a:r>
              <a:rPr lang="uk-UA" sz="2800" dirty="0" smtClean="0"/>
              <a:t> політ: створюється підйомна сила, </a:t>
            </a:r>
          </a:p>
          <a:p>
            <a:pPr algn="ctr">
              <a:buNone/>
            </a:pPr>
            <a:r>
              <a:rPr lang="uk-UA" sz="2800" dirty="0" smtClean="0"/>
              <a:t>крила відштовхуються від повітря, опускати крило важче, чим піднімати </a:t>
            </a:r>
            <a:endParaRPr lang="ru-RU" sz="2800" dirty="0"/>
          </a:p>
        </p:txBody>
      </p:sp>
      <p:pic>
        <p:nvPicPr>
          <p:cNvPr id="1026" name="Picture 2" descr="File:&amp;Scy;&amp;icy;&amp;lcy;&amp;ycy; &amp;dcy;&amp;iecy;&amp;jcy;&amp;scy;&amp;tcy;&amp;vcy;&amp;ucy;&amp;yucy;&amp;shchcy;&amp;icy;&amp;iecy; &amp;ncy;&amp;acy; &amp;kcy;&amp;rcy;&amp;ycy;&amp;lcy;&amp;ocy; &amp;pcy;&amp;tcy;&amp;icy;&amp;tscy;&amp;ycy; &amp;vcy;&amp;ocy; &amp;vcy;&amp;rcy;&amp;iecy;&amp;mcy;&amp;yacy; &amp;pcy;&amp;acy;&amp;rcy;&amp;yacy;&amp;shchcy;&amp;iecy;&amp;gcy;&amp;ocy; &amp;pcy;&amp;ocy;&amp;lcy;&amp;iecy;&amp;tcy;&amp;acy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09611" cy="555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Пересування птахів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Зліт </a:t>
            </a:r>
            <a:endParaRPr lang="ru-RU" sz="2800" dirty="0"/>
          </a:p>
        </p:txBody>
      </p:sp>
      <p:pic>
        <p:nvPicPr>
          <p:cNvPr id="39938" name="Picture 2" descr="http://freeyork.org/wp-content/plugins/wp-o-matic/2011/07/28/f771a_KimTaylo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57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Пересування птахів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Посадка </a:t>
            </a:r>
            <a:endParaRPr lang="ru-RU" sz="2800" dirty="0"/>
          </a:p>
        </p:txBody>
      </p:sp>
      <p:pic>
        <p:nvPicPr>
          <p:cNvPr id="40962" name="Picture 2" descr="http://www.etoday.ru/uploads/2011/07/28/KimTaylo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21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Пересування птахів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Страуси швидко бігають</a:t>
            </a:r>
            <a:endParaRPr lang="ru-RU" sz="2800" dirty="0"/>
          </a:p>
        </p:txBody>
      </p:sp>
      <p:pic>
        <p:nvPicPr>
          <p:cNvPr id="41986" name="Picture 2" descr="http://otvetin.ru/uploads/posts/2010-03/1269028594_straus-g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68192" cy="575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Птахи, або Пернаті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Передні кінцівки в процесі еволюції перетворені на крила</a:t>
            </a:r>
            <a:endParaRPr lang="ru-RU" sz="2800" dirty="0"/>
          </a:p>
        </p:txBody>
      </p:sp>
      <p:pic>
        <p:nvPicPr>
          <p:cNvPr id="15362" name="Picture 2" descr="http://animalspace.net/uploads/posts/2011-11/1320853598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68344" cy="574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Пересування птахів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Усі птахи вміють плавати, у водоплавних це виходить краще</a:t>
            </a:r>
            <a:endParaRPr lang="ru-RU" sz="2800" dirty="0"/>
          </a:p>
        </p:txBody>
      </p:sp>
      <p:pic>
        <p:nvPicPr>
          <p:cNvPr id="43010" name="Picture 2" descr="http://st.gdefon.ru/wallpapers_original/wallpapers/232230_pingviny_-voda_-nyryat_-glubina_1920x1080_%28www.GdeFon.ru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1" cy="5144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394720" cy="162880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988840"/>
            <a:ext cx="325070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 Кістки тонкі і порожнисті,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    скелет дуже легкий 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    (оперення важче)</a:t>
            </a:r>
            <a:endParaRPr lang="ru-RU" sz="2800" dirty="0"/>
          </a:p>
        </p:txBody>
      </p:sp>
      <p:pic>
        <p:nvPicPr>
          <p:cNvPr id="44034" name="Picture 2" descr="http://www.skullsite.com/images/skeletons/nando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77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5058" name="Picture 2" descr="http://www.dreamstime.com/bird-skull-thumb196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160906" cy="61206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980728"/>
            <a:ext cx="253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Череп невеликий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060848"/>
            <a:ext cx="238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Щелепи – дзьоб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501008"/>
            <a:ext cx="172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Зубів немає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708920"/>
            <a:ext cx="2692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400" dirty="0" smtClean="0"/>
              <a:t>Шия дуже рухлива </a:t>
            </a:r>
          </a:p>
          <a:p>
            <a:pPr algn="ctr">
              <a:buNone/>
            </a:pPr>
            <a:r>
              <a:rPr lang="uk-UA" sz="2400" dirty="0" smtClean="0"/>
              <a:t>(11…25 хребців)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Шия важлива у живленні і догляді за тілом</a:t>
            </a:r>
            <a:endParaRPr lang="ru-RU" sz="2800" dirty="0"/>
          </a:p>
        </p:txBody>
      </p:sp>
      <p:pic>
        <p:nvPicPr>
          <p:cNvPr id="47108" name="Picture 4" descr="http://www.epochtimes.ru/images/stories/06/photos2011/142_lebed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56985" cy="590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8130" name="Picture 2" descr="http://hosdom.ru/wp-content/uploads/2012/09/%D0%B6%D0%B8%D0%B2%D0%BE%D1%82%D0%BD%D1%8B%D0%B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932040" cy="4712838"/>
          </a:xfrm>
          <a:prstGeom prst="rect">
            <a:avLst/>
          </a:prstGeom>
          <a:noFill/>
        </p:spPr>
      </p:pic>
      <p:pic>
        <p:nvPicPr>
          <p:cNvPr id="48132" name="Picture 4" descr="http://img-fotki.yandex.ru/get/5808/milkamilkina.1f2/0_b3ed3_38ea60d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908720"/>
            <a:ext cx="5220072" cy="469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9154" name="Picture 2" descr="http://earth-chronicles.ru/News_5/m2/why-do-owls-not-dizz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5295900" cy="4962526"/>
          </a:xfrm>
          <a:prstGeom prst="rect">
            <a:avLst/>
          </a:prstGeom>
          <a:noFill/>
        </p:spPr>
      </p:pic>
      <p:pic>
        <p:nvPicPr>
          <p:cNvPr id="49156" name="Picture 4" descr="http://cs402529.userapi.com/v402529830/2230/IzBFMfYxY0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08720"/>
            <a:ext cx="40386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0" y="0"/>
            <a:ext cx="1954560" cy="22768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6082" name="Picture 2" descr="http://www.treasurenet.com/forums/attachments/what/612626d1332457443-strange-skull-bird_skeleton-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1"/>
            <a:ext cx="4615962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16632"/>
            <a:ext cx="1297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Хребет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916832"/>
            <a:ext cx="1038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Грудний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відділ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124744"/>
            <a:ext cx="1061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Шийний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відділ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420888"/>
            <a:ext cx="1563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Поперековий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відділ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996952"/>
            <a:ext cx="1247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Крижовий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відділ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89040"/>
            <a:ext cx="1415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Куприковий </a:t>
            </a:r>
          </a:p>
          <a:p>
            <a:r>
              <a:rPr lang="uk-UA" dirty="0" smtClean="0"/>
              <a:t>відділ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9634512">
            <a:off x="829712" y="2060848"/>
            <a:ext cx="3669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З р о щ е н і    х р е б ц і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Грудна клітка: ребра + грудина (конструкція рухома, але міцна)</a:t>
            </a:r>
            <a:endParaRPr lang="ru-RU" sz="2800" dirty="0"/>
          </a:p>
        </p:txBody>
      </p:sp>
      <p:pic>
        <p:nvPicPr>
          <p:cNvPr id="50182" name="Picture 6" descr="http://preview.turbosquid.com/Preview/2010/12/05__21_46_00/Skeleton-Bird_thumbnail18.jpgeaae6d27-4c1d-4f0c-be18-37864b66b83c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6388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1960" y="4437112"/>
            <a:ext cx="51628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Кіль – виріст грудини літаючих птахів,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до якого кріпляться грудні м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язи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(30% маси тіла)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979712" y="4293096"/>
            <a:ext cx="2232248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635896" y="2132856"/>
            <a:ext cx="3810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Ребро має 2 рухомі частини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і відросток 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275856" y="2924944"/>
            <a:ext cx="648072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Пояс передніх кінцівок</a:t>
            </a:r>
            <a:endParaRPr lang="ru-RU" sz="2800" dirty="0"/>
          </a:p>
        </p:txBody>
      </p:sp>
      <p:pic>
        <p:nvPicPr>
          <p:cNvPr id="51208" name="Picture 8" descr="http://people.eku.edu/ritchisong/pectoralgird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815" y="764704"/>
            <a:ext cx="7081185" cy="5328592"/>
          </a:xfrm>
          <a:prstGeom prst="rect">
            <a:avLst/>
          </a:prstGeom>
          <a:noFill/>
        </p:spPr>
      </p:pic>
      <p:pic>
        <p:nvPicPr>
          <p:cNvPr id="51210" name="Picture 10" descr="http://farm5.staticflickr.com/4124/5066460357_14f71e1211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3919345" cy="44584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764704"/>
            <a:ext cx="1584176" cy="986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2492896"/>
            <a:ext cx="230425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2996952"/>
            <a:ext cx="11156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2852936"/>
            <a:ext cx="12744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5013176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1268760"/>
            <a:ext cx="5760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2708920"/>
            <a:ext cx="2666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Вороняча кістка (2)</a:t>
            </a:r>
            <a:endParaRPr lang="ru-RU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724128" y="2996952"/>
            <a:ext cx="216024" cy="2160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635896" y="4509120"/>
            <a:ext cx="1834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Ключиця (2) </a:t>
            </a:r>
          </a:p>
          <a:p>
            <a:r>
              <a:rPr lang="uk-UA" sz="2400" dirty="0" smtClean="0"/>
              <a:t>(вилочка)</a:t>
            </a:r>
            <a:endParaRPr lang="ru-RU" sz="24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211960" y="3861048"/>
            <a:ext cx="144016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004048" y="980728"/>
            <a:ext cx="1655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Лопатка (2)</a:t>
            </a:r>
            <a:endParaRPr lang="ru-RU" sz="2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436096" y="1412776"/>
            <a:ext cx="72008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Передні кінцівки - крила</a:t>
            </a:r>
            <a:endParaRPr lang="ru-RU" sz="2800" dirty="0"/>
          </a:p>
        </p:txBody>
      </p:sp>
      <p:pic>
        <p:nvPicPr>
          <p:cNvPr id="52226" name="Picture 2" descr="http://preview.turbosquid.com/Preview/2010/12/05__21_46_00/Skeleton-Bird_thumbnail18.jpgeaae6d27-4c1d-4f0c-be18-37864b66b83cLa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062"/>
            <a:ext cx="9144000" cy="56388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775541">
            <a:off x="2771800" y="3212976"/>
            <a:ext cx="1628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Плечова кістка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593573">
            <a:off x="4390084" y="2513173"/>
            <a:ext cx="12747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Ліктьова і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променеві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кістки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893564">
            <a:off x="3597607" y="3959984"/>
            <a:ext cx="81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ПЛЕЧЕ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0261690">
            <a:off x="4728203" y="3636876"/>
            <a:ext cx="1547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ПЕРЕДПЛІЧЧЯ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986190">
            <a:off x="6300192" y="3573016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КИСТЬ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Птахи, або Пернаті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Гомойотермні і вкриті пір</a:t>
            </a:r>
            <a:r>
              <a:rPr lang="en-US" sz="2800" dirty="0" smtClean="0"/>
              <a:t>’</a:t>
            </a:r>
            <a:r>
              <a:rPr lang="uk-UA" sz="2800" dirty="0" smtClean="0"/>
              <a:t>ям</a:t>
            </a:r>
            <a:endParaRPr lang="ru-RU" sz="2800" dirty="0"/>
          </a:p>
        </p:txBody>
      </p:sp>
      <p:pic>
        <p:nvPicPr>
          <p:cNvPr id="16388" name="Picture 4" descr="http://pit.dirty.ru/dirty/1/2008/07/31/25867-124455-7489165c81a7fccc28fc8611929e01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12360" cy="5772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Пояс задніх кінцівок – таз – жорстка конструкція </a:t>
            </a:r>
          </a:p>
          <a:p>
            <a:pPr algn="ctr">
              <a:buNone/>
            </a:pPr>
            <a:r>
              <a:rPr lang="uk-UA" sz="2800" dirty="0" smtClean="0"/>
              <a:t>(кістки зрощені з крижовим відділом хребта)</a:t>
            </a:r>
            <a:endParaRPr lang="ru-RU" sz="2800" dirty="0"/>
          </a:p>
        </p:txBody>
      </p:sp>
      <p:pic>
        <p:nvPicPr>
          <p:cNvPr id="53252" name="Picture 4" descr="http://todayilearned.co.uk/wp-content/uploads/2011/04/kiwi-egg-is-the-largest-in-proportion-to-birds-bod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77304" cy="57050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484784"/>
            <a:ext cx="739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Таз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5445224"/>
            <a:ext cx="239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Ківі носить найбільше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(відносно) яйце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408" y="0"/>
            <a:ext cx="2242592" cy="2564904"/>
          </a:xfrm>
        </p:spPr>
        <p:txBody>
          <a:bodyPr>
            <a:noAutofit/>
          </a:bodyPr>
          <a:lstStyle/>
          <a:p>
            <a:r>
              <a:rPr lang="uk-UA" sz="3200" dirty="0" smtClean="0"/>
              <a:t>Опорно-рухова система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4278" name="Picture 6" descr="http://www.mundesleyjuniorschool.com/InternetResources/Science/Y4/Moving&amp;Growing/bird-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67994" cy="68701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92280" y="5157192"/>
            <a:ext cx="140570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Задня </a:t>
            </a:r>
          </a:p>
          <a:p>
            <a:r>
              <a:rPr lang="uk-UA" sz="2800" dirty="0" smtClean="0"/>
              <a:t>кінцівка</a:t>
            </a:r>
          </a:p>
          <a:p>
            <a:r>
              <a:rPr lang="uk-UA" sz="2800" dirty="0" smtClean="0"/>
              <a:t> - нога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4312273">
            <a:off x="2947069" y="2008639"/>
            <a:ext cx="1673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Стегнова кістка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8" idx="3"/>
          </p:cNvCxnSpPr>
          <p:nvPr/>
        </p:nvCxnSpPr>
        <p:spPr>
          <a:xfrm>
            <a:off x="4043990" y="2988383"/>
            <a:ext cx="167970" cy="656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20645013">
            <a:off x="2287111" y="4023355"/>
            <a:ext cx="18379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Велика і мала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 гомілкові кістки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(зрощені)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5805264"/>
            <a:ext cx="23808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Цівка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(зрощені кістки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передплесна і плесна)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2987824" y="5733256"/>
            <a:ext cx="136815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004048" y="5085184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Пальці (2 – 3 – 4)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Птахи, або Пернаті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Освоїли життя в різних екологічних умовах</a:t>
            </a:r>
            <a:endParaRPr lang="ru-RU" sz="2800" dirty="0"/>
          </a:p>
        </p:txBody>
      </p:sp>
      <p:pic>
        <p:nvPicPr>
          <p:cNvPr id="17410" name="Picture 2" descr="http://fs1.ucheba-legko.ru/images/0d33eb10a0f60c0a834e2634e20af4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668344" cy="5751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Птахи, або Пернаті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Будова тіла і життєдіяльність пристосовані до польоту</a:t>
            </a:r>
            <a:endParaRPr lang="ru-RU" sz="2800" dirty="0"/>
          </a:p>
        </p:txBody>
      </p:sp>
      <p:pic>
        <p:nvPicPr>
          <p:cNvPr id="18434" name="Picture 2" descr="http://animals-wild.ru/uploads/1291806915_6968beija_f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28181" cy="5796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19460" name="Picture 4" descr="http://ptici.narod.ru/foto_max/gol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40079"/>
            <a:ext cx="9144001" cy="62179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908720"/>
            <a:ext cx="2348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Голова невелика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484784"/>
            <a:ext cx="271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Шия рухома і довга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276872"/>
            <a:ext cx="255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Тулуб компактний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54628" y="3573016"/>
            <a:ext cx="2389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Передні кінцівки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– крила –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вкриті пір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ям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95712" y="4941168"/>
            <a:ext cx="33482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Задні кінцівки на цівках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укриті лусками, пальці з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 роговими кігтиками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0"/>
            <a:ext cx="169168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Голуб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0482" name="Picture 2" descr="http://dic.academic.ru/pictures/wiki/files/80/Pigeon_portrait_4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945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1628800"/>
            <a:ext cx="757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Око </a:t>
            </a:r>
            <a:endParaRPr lang="ru-RU" sz="2400" dirty="0"/>
          </a:p>
        </p:txBody>
      </p:sp>
      <p:sp>
        <p:nvSpPr>
          <p:cNvPr id="6" name="Полилиния 5"/>
          <p:cNvSpPr/>
          <p:nvPr/>
        </p:nvSpPr>
        <p:spPr>
          <a:xfrm>
            <a:off x="4865626" y="2269475"/>
            <a:ext cx="1138567" cy="1076640"/>
          </a:xfrm>
          <a:custGeom>
            <a:avLst/>
            <a:gdLst>
              <a:gd name="connsiteX0" fmla="*/ 290268 w 1138567"/>
              <a:gd name="connsiteY0" fmla="*/ 66101 h 1076640"/>
              <a:gd name="connsiteX1" fmla="*/ 323319 w 1138567"/>
              <a:gd name="connsiteY1" fmla="*/ 33050 h 1076640"/>
              <a:gd name="connsiteX2" fmla="*/ 356369 w 1138567"/>
              <a:gd name="connsiteY2" fmla="*/ 22033 h 1076640"/>
              <a:gd name="connsiteX3" fmla="*/ 389420 w 1138567"/>
              <a:gd name="connsiteY3" fmla="*/ 0 h 1076640"/>
              <a:gd name="connsiteX4" fmla="*/ 543656 w 1138567"/>
              <a:gd name="connsiteY4" fmla="*/ 11017 h 1076640"/>
              <a:gd name="connsiteX5" fmla="*/ 675858 w 1138567"/>
              <a:gd name="connsiteY5" fmla="*/ 88135 h 1076640"/>
              <a:gd name="connsiteX6" fmla="*/ 819078 w 1138567"/>
              <a:gd name="connsiteY6" fmla="*/ 143219 h 1076640"/>
              <a:gd name="connsiteX7" fmla="*/ 852128 w 1138567"/>
              <a:gd name="connsiteY7" fmla="*/ 165253 h 1076640"/>
              <a:gd name="connsiteX8" fmla="*/ 907213 w 1138567"/>
              <a:gd name="connsiteY8" fmla="*/ 187286 h 1076640"/>
              <a:gd name="connsiteX9" fmla="*/ 984331 w 1138567"/>
              <a:gd name="connsiteY9" fmla="*/ 242371 h 1076640"/>
              <a:gd name="connsiteX10" fmla="*/ 1017381 w 1138567"/>
              <a:gd name="connsiteY10" fmla="*/ 275421 h 1076640"/>
              <a:gd name="connsiteX11" fmla="*/ 1061449 w 1138567"/>
              <a:gd name="connsiteY11" fmla="*/ 363556 h 1076640"/>
              <a:gd name="connsiteX12" fmla="*/ 1116533 w 1138567"/>
              <a:gd name="connsiteY12" fmla="*/ 495759 h 1076640"/>
              <a:gd name="connsiteX13" fmla="*/ 1138567 w 1138567"/>
              <a:gd name="connsiteY13" fmla="*/ 583894 h 1076640"/>
              <a:gd name="connsiteX14" fmla="*/ 1127550 w 1138567"/>
              <a:gd name="connsiteY14" fmla="*/ 804231 h 1076640"/>
              <a:gd name="connsiteX15" fmla="*/ 1116533 w 1138567"/>
              <a:gd name="connsiteY15" fmla="*/ 837282 h 1076640"/>
              <a:gd name="connsiteX16" fmla="*/ 1083482 w 1138567"/>
              <a:gd name="connsiteY16" fmla="*/ 859315 h 1076640"/>
              <a:gd name="connsiteX17" fmla="*/ 1006364 w 1138567"/>
              <a:gd name="connsiteY17" fmla="*/ 936433 h 1076640"/>
              <a:gd name="connsiteX18" fmla="*/ 918229 w 1138567"/>
              <a:gd name="connsiteY18" fmla="*/ 980501 h 1076640"/>
              <a:gd name="connsiteX19" fmla="*/ 852128 w 1138567"/>
              <a:gd name="connsiteY19" fmla="*/ 1002535 h 1076640"/>
              <a:gd name="connsiteX20" fmla="*/ 819078 w 1138567"/>
              <a:gd name="connsiteY20" fmla="*/ 1024568 h 1076640"/>
              <a:gd name="connsiteX21" fmla="*/ 741960 w 1138567"/>
              <a:gd name="connsiteY21" fmla="*/ 1035585 h 1076640"/>
              <a:gd name="connsiteX22" fmla="*/ 708909 w 1138567"/>
              <a:gd name="connsiteY22" fmla="*/ 1046602 h 1076640"/>
              <a:gd name="connsiteX23" fmla="*/ 378403 w 1138567"/>
              <a:gd name="connsiteY23" fmla="*/ 1046602 h 1076640"/>
              <a:gd name="connsiteX24" fmla="*/ 235184 w 1138567"/>
              <a:gd name="connsiteY24" fmla="*/ 1002535 h 1076640"/>
              <a:gd name="connsiteX25" fmla="*/ 169082 w 1138567"/>
              <a:gd name="connsiteY25" fmla="*/ 969484 h 1076640"/>
              <a:gd name="connsiteX26" fmla="*/ 136032 w 1138567"/>
              <a:gd name="connsiteY26" fmla="*/ 947450 h 1076640"/>
              <a:gd name="connsiteX27" fmla="*/ 102981 w 1138567"/>
              <a:gd name="connsiteY27" fmla="*/ 936433 h 1076640"/>
              <a:gd name="connsiteX28" fmla="*/ 36880 w 1138567"/>
              <a:gd name="connsiteY28" fmla="*/ 859315 h 1076640"/>
              <a:gd name="connsiteX29" fmla="*/ 25863 w 1138567"/>
              <a:gd name="connsiteY29" fmla="*/ 815248 h 1076640"/>
              <a:gd name="connsiteX30" fmla="*/ 14846 w 1138567"/>
              <a:gd name="connsiteY30" fmla="*/ 760164 h 1076640"/>
              <a:gd name="connsiteX31" fmla="*/ 3829 w 1138567"/>
              <a:gd name="connsiteY31" fmla="*/ 727113 h 1076640"/>
              <a:gd name="connsiteX32" fmla="*/ 25863 w 1138567"/>
              <a:gd name="connsiteY32" fmla="*/ 374573 h 1076640"/>
              <a:gd name="connsiteX33" fmla="*/ 47897 w 1138567"/>
              <a:gd name="connsiteY33" fmla="*/ 264405 h 1076640"/>
              <a:gd name="connsiteX34" fmla="*/ 58914 w 1138567"/>
              <a:gd name="connsiteY34" fmla="*/ 231354 h 107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38567" h="1076640">
                <a:moveTo>
                  <a:pt x="290268" y="66101"/>
                </a:moveTo>
                <a:cubicBezTo>
                  <a:pt x="301285" y="55084"/>
                  <a:pt x="310355" y="41693"/>
                  <a:pt x="323319" y="33050"/>
                </a:cubicBezTo>
                <a:cubicBezTo>
                  <a:pt x="332981" y="26608"/>
                  <a:pt x="345982" y="27226"/>
                  <a:pt x="356369" y="22033"/>
                </a:cubicBezTo>
                <a:cubicBezTo>
                  <a:pt x="368212" y="16112"/>
                  <a:pt x="378403" y="7344"/>
                  <a:pt x="389420" y="0"/>
                </a:cubicBezTo>
                <a:cubicBezTo>
                  <a:pt x="440832" y="3672"/>
                  <a:pt x="492466" y="4995"/>
                  <a:pt x="543656" y="11017"/>
                </a:cubicBezTo>
                <a:cubicBezTo>
                  <a:pt x="592831" y="16802"/>
                  <a:pt x="640790" y="76446"/>
                  <a:pt x="675858" y="88135"/>
                </a:cubicBezTo>
                <a:cubicBezTo>
                  <a:pt x="718020" y="102189"/>
                  <a:pt x="794891" y="127094"/>
                  <a:pt x="819078" y="143219"/>
                </a:cubicBezTo>
                <a:cubicBezTo>
                  <a:pt x="830095" y="150564"/>
                  <a:pt x="840285" y="159332"/>
                  <a:pt x="852128" y="165253"/>
                </a:cubicBezTo>
                <a:cubicBezTo>
                  <a:pt x="869816" y="174097"/>
                  <a:pt x="889525" y="178442"/>
                  <a:pt x="907213" y="187286"/>
                </a:cubicBezTo>
                <a:cubicBezTo>
                  <a:pt x="921160" y="194260"/>
                  <a:pt x="977349" y="236386"/>
                  <a:pt x="984331" y="242371"/>
                </a:cubicBezTo>
                <a:cubicBezTo>
                  <a:pt x="996160" y="252510"/>
                  <a:pt x="1009017" y="262277"/>
                  <a:pt x="1017381" y="275421"/>
                </a:cubicBezTo>
                <a:cubicBezTo>
                  <a:pt x="1035015" y="303132"/>
                  <a:pt x="1046760" y="334178"/>
                  <a:pt x="1061449" y="363556"/>
                </a:cubicBezTo>
                <a:cubicBezTo>
                  <a:pt x="1083796" y="408249"/>
                  <a:pt x="1106592" y="446057"/>
                  <a:pt x="1116533" y="495759"/>
                </a:cubicBezTo>
                <a:cubicBezTo>
                  <a:pt x="1129828" y="562230"/>
                  <a:pt x="1121629" y="533079"/>
                  <a:pt x="1138567" y="583894"/>
                </a:cubicBezTo>
                <a:cubicBezTo>
                  <a:pt x="1134895" y="657340"/>
                  <a:pt x="1133921" y="730970"/>
                  <a:pt x="1127550" y="804231"/>
                </a:cubicBezTo>
                <a:cubicBezTo>
                  <a:pt x="1126544" y="815800"/>
                  <a:pt x="1123788" y="828214"/>
                  <a:pt x="1116533" y="837282"/>
                </a:cubicBezTo>
                <a:cubicBezTo>
                  <a:pt x="1108262" y="847621"/>
                  <a:pt x="1093324" y="850458"/>
                  <a:pt x="1083482" y="859315"/>
                </a:cubicBezTo>
                <a:cubicBezTo>
                  <a:pt x="1056460" y="883634"/>
                  <a:pt x="1040852" y="924937"/>
                  <a:pt x="1006364" y="936433"/>
                </a:cubicBezTo>
                <a:cubicBezTo>
                  <a:pt x="910670" y="968332"/>
                  <a:pt x="1061325" y="915457"/>
                  <a:pt x="918229" y="980501"/>
                </a:cubicBezTo>
                <a:cubicBezTo>
                  <a:pt x="897085" y="990112"/>
                  <a:pt x="871453" y="989652"/>
                  <a:pt x="852128" y="1002535"/>
                </a:cubicBezTo>
                <a:cubicBezTo>
                  <a:pt x="841111" y="1009879"/>
                  <a:pt x="831760" y="1020763"/>
                  <a:pt x="819078" y="1024568"/>
                </a:cubicBezTo>
                <a:cubicBezTo>
                  <a:pt x="794206" y="1032029"/>
                  <a:pt x="767666" y="1031913"/>
                  <a:pt x="741960" y="1035585"/>
                </a:cubicBezTo>
                <a:cubicBezTo>
                  <a:pt x="730943" y="1039257"/>
                  <a:pt x="720175" y="1043785"/>
                  <a:pt x="708909" y="1046602"/>
                </a:cubicBezTo>
                <a:cubicBezTo>
                  <a:pt x="588759" y="1076640"/>
                  <a:pt x="549714" y="1053455"/>
                  <a:pt x="378403" y="1046602"/>
                </a:cubicBezTo>
                <a:cubicBezTo>
                  <a:pt x="352659" y="1039246"/>
                  <a:pt x="262617" y="1014727"/>
                  <a:pt x="235184" y="1002535"/>
                </a:cubicBezTo>
                <a:cubicBezTo>
                  <a:pt x="107037" y="945581"/>
                  <a:pt x="289625" y="1009665"/>
                  <a:pt x="169082" y="969484"/>
                </a:cubicBezTo>
                <a:cubicBezTo>
                  <a:pt x="158065" y="962139"/>
                  <a:pt x="147875" y="953371"/>
                  <a:pt x="136032" y="947450"/>
                </a:cubicBezTo>
                <a:cubicBezTo>
                  <a:pt x="125645" y="942256"/>
                  <a:pt x="112644" y="942875"/>
                  <a:pt x="102981" y="936433"/>
                </a:cubicBezTo>
                <a:cubicBezTo>
                  <a:pt x="79964" y="921089"/>
                  <a:pt x="52152" y="879678"/>
                  <a:pt x="36880" y="859315"/>
                </a:cubicBezTo>
                <a:cubicBezTo>
                  <a:pt x="33208" y="844626"/>
                  <a:pt x="29148" y="830029"/>
                  <a:pt x="25863" y="815248"/>
                </a:cubicBezTo>
                <a:cubicBezTo>
                  <a:pt x="21801" y="796969"/>
                  <a:pt x="19388" y="778330"/>
                  <a:pt x="14846" y="760164"/>
                </a:cubicBezTo>
                <a:cubicBezTo>
                  <a:pt x="12029" y="748898"/>
                  <a:pt x="7501" y="738130"/>
                  <a:pt x="3829" y="727113"/>
                </a:cubicBezTo>
                <a:cubicBezTo>
                  <a:pt x="12017" y="514234"/>
                  <a:pt x="0" y="512509"/>
                  <a:pt x="25863" y="374573"/>
                </a:cubicBezTo>
                <a:cubicBezTo>
                  <a:pt x="32765" y="337765"/>
                  <a:pt x="36054" y="299933"/>
                  <a:pt x="47897" y="264405"/>
                </a:cubicBezTo>
                <a:lnTo>
                  <a:pt x="58914" y="23135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3284984"/>
            <a:ext cx="1939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Вушний отвір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rot="19086213">
            <a:off x="1655251" y="2350810"/>
            <a:ext cx="1570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Наддзьобок 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із ніздрями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 rot="20662820">
            <a:off x="2221811" y="3552219"/>
            <a:ext cx="1505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Піддзьобок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556792"/>
            <a:ext cx="221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Дзьоб без зубів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4766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Хижий дзьоб для розривання м</a:t>
            </a:r>
            <a:r>
              <a:rPr lang="en-US" sz="2800" dirty="0" smtClean="0"/>
              <a:t>’</a:t>
            </a:r>
            <a:r>
              <a:rPr lang="uk-UA" sz="2800" dirty="0" smtClean="0"/>
              <a:t>яса</a:t>
            </a:r>
            <a:endParaRPr lang="ru-RU" sz="2800" dirty="0"/>
          </a:p>
        </p:txBody>
      </p:sp>
      <p:pic>
        <p:nvPicPr>
          <p:cNvPr id="21506" name="Picture 2" descr="http://www.animalsglobe.ru/wp-content/uploads/2011/09/%D0%BE%D1%80%D0%BB%D0%B0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1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503</Words>
  <Application>Microsoft Office PowerPoint</Application>
  <PresentationFormat>Экран (4:3)</PresentationFormat>
  <Paragraphs>156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Calibri</vt:lpstr>
      <vt:lpstr>Тема Office</vt:lpstr>
      <vt:lpstr>Клас Птахи.  Особливості будови</vt:lpstr>
      <vt:lpstr>Клас Птахи, або Пернаті</vt:lpstr>
      <vt:lpstr>Клас Птахи, або Пернаті</vt:lpstr>
      <vt:lpstr>Клас Птахи, або Пернаті</vt:lpstr>
      <vt:lpstr>Клас Птахи, або Пернаті</vt:lpstr>
      <vt:lpstr>Клас Птахи, або Пернаті</vt:lpstr>
      <vt:lpstr>Голуб </vt:lpstr>
      <vt:lpstr>Голуб </vt:lpstr>
      <vt:lpstr> </vt:lpstr>
      <vt:lpstr>Голуб </vt:lpstr>
      <vt:lpstr>Голуб </vt:lpstr>
      <vt:lpstr>  </vt:lpstr>
      <vt:lpstr>Голуб </vt:lpstr>
      <vt:lpstr>Голуб </vt:lpstr>
      <vt:lpstr>Голуб </vt:lpstr>
      <vt:lpstr>  </vt:lpstr>
      <vt:lpstr>Голуб </vt:lpstr>
      <vt:lpstr>  </vt:lpstr>
      <vt:lpstr>Перо під мікроскопом </vt:lpstr>
      <vt:lpstr>Голуб </vt:lpstr>
      <vt:lpstr>Голуб </vt:lpstr>
      <vt:lpstr>Голуб </vt:lpstr>
      <vt:lpstr>Голуб </vt:lpstr>
      <vt:lpstr>Пересування птахів </vt:lpstr>
      <vt:lpstr>Пересування птахів </vt:lpstr>
      <vt:lpstr>Пересування птахів </vt:lpstr>
      <vt:lpstr>Пересування птахів </vt:lpstr>
      <vt:lpstr>Пересування птахів </vt:lpstr>
      <vt:lpstr>Пересування птахів </vt:lpstr>
      <vt:lpstr>Пересування птахів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  <vt:lpstr>Опорно-рухова система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29</cp:revision>
  <dcterms:created xsi:type="dcterms:W3CDTF">2013-01-20T18:54:41Z</dcterms:created>
  <dcterms:modified xsi:type="dcterms:W3CDTF">2020-09-11T15:28:36Z</dcterms:modified>
</cp:coreProperties>
</file>