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67" r:id="rId14"/>
    <p:sldId id="268" r:id="rId15"/>
    <p:sldId id="269" r:id="rId16"/>
    <p:sldId id="274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C4B6-3C0D-4D44-8283-37036E5201B2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90BFE-903A-439B-A200-989FF9FBC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314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90BFE-903A-439B-A200-989FF9FBC7D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80727"/>
          </a:xfrm>
        </p:spPr>
        <p:txBody>
          <a:bodyPr/>
          <a:lstStyle/>
          <a:p>
            <a:r>
              <a:rPr lang="uk-UA" dirty="0" smtClean="0"/>
              <a:t>Насінина. Проростання насіння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6" name="Picture 2" descr="http://daypic.ru/wp-content/uploads/2011/06/5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8252916" cy="587009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06265" y="5877272"/>
            <a:ext cx="1269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Насіння </a:t>
            </a:r>
          </a:p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моркви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Період спокою насіння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Більшості насіння потрібен період спокою     </a:t>
            </a:r>
            <a:r>
              <a:rPr lang="uk-UA" sz="2400" dirty="0" smtClean="0"/>
              <a:t>(знижений обмін речовин і малий вміст води)</a:t>
            </a:r>
            <a:endParaRPr lang="ru-RU" sz="2400" dirty="0"/>
          </a:p>
        </p:txBody>
      </p:sp>
      <p:pic>
        <p:nvPicPr>
          <p:cNvPr id="24578" name="Picture 2" descr="http://wallpaperscraft.ru/image/zhelud_zemlya_trava_moh_53390_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704856" cy="53049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Період спокою насіння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050905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Насіння лотоса у торфовищі  може зберігати схожість               2000 років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589240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Ірис </a:t>
            </a:r>
            <a:endParaRPr lang="ru-RU" sz="2400" dirty="0"/>
          </a:p>
        </p:txBody>
      </p:sp>
      <p:pic>
        <p:nvPicPr>
          <p:cNvPr id="2050" name="Picture 2" descr="http://i1.i.ua/prikol/pic/6/3/437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4993"/>
            <a:ext cx="3657274" cy="548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1/14/Lotus_se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354" y="593082"/>
            <a:ext cx="3585591" cy="269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amlib.ru/img/b/bezbah_l_s/foto91/11torfjani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110" y="3421277"/>
            <a:ext cx="3554078" cy="266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40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Період спокою насіння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Перешкоджає проростанню насіння </a:t>
            </a:r>
            <a:r>
              <a:rPr lang="uk-UA" sz="2400" dirty="0" smtClean="0"/>
              <a:t>водонепроникність шкірки через </a:t>
            </a:r>
            <a:r>
              <a:rPr lang="uk-UA" sz="2400" dirty="0" err="1" smtClean="0"/>
              <a:t>воскоподібну</a:t>
            </a:r>
            <a:r>
              <a:rPr lang="uk-UA" sz="2400" dirty="0" smtClean="0"/>
              <a:t> плівку </a:t>
            </a:r>
            <a:endParaRPr lang="ru-RU" sz="2400" dirty="0"/>
          </a:p>
        </p:txBody>
      </p:sp>
      <p:pic>
        <p:nvPicPr>
          <p:cNvPr id="25602" name="Picture 2" descr="http://ua.all.biz/img/ua/catalog/108204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7344816" cy="54180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5517232"/>
            <a:ext cx="1588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Соняшник 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Період спокою насіння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Перешкоджає проростанню насіння                 </a:t>
            </a:r>
            <a:r>
              <a:rPr lang="uk-UA" sz="2400" dirty="0" smtClean="0"/>
              <a:t>наявність в ньому речовин, які гальмують цей процес </a:t>
            </a:r>
            <a:endParaRPr lang="ru-RU" sz="2400" dirty="0"/>
          </a:p>
        </p:txBody>
      </p:sp>
      <p:pic>
        <p:nvPicPr>
          <p:cNvPr id="26626" name="Picture 2" descr="http://cacao-life.ru/pics/compare_amar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090" y="2204864"/>
            <a:ext cx="9026910" cy="30304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1700808"/>
            <a:ext cx="5988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Вода і кисень видаляють або руйнують гальмівні речовини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Період спокою насіння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Перешкоджає проростанню насіння      </a:t>
            </a:r>
            <a:r>
              <a:rPr lang="uk-UA" sz="2400" dirty="0" smtClean="0"/>
              <a:t>недорозвиненість зародка </a:t>
            </a:r>
            <a:endParaRPr lang="ru-RU" sz="2400" dirty="0"/>
          </a:p>
        </p:txBody>
      </p:sp>
      <p:pic>
        <p:nvPicPr>
          <p:cNvPr id="1026" name="Picture 2" descr="http://www.plantarium.ru/dat/plants/0/087/44087_d2e146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20688"/>
            <a:ext cx="6696744" cy="54494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5589240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Ірис 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Період спокою насіння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Насіння деяких рослин краще проростає після того, </a:t>
            </a:r>
            <a:r>
              <a:rPr lang="uk-UA" sz="2400" dirty="0" smtClean="0"/>
              <a:t>як пройде кишечник птаха (шкірка насінини руйнується)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589240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Ірис </a:t>
            </a:r>
            <a:endParaRPr lang="ru-RU" sz="2400" dirty="0"/>
          </a:p>
        </p:txBody>
      </p:sp>
      <p:pic>
        <p:nvPicPr>
          <p:cNvPr id="28674" name="Picture 2" descr="http://upi.org.ua/_nw/130/728024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3528392" cy="2646294"/>
          </a:xfrm>
          <a:prstGeom prst="rect">
            <a:avLst/>
          </a:prstGeom>
          <a:noFill/>
        </p:spPr>
      </p:pic>
      <p:pic>
        <p:nvPicPr>
          <p:cNvPr id="28676" name="Picture 4" descr="http://www.supersadovnik.ru/site_images/00000002/000319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429000"/>
            <a:ext cx="3600400" cy="2634440"/>
          </a:xfrm>
          <a:prstGeom prst="rect">
            <a:avLst/>
          </a:prstGeom>
          <a:noFill/>
        </p:spPr>
      </p:pic>
      <p:pic>
        <p:nvPicPr>
          <p:cNvPr id="28678" name="Picture 6" descr="http://likrosluna.files.wordpress.com/2012/01/d0b1d183d0b7d0b8d0bdd0b0-d187d0bed180d0bdd0b0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692696"/>
            <a:ext cx="4134251" cy="2664296"/>
          </a:xfrm>
          <a:prstGeom prst="rect">
            <a:avLst/>
          </a:prstGeom>
          <a:noFill/>
        </p:spPr>
      </p:pic>
      <p:pic>
        <p:nvPicPr>
          <p:cNvPr id="28680" name="Picture 8" descr="http://www.darlesa.ru/uploads/posts/2009-06/1245653139_cheremuh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429000"/>
            <a:ext cx="3528392" cy="2646294"/>
          </a:xfrm>
          <a:prstGeom prst="rect">
            <a:avLst/>
          </a:prstGeom>
          <a:noFill/>
        </p:spPr>
      </p:pic>
      <p:pic>
        <p:nvPicPr>
          <p:cNvPr id="11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2276872"/>
            <a:ext cx="2592288" cy="2088232"/>
          </a:xfrm>
          <a:prstGeom prst="rect">
            <a:avLst/>
          </a:prstGeom>
          <a:noFill/>
        </p:spPr>
      </p:pic>
      <p:pic>
        <p:nvPicPr>
          <p:cNvPr id="28684" name="Picture 12" descr="http://www.vashsad.ua/downloads/image/7056/oblepiha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2420888"/>
            <a:ext cx="2448272" cy="183486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827584" y="263691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564904"/>
            <a:ext cx="948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Калина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5661248"/>
            <a:ext cx="1163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Горобина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668344" y="2420888"/>
            <a:ext cx="92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Бузина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236296" y="5661248"/>
            <a:ext cx="1082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Черемха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2420888"/>
            <a:ext cx="1134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Обліпиха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Період спокою насіння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 Насіння </a:t>
            </a:r>
            <a:r>
              <a:rPr lang="uk-UA" sz="2400" dirty="0" err="1" smtClean="0"/>
              <a:t>галапагоських</a:t>
            </a:r>
            <a:r>
              <a:rPr lang="uk-UA" sz="2400" dirty="0" smtClean="0"/>
              <a:t> диких помідорів проростає тільки після </a:t>
            </a:r>
            <a:r>
              <a:rPr lang="uk-UA" sz="2400" dirty="0" err="1" smtClean="0"/>
              <a:t>кишечника</a:t>
            </a:r>
            <a:r>
              <a:rPr lang="uk-UA" sz="2400" dirty="0" smtClean="0"/>
              <a:t> черепах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589240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Ірис </a:t>
            </a:r>
            <a:endParaRPr lang="ru-RU" sz="2400" dirty="0"/>
          </a:p>
        </p:txBody>
      </p:sp>
      <p:pic>
        <p:nvPicPr>
          <p:cNvPr id="4" name="Picture 2" descr="http://kamchatka.rgo.ru/files/2013/05/%D0%A1%D0%B5%D1%80%D0%B3%D0%B5%D0%B9-%D0%9B%D1%83%D0%BA%D0%B8%D0%BD-%D0%B8-%D0%B3%D0%B0%D0%BB%D0%B0%D0%BF%D0%B0%D0%B3%D0%BE%D1%81%D1%81%D0%BA%D0%B0%D1%8F-%D1%87%D0%B5%D1%80%D0%B5%D0%BF%D0%B0%D1%85%D0%B0.-%D0%9A%D0%B8%D1%80%D0%B8%D0%BB%D0%BB-%D0%9B%D0%B8%D1%82%D0%B2%D0%B8%D0%BD%D0%BE%D0%B2_h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75" y="692697"/>
            <a:ext cx="7136229" cy="535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uking.net/pictures/section/19/19_1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44663"/>
            <a:ext cx="28575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175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Прискорення проростання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Стратифікація – застосування понижених температур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589240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Ірис </a:t>
            </a:r>
            <a:endParaRPr lang="ru-RU" sz="2400" dirty="0"/>
          </a:p>
        </p:txBody>
      </p:sp>
      <p:pic>
        <p:nvPicPr>
          <p:cNvPr id="29698" name="Picture 2" descr="http://loveflora.ru/wp-content/uploads/2012/03/stratifikatsiy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7443192" cy="5582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Прискорення проростання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Скарифікація – штучне пошкодження шкірки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589240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Ірис </a:t>
            </a:r>
            <a:endParaRPr lang="ru-RU" sz="2400" dirty="0"/>
          </a:p>
        </p:txBody>
      </p:sp>
      <p:pic>
        <p:nvPicPr>
          <p:cNvPr id="30722" name="Picture 2" descr="http://prirodnoezemledelie.com/wp-content/uploads/%D1%81%D0%BA%D0%B0%D1%80%D0%B8%D1%84%D0%B8%D0%BA%D0%B0%D1%86%D0%B8%D1%8F-300x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6840760" cy="5472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Прискорення проростання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Промивання водою для видалення речовин, які гальмують проростання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589240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Ірис </a:t>
            </a:r>
            <a:endParaRPr lang="ru-RU" sz="2400" dirty="0"/>
          </a:p>
        </p:txBody>
      </p:sp>
      <p:pic>
        <p:nvPicPr>
          <p:cNvPr id="31746" name="Picture 2" descr="http://dachka-ogorodik.ru/wp-content/uploads/2012/08/%D0%B0-%D1%8D%D1%82%D0%BE-%D1%83%D0%B6%D0%B5-%D1%81%D0%B5%D0%BC%D0%B5%D0%BD%D0%B0-%D0%BD%D0%B0-%D0%BF%D1%80%D0%BE%D1%81%D1%83%D1%88%D0%B8%D0%B2%D0%B0%D0%BD%D0%B8%D0%B8-%D0%BF%D0%BE%D1%81%D0%BB%D0%B5-%D1%84%D0%B5%D1%80%D0%BC%D0%B5%D0%BD%D1%82%D0%B0%D1%86%D0%B8%D0%B8-%D0%BA%D0%BE%D0%BF%D0%B8%D1%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070787" cy="529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насінини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Насінина з двома сім</a:t>
            </a:r>
            <a:r>
              <a:rPr lang="en-US" sz="2800" dirty="0" smtClean="0"/>
              <a:t>’</a:t>
            </a:r>
            <a:r>
              <a:rPr lang="uk-UA" sz="2800" dirty="0" err="1" smtClean="0"/>
              <a:t>ядолями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1991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3010" name="Picture 2" descr="http://rudocs.exdat.com/pars_docs/tw_refs/351/350326/350326_html_m5e4553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893405" cy="50729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3968" y="5589240"/>
            <a:ext cx="4165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Сім</a:t>
            </a:r>
            <a:r>
              <a:rPr lang="en-US" sz="2400" dirty="0" smtClean="0"/>
              <a:t>’</a:t>
            </a:r>
            <a:r>
              <a:rPr lang="uk-UA" sz="2400" dirty="0" err="1" smtClean="0"/>
              <a:t>ядолі</a:t>
            </a:r>
            <a:r>
              <a:rPr lang="uk-UA" sz="2400" dirty="0" smtClean="0"/>
              <a:t>     (зародкові листки)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 rot="21405541">
            <a:off x="6010193" y="2746182"/>
            <a:ext cx="1814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Зародковий </a:t>
            </a:r>
          </a:p>
          <a:p>
            <a:r>
              <a:rPr lang="uk-UA" sz="2400" dirty="0" smtClean="0"/>
              <a:t>корінь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908720"/>
            <a:ext cx="2511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Зародкове стебло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 rot="20350393">
            <a:off x="6248438" y="1399411"/>
            <a:ext cx="1697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Зародкова  </a:t>
            </a:r>
          </a:p>
          <a:p>
            <a:r>
              <a:rPr lang="uk-UA" sz="2400" dirty="0" smtClean="0"/>
              <a:t>брунька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645024"/>
            <a:ext cx="22256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Насінна шкірка </a:t>
            </a:r>
          </a:p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має </a:t>
            </a:r>
          </a:p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захисну </a:t>
            </a:r>
          </a:p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функцію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908720"/>
            <a:ext cx="29040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Отвір – </a:t>
            </a:r>
          </a:p>
          <a:p>
            <a:r>
              <a:rPr lang="uk-UA" sz="2400" dirty="0" smtClean="0"/>
              <a:t>залишок </a:t>
            </a:r>
            <a:r>
              <a:rPr lang="uk-UA" sz="2400" dirty="0" err="1" smtClean="0"/>
              <a:t>пилковходу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2132856"/>
            <a:ext cx="22944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Рубчик – місце </a:t>
            </a:r>
          </a:p>
          <a:p>
            <a:r>
              <a:rPr lang="uk-UA" sz="2400" dirty="0" smtClean="0"/>
              <a:t>прикріплення </a:t>
            </a:r>
          </a:p>
          <a:p>
            <a:r>
              <a:rPr lang="uk-UA" sz="2400" dirty="0" smtClean="0"/>
              <a:t>насінини </a:t>
            </a:r>
          </a:p>
          <a:p>
            <a:r>
              <a:rPr lang="uk-UA" sz="2400" dirty="0" smtClean="0"/>
              <a:t>до стінки зав</a:t>
            </a:r>
            <a:r>
              <a:rPr lang="en-US" sz="2400" dirty="0" smtClean="0"/>
              <a:t>’</a:t>
            </a:r>
            <a:r>
              <a:rPr lang="uk-UA" sz="2400" dirty="0" smtClean="0"/>
              <a:t>язі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2924944"/>
            <a:ext cx="1434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Ендосперму </a:t>
            </a:r>
          </a:p>
          <a:p>
            <a:pPr algn="ctr"/>
            <a:r>
              <a:rPr lang="uk-UA" dirty="0" smtClean="0"/>
              <a:t>немає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81328"/>
            <a:ext cx="8229600" cy="3600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Вони проростають, де їм хочеться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589240"/>
            <a:ext cx="78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Ірис </a:t>
            </a:r>
            <a:endParaRPr lang="ru-RU" sz="2400" dirty="0"/>
          </a:p>
        </p:txBody>
      </p:sp>
      <p:pic>
        <p:nvPicPr>
          <p:cNvPr id="32770" name="Picture 2" descr="http://vevy.ru/uploads/posts/2010-06/1311859041_rasteniya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04664"/>
            <a:ext cx="8856984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насінини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Насінина з однією сім</a:t>
            </a:r>
            <a:r>
              <a:rPr lang="en-US" sz="2800" dirty="0" smtClean="0"/>
              <a:t>’</a:t>
            </a:r>
            <a:r>
              <a:rPr lang="uk-UA" sz="2800" dirty="0" err="1" smtClean="0"/>
              <a:t>ядолею</a:t>
            </a:r>
            <a:endParaRPr lang="ru-RU" sz="2800" dirty="0"/>
          </a:p>
        </p:txBody>
      </p:sp>
      <p:pic>
        <p:nvPicPr>
          <p:cNvPr id="2050" name="Picture 2" descr="http://www.nrk.cross-ipk.ru/body/pie/body/6/seeds/images/p8_ri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011912" cy="3940275"/>
          </a:xfrm>
          <a:prstGeom prst="rect">
            <a:avLst/>
          </a:prstGeom>
          <a:noFill/>
        </p:spPr>
      </p:pic>
      <p:pic>
        <p:nvPicPr>
          <p:cNvPr id="2052" name="Picture 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9144000" cy="17281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124744"/>
            <a:ext cx="16145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Зовнішній </a:t>
            </a:r>
          </a:p>
          <a:p>
            <a:r>
              <a:rPr lang="uk-UA" sz="2400" b="1" dirty="0" smtClean="0"/>
              <a:t>вигляд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1196752"/>
            <a:ext cx="20974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Повздовжній  </a:t>
            </a:r>
          </a:p>
          <a:p>
            <a:r>
              <a:rPr lang="uk-UA" sz="2400" b="1" dirty="0" smtClean="0"/>
              <a:t>розріз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1052736"/>
            <a:ext cx="13714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 smtClean="0"/>
          </a:p>
          <a:p>
            <a:r>
              <a:rPr lang="uk-UA" sz="2400" b="1" dirty="0" smtClean="0"/>
              <a:t>Зародок </a:t>
            </a:r>
            <a:endParaRPr lang="ru-RU" sz="2400" b="1" dirty="0"/>
          </a:p>
        </p:txBody>
      </p:sp>
      <p:pic>
        <p:nvPicPr>
          <p:cNvPr id="2054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76872"/>
            <a:ext cx="1440160" cy="241133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763688" y="2492896"/>
            <a:ext cx="1530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Оболонка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3284984"/>
            <a:ext cx="1698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Ендосперм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4221088"/>
            <a:ext cx="1335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Зародок </a:t>
            </a:r>
            <a:endParaRPr lang="ru-RU" sz="2400" dirty="0"/>
          </a:p>
        </p:txBody>
      </p:sp>
      <p:pic>
        <p:nvPicPr>
          <p:cNvPr id="2056" name="Picture 8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132856"/>
            <a:ext cx="1187624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796136" y="2564904"/>
            <a:ext cx="3307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Сім</a:t>
            </a:r>
            <a:r>
              <a:rPr lang="en-US" sz="2400" dirty="0" smtClean="0"/>
              <a:t>’</a:t>
            </a:r>
            <a:r>
              <a:rPr lang="uk-UA" sz="2400" dirty="0" err="1" smtClean="0"/>
              <a:t>ядоля</a:t>
            </a:r>
            <a:r>
              <a:rPr lang="uk-UA" sz="2400" dirty="0" smtClean="0"/>
              <a:t>           (щиток)</a:t>
            </a:r>
            <a:endParaRPr lang="ru-RU" sz="2400" dirty="0"/>
          </a:p>
        </p:txBody>
      </p:sp>
      <p:pic>
        <p:nvPicPr>
          <p:cNvPr id="2058" name="Picture 10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633562">
            <a:off x="6554917" y="3785261"/>
            <a:ext cx="2075071" cy="1355614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23528" y="3356992"/>
            <a:ext cx="15238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/>
              <a:t>Оболонка – </a:t>
            </a:r>
          </a:p>
          <a:p>
            <a:pPr algn="ctr"/>
            <a:r>
              <a:rPr lang="uk-UA" sz="1600" dirty="0" smtClean="0"/>
              <a:t>зрощені </a:t>
            </a:r>
          </a:p>
          <a:p>
            <a:pPr algn="ctr"/>
            <a:r>
              <a:rPr lang="uk-UA" sz="1600" dirty="0" smtClean="0"/>
              <a:t>покрив плода і </a:t>
            </a:r>
          </a:p>
          <a:p>
            <a:pPr algn="ctr"/>
            <a:r>
              <a:rPr lang="uk-UA" sz="1600" smtClean="0"/>
              <a:t>насінна </a:t>
            </a:r>
            <a:r>
              <a:rPr lang="uk-UA" sz="1600" dirty="0" smtClean="0"/>
              <a:t>шкірка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32240" y="4293096"/>
            <a:ext cx="18837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dirty="0" smtClean="0"/>
              <a:t>Зародковий </a:t>
            </a:r>
          </a:p>
          <a:p>
            <a:pPr algn="r"/>
            <a:r>
              <a:rPr lang="uk-UA" sz="2400" dirty="0" smtClean="0"/>
              <a:t>корінь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3068960"/>
            <a:ext cx="16352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Зародкове </a:t>
            </a:r>
          </a:p>
          <a:p>
            <a:r>
              <a:rPr lang="uk-UA" sz="2400" dirty="0" smtClean="0"/>
              <a:t>стебло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380312" y="3212976"/>
            <a:ext cx="16288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dirty="0" smtClean="0"/>
              <a:t>Зародкова </a:t>
            </a:r>
          </a:p>
          <a:p>
            <a:pPr algn="r"/>
            <a:r>
              <a:rPr lang="uk-UA" sz="2400" dirty="0" smtClean="0"/>
              <a:t>брунька</a:t>
            </a:r>
            <a:endParaRPr lang="ru-RU" sz="24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084168" y="3717032"/>
            <a:ext cx="864096" cy="7200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7164288" y="3501008"/>
            <a:ext cx="648072" cy="28803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6732240" y="4005064"/>
            <a:ext cx="144016" cy="57606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насінини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За кількістю сім</a:t>
            </a:r>
            <a:r>
              <a:rPr lang="en-US" sz="2800" dirty="0" smtClean="0"/>
              <a:t>’</a:t>
            </a:r>
            <a:r>
              <a:rPr lang="uk-UA" sz="2800" dirty="0" err="1" smtClean="0"/>
              <a:t>ядоль</a:t>
            </a:r>
            <a:r>
              <a:rPr lang="uk-UA" sz="2800" dirty="0" smtClean="0"/>
              <a:t> у насінині рослини поділяються на </a:t>
            </a:r>
            <a:r>
              <a:rPr lang="uk-UA" sz="2800" dirty="0" err="1" smtClean="0"/>
              <a:t>одно-</a:t>
            </a:r>
            <a:r>
              <a:rPr lang="uk-UA" sz="2800" dirty="0" smtClean="0"/>
              <a:t> і дводольні</a:t>
            </a:r>
            <a:endParaRPr lang="ru-RU" sz="2800" dirty="0"/>
          </a:p>
        </p:txBody>
      </p:sp>
      <p:pic>
        <p:nvPicPr>
          <p:cNvPr id="18434" name="Picture 2" descr="http://lovesad.ru/images/stories/0000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3168352" cy="2405845"/>
          </a:xfrm>
          <a:prstGeom prst="rect">
            <a:avLst/>
          </a:prstGeom>
          <a:noFill/>
        </p:spPr>
      </p:pic>
      <p:pic>
        <p:nvPicPr>
          <p:cNvPr id="18436" name="Picture 4" descr="http://agroazbuka.com/wp-content/uploads/2011/03/kress-salat-f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068960"/>
            <a:ext cx="3168352" cy="2754342"/>
          </a:xfrm>
          <a:prstGeom prst="rect">
            <a:avLst/>
          </a:prstGeom>
          <a:noFill/>
        </p:spPr>
      </p:pic>
      <p:pic>
        <p:nvPicPr>
          <p:cNvPr id="18438" name="Picture 6" descr="http://www.himagro.com.ua/images/upload_temp/Articls/muxi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429000"/>
            <a:ext cx="3218723" cy="2414042"/>
          </a:xfrm>
          <a:prstGeom prst="rect">
            <a:avLst/>
          </a:prstGeom>
          <a:noFill/>
        </p:spPr>
      </p:pic>
      <p:pic>
        <p:nvPicPr>
          <p:cNvPr id="18440" name="Picture 8" descr="http://kumushka.com/uploads/posts/2012-02/1330079466_lu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620688"/>
            <a:ext cx="3181748" cy="273630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59632" y="2636912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Огірок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5373216"/>
            <a:ext cx="788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Салат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2996952"/>
            <a:ext cx="954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Цибуля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9992" y="5445224"/>
            <a:ext cx="1148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Пшениця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Умови проростання насінини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1. </a:t>
            </a:r>
            <a:r>
              <a:rPr lang="uk-UA" sz="2800" b="1" dirty="0" smtClean="0"/>
              <a:t>Вода</a:t>
            </a:r>
            <a:r>
              <a:rPr lang="uk-UA" sz="2800" dirty="0" smtClean="0"/>
              <a:t>: </a:t>
            </a:r>
            <a:r>
              <a:rPr lang="uk-UA" sz="2400" dirty="0" smtClean="0"/>
              <a:t>живі клітини зародка можуть отримувати через свої клітинні оболонки тільки розчинені у воді речовини</a:t>
            </a:r>
            <a:endParaRPr lang="ru-RU" sz="2400" dirty="0"/>
          </a:p>
        </p:txBody>
      </p:sp>
      <p:pic>
        <p:nvPicPr>
          <p:cNvPr id="19458" name="Picture 2" descr="http://www.countrysideliving.net/img/cui/Sprouts_beans_was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764704"/>
            <a:ext cx="5616624" cy="5112568"/>
          </a:xfrm>
          <a:prstGeom prst="rect">
            <a:avLst/>
          </a:prstGeom>
          <a:noFill/>
        </p:spPr>
      </p:pic>
      <p:pic>
        <p:nvPicPr>
          <p:cNvPr id="19460" name="Picture 4" descr="http://ogorodsadovod.com/sites/default/files/u74/2012/04/img_0152a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44527" y="1160747"/>
            <a:ext cx="5112569" cy="432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Умови проростання насінини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2. </a:t>
            </a:r>
            <a:r>
              <a:rPr lang="uk-UA" sz="2800" b="1" dirty="0" smtClean="0"/>
              <a:t>Повітря</a:t>
            </a:r>
            <a:r>
              <a:rPr lang="uk-UA" sz="2800" dirty="0" smtClean="0"/>
              <a:t>: </a:t>
            </a:r>
            <a:r>
              <a:rPr lang="uk-UA" sz="2400" dirty="0" smtClean="0"/>
              <a:t>живі клітини зародка потребують кисню           для дихання і отримання енергії</a:t>
            </a:r>
            <a:endParaRPr lang="ru-RU" sz="2400" dirty="0"/>
          </a:p>
        </p:txBody>
      </p:sp>
      <p:pic>
        <p:nvPicPr>
          <p:cNvPr id="20484" name="Picture 4" descr="http://www.sovetday.ru/uploads/posts/2012-03/1330560417_seme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155160" cy="5366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Умови проростання насінини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3. </a:t>
            </a:r>
            <a:r>
              <a:rPr lang="uk-UA" sz="2800" b="1" dirty="0" smtClean="0"/>
              <a:t>Тепло</a:t>
            </a:r>
            <a:r>
              <a:rPr lang="uk-UA" sz="2800" dirty="0" smtClean="0"/>
              <a:t>: </a:t>
            </a:r>
            <a:r>
              <a:rPr lang="uk-UA" sz="2400" dirty="0" smtClean="0"/>
              <a:t>хімічні реакції у клітинах зародка проходять за певної температури</a:t>
            </a:r>
            <a:endParaRPr lang="ru-RU" sz="2400" dirty="0"/>
          </a:p>
        </p:txBody>
      </p:sp>
      <p:pic>
        <p:nvPicPr>
          <p:cNvPr id="21506" name="Picture 2" descr="http://poremontu.ru/media/ck/blogs/images/13301909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024961" cy="5349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Умови проростання насінини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4. </a:t>
            </a:r>
            <a:r>
              <a:rPr lang="uk-UA" sz="2800" b="1" dirty="0" smtClean="0"/>
              <a:t>Живий зародок</a:t>
            </a:r>
            <a:endParaRPr lang="ru-RU" sz="2800" dirty="0"/>
          </a:p>
        </p:txBody>
      </p:sp>
      <p:pic>
        <p:nvPicPr>
          <p:cNvPr id="22532" name="Picture 4" descr="http://vkusnoe.info/uploads/taginator/Aug-2012/rzhanoj-sol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540216" cy="5662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Період спокою насіння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Насіння деяких рослин проростає відразу після його звільнення з плодів</a:t>
            </a:r>
            <a:endParaRPr lang="ru-RU" sz="2400" dirty="0"/>
          </a:p>
        </p:txBody>
      </p:sp>
      <p:pic>
        <p:nvPicPr>
          <p:cNvPr id="23554" name="Picture 2" descr="http://stat8.blog.ru/lr/0917803ef4f9a17a78345430090701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246285" cy="54402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5517232"/>
            <a:ext cx="1607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Незабудка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332</Words>
  <Application>Microsoft Office PowerPoint</Application>
  <PresentationFormat>Экран (4:3)</PresentationFormat>
  <Paragraphs>103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Насінина. Проростання насіння</vt:lpstr>
      <vt:lpstr>Будова насінини   </vt:lpstr>
      <vt:lpstr>Будова насінини</vt:lpstr>
      <vt:lpstr>Будова насінини</vt:lpstr>
      <vt:lpstr>Умови проростання насінини</vt:lpstr>
      <vt:lpstr>Умови проростання насінини</vt:lpstr>
      <vt:lpstr>Умови проростання насінини</vt:lpstr>
      <vt:lpstr>Умови проростання насінини</vt:lpstr>
      <vt:lpstr>Період спокою насіння</vt:lpstr>
      <vt:lpstr>Період спокою насіння</vt:lpstr>
      <vt:lpstr>Період спокою насіння</vt:lpstr>
      <vt:lpstr>Період спокою насіння</vt:lpstr>
      <vt:lpstr>Період спокою насіння</vt:lpstr>
      <vt:lpstr>Період спокою насіння</vt:lpstr>
      <vt:lpstr>Період спокою насіння</vt:lpstr>
      <vt:lpstr>Період спокою насіння</vt:lpstr>
      <vt:lpstr>Прискорення проростання</vt:lpstr>
      <vt:lpstr>Прискорення проростання</vt:lpstr>
      <vt:lpstr>Прискорення проростання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Насіння моркви</dc:title>
  <dc:creator>User</dc:creator>
  <cp:lastModifiedBy>Пользователь Windows</cp:lastModifiedBy>
  <cp:revision>24</cp:revision>
  <dcterms:created xsi:type="dcterms:W3CDTF">2012-10-16T15:37:15Z</dcterms:created>
  <dcterms:modified xsi:type="dcterms:W3CDTF">2013-11-25T21:21:05Z</dcterms:modified>
</cp:coreProperties>
</file>