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9675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Тип Плоскі черви. </a:t>
            </a:r>
            <a:br>
              <a:rPr lang="uk-UA" dirty="0" smtClean="0"/>
            </a:br>
            <a:r>
              <a:rPr lang="uk-UA" dirty="0" smtClean="0"/>
              <a:t>Клас Війчасті черви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2050" name="Picture 2" descr="http://i.ytimg.com/vi/wVdanpWssM0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043608" y="1196752"/>
            <a:ext cx="7164287" cy="5373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165304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Рухи </a:t>
            </a:r>
            <a:r>
              <a:rPr lang="uk-UA" sz="2800" dirty="0" err="1" smtClean="0"/>
              <a:t>планарії</a:t>
            </a:r>
            <a:r>
              <a:rPr lang="uk-UA" sz="2800" dirty="0" smtClean="0"/>
              <a:t> – за допомогою війок або м</a:t>
            </a:r>
            <a:r>
              <a:rPr lang="en-US" sz="2800" dirty="0" smtClean="0"/>
              <a:t>’</a:t>
            </a:r>
            <a:r>
              <a:rPr lang="uk-UA" sz="2800" dirty="0" smtClean="0"/>
              <a:t>язів</a:t>
            </a:r>
            <a:endParaRPr lang="ru-RU" sz="2800" dirty="0"/>
          </a:p>
        </p:txBody>
      </p:sp>
      <p:pic>
        <p:nvPicPr>
          <p:cNvPr id="31746" name="Picture 2" descr="http://biology.kiev.ua/wp-content/uploads/2012/08/%D0%BA%D0%BE%D0%B6%D0%BD%D0%BE-%D0%BC%D1%83%D1%81%D0%BA%D1%83%D0%BB%D1%8C%D0%BD%D1%96%D0%B9-%D0%BC%D0%B5%D1%88%D0%BE%D0%B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4343400"/>
          </a:xfrm>
          <a:prstGeom prst="rect">
            <a:avLst/>
          </a:prstGeom>
          <a:noFill/>
        </p:spPr>
      </p:pic>
      <p:pic>
        <p:nvPicPr>
          <p:cNvPr id="31748" name="Picture 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5183"/>
            <a:ext cx="8964488" cy="5760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5085184"/>
            <a:ext cx="1505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Косі м</a:t>
            </a:r>
            <a:r>
              <a:rPr lang="en-US" sz="2400" dirty="0" smtClean="0">
                <a:solidFill>
                  <a:srgbClr val="002060"/>
                </a:solidFill>
              </a:rPr>
              <a:t>’</a:t>
            </a:r>
            <a:r>
              <a:rPr lang="uk-UA" sz="2400" dirty="0" smtClean="0">
                <a:solidFill>
                  <a:srgbClr val="002060"/>
                </a:solidFill>
              </a:rPr>
              <a:t>язи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5085184"/>
            <a:ext cx="2055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Кільцеві м</a:t>
            </a:r>
            <a:r>
              <a:rPr lang="en-US" sz="2400" dirty="0" smtClean="0">
                <a:solidFill>
                  <a:srgbClr val="002060"/>
                </a:solidFill>
              </a:rPr>
              <a:t>’</a:t>
            </a:r>
            <a:r>
              <a:rPr lang="uk-UA" sz="2400" dirty="0" smtClean="0">
                <a:solidFill>
                  <a:srgbClr val="002060"/>
                </a:solidFill>
              </a:rPr>
              <a:t>язи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424538">
            <a:off x="6463110" y="3109115"/>
            <a:ext cx="18049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</a:rPr>
              <a:t>Повздовжні </a:t>
            </a:r>
          </a:p>
          <a:p>
            <a:pPr algn="ctr"/>
            <a:r>
              <a:rPr lang="uk-UA" sz="2400" dirty="0" smtClean="0">
                <a:solidFill>
                  <a:srgbClr val="002060"/>
                </a:solidFill>
              </a:rPr>
              <a:t>м</a:t>
            </a:r>
            <a:r>
              <a:rPr lang="en-US" sz="2400" dirty="0" smtClean="0">
                <a:solidFill>
                  <a:srgbClr val="002060"/>
                </a:solidFill>
              </a:rPr>
              <a:t>’</a:t>
            </a:r>
            <a:r>
              <a:rPr lang="uk-UA" sz="2400" dirty="0" smtClean="0">
                <a:solidFill>
                  <a:srgbClr val="002060"/>
                </a:solidFill>
              </a:rPr>
              <a:t>язи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1750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1656184" cy="1584175"/>
          </a:xfrm>
          <a:prstGeom prst="rect">
            <a:avLst/>
          </a:prstGeom>
          <a:noFill/>
        </p:spPr>
      </p:pic>
      <p:sp>
        <p:nvSpPr>
          <p:cNvPr id="12" name="Двойная стрелка вверх/вниз 11"/>
          <p:cNvSpPr/>
          <p:nvPr/>
        </p:nvSpPr>
        <p:spPr>
          <a:xfrm rot="20430893">
            <a:off x="1191991" y="3384705"/>
            <a:ext cx="252227" cy="501244"/>
          </a:xfrm>
          <a:prstGeom prst="up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752" name="Picture 8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82007">
            <a:off x="1076468" y="1027515"/>
            <a:ext cx="2336581" cy="1619251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79512" y="2060848"/>
            <a:ext cx="28647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002060"/>
                </a:solidFill>
              </a:rPr>
              <a:t>Шкірно-мускульний 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мішок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31754" name="Picture 10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980728"/>
            <a:ext cx="2195736" cy="1979291"/>
          </a:xfrm>
          <a:prstGeom prst="rect">
            <a:avLst/>
          </a:prstGeom>
          <a:noFill/>
        </p:spPr>
      </p:pic>
      <p:pic>
        <p:nvPicPr>
          <p:cNvPr id="31756" name="Picture 12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91996">
            <a:off x="5868968" y="938203"/>
            <a:ext cx="1864988" cy="1225175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660232" y="1484784"/>
            <a:ext cx="18959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Клітини епітелію 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виділяють слиз і 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захисні речовини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45224"/>
            <a:ext cx="8229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Паренхіма, утворена з мезодерми, </a:t>
            </a:r>
          </a:p>
          <a:p>
            <a:pPr algn="ctr">
              <a:buNone/>
            </a:pPr>
            <a:r>
              <a:rPr lang="uk-UA" sz="2800" dirty="0" smtClean="0"/>
              <a:t>уміщує внутрішні органи</a:t>
            </a:r>
            <a:endParaRPr lang="ru-RU" sz="2800" dirty="0"/>
          </a:p>
        </p:txBody>
      </p:sp>
      <p:pic>
        <p:nvPicPr>
          <p:cNvPr id="30722" name="Picture 2" descr="http://biology.kiev.ua/wp-content/uploads/2012/08/%D0%BA%D0%BE%D0%B6%D0%BD%D0%BE-%D0%BC%D1%83%D1%81%D0%BA%D1%83%D0%BB%D1%8C%D0%BD%D1%96%D0%B9-%D0%BC%D0%B5%D1%88%D0%BE%D0%B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7750"/>
            <a:ext cx="9144000" cy="4334370"/>
          </a:xfrm>
          <a:prstGeom prst="rect">
            <a:avLst/>
          </a:prstGeom>
          <a:noFill/>
        </p:spPr>
      </p:pic>
      <p:pic>
        <p:nvPicPr>
          <p:cNvPr id="30724" name="Picture 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12776"/>
            <a:ext cx="1440160" cy="1619251"/>
          </a:xfrm>
          <a:prstGeom prst="rect">
            <a:avLst/>
          </a:prstGeom>
          <a:noFill/>
        </p:spPr>
      </p:pic>
      <p:pic>
        <p:nvPicPr>
          <p:cNvPr id="30726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1"/>
            <a:ext cx="9144000" cy="648072"/>
          </a:xfrm>
          <a:prstGeom prst="rect">
            <a:avLst/>
          </a:prstGeom>
          <a:noFill/>
        </p:spPr>
      </p:pic>
      <p:pic>
        <p:nvPicPr>
          <p:cNvPr id="30728" name="Picture 8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196752"/>
            <a:ext cx="1763688" cy="1619251"/>
          </a:xfrm>
          <a:prstGeom prst="rect">
            <a:avLst/>
          </a:prstGeom>
          <a:noFill/>
        </p:spPr>
      </p:pic>
      <p:pic>
        <p:nvPicPr>
          <p:cNvPr id="30730" name="Picture 10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764705"/>
            <a:ext cx="2459360" cy="864095"/>
          </a:xfrm>
          <a:prstGeom prst="rect">
            <a:avLst/>
          </a:prstGeom>
          <a:noFill/>
        </p:spPr>
      </p:pic>
      <p:pic>
        <p:nvPicPr>
          <p:cNvPr id="30732" name="Picture 12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15551">
            <a:off x="495392" y="1104904"/>
            <a:ext cx="2819400" cy="1452291"/>
          </a:xfrm>
          <a:prstGeom prst="rect">
            <a:avLst/>
          </a:prstGeom>
          <a:noFill/>
        </p:spPr>
      </p:pic>
      <p:pic>
        <p:nvPicPr>
          <p:cNvPr id="30734" name="Picture 1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37963">
            <a:off x="5615073" y="1560734"/>
            <a:ext cx="2819400" cy="72397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39552" y="2060848"/>
            <a:ext cx="1871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Паренхіма 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Травна система. </a:t>
            </a:r>
            <a:r>
              <a:rPr lang="uk-UA" sz="2800" dirty="0" err="1" smtClean="0"/>
              <a:t>Планарія</a:t>
            </a:r>
            <a:r>
              <a:rPr lang="uk-UA" sz="2800" dirty="0" smtClean="0"/>
              <a:t> - хижак</a:t>
            </a:r>
            <a:endParaRPr lang="ru-RU" sz="2800" dirty="0"/>
          </a:p>
        </p:txBody>
      </p:sp>
      <p:pic>
        <p:nvPicPr>
          <p:cNvPr id="29698" name="Picture 2" descr="http://biolicey2vrn.ucoz.ru/Zhivotnie/Mnogokletochnie/Ploskie/Pischevarit.planar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45557" y="278779"/>
            <a:ext cx="5436861" cy="6264696"/>
          </a:xfrm>
          <a:prstGeom prst="rect">
            <a:avLst/>
          </a:prstGeom>
          <a:noFill/>
        </p:spPr>
      </p:pic>
      <p:pic>
        <p:nvPicPr>
          <p:cNvPr id="29700" name="Picture 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221089"/>
            <a:ext cx="1152128" cy="10801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932040" y="4437112"/>
            <a:ext cx="1134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dirty="0" smtClean="0"/>
              <a:t>Ротовий </a:t>
            </a:r>
          </a:p>
          <a:p>
            <a:pPr algn="ctr"/>
            <a:r>
              <a:rPr lang="uk-UA" sz="2000" dirty="0" smtClean="0"/>
              <a:t>отвір</a:t>
            </a:r>
            <a:endParaRPr lang="ru-RU" sz="2000" dirty="0"/>
          </a:p>
        </p:txBody>
      </p:sp>
      <p:pic>
        <p:nvPicPr>
          <p:cNvPr id="29702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573017"/>
            <a:ext cx="1296144" cy="72008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228184" y="3573016"/>
            <a:ext cx="1226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dirty="0" smtClean="0"/>
              <a:t>М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язиста</a:t>
            </a:r>
            <a:r>
              <a:rPr lang="uk-UA" sz="2000" dirty="0" smtClean="0"/>
              <a:t> </a:t>
            </a:r>
          </a:p>
          <a:p>
            <a:pPr algn="ctr"/>
            <a:r>
              <a:rPr lang="uk-UA" sz="2000" dirty="0" smtClean="0"/>
              <a:t>глотка </a:t>
            </a:r>
            <a:endParaRPr lang="ru-RU" sz="2000" dirty="0"/>
          </a:p>
        </p:txBody>
      </p:sp>
      <p:pic>
        <p:nvPicPr>
          <p:cNvPr id="29704" name="Picture 8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1451248" cy="104318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835696" y="1916832"/>
            <a:ext cx="13244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dirty="0" smtClean="0"/>
              <a:t>Сліпий </a:t>
            </a:r>
          </a:p>
          <a:p>
            <a:pPr algn="ctr"/>
            <a:r>
              <a:rPr lang="uk-UA" sz="2000" dirty="0" smtClean="0"/>
              <a:t>кишечник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Глотка </a:t>
            </a:r>
            <a:r>
              <a:rPr lang="uk-UA" sz="2800" dirty="0" err="1" smtClean="0"/>
              <a:t>планарії</a:t>
            </a:r>
            <a:r>
              <a:rPr lang="uk-UA" sz="2800" dirty="0" smtClean="0"/>
              <a:t> за роботою</a:t>
            </a:r>
            <a:endParaRPr lang="ru-RU" sz="2800" dirty="0"/>
          </a:p>
        </p:txBody>
      </p:sp>
      <p:pic>
        <p:nvPicPr>
          <p:cNvPr id="28674" name="Picture 2" descr="http://i077.radikal.ru/1104/48/b95202564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48680"/>
            <a:ext cx="6477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Дихає </a:t>
            </a:r>
            <a:r>
              <a:rPr lang="uk-UA" sz="2800" dirty="0" err="1" smtClean="0"/>
              <a:t>дифузно</a:t>
            </a:r>
            <a:r>
              <a:rPr lang="uk-UA" sz="2800" dirty="0" smtClean="0"/>
              <a:t>, спеціальних органів немає</a:t>
            </a:r>
            <a:endParaRPr lang="ru-RU" sz="2800" dirty="0"/>
          </a:p>
        </p:txBody>
      </p:sp>
      <p:pic>
        <p:nvPicPr>
          <p:cNvPr id="27650" name="Picture 2" descr="White flatworm 11 october 2006 sequ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356309" cy="5517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Кровоносної системи немає</a:t>
            </a:r>
            <a:endParaRPr lang="ru-RU" sz="2800" dirty="0"/>
          </a:p>
        </p:txBody>
      </p:sp>
      <p:pic>
        <p:nvPicPr>
          <p:cNvPr id="26626" name="Picture 2" descr="http://photos.onderwaterwereld.org/100314-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91264" cy="539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Видільна система із </a:t>
            </a:r>
            <a:r>
              <a:rPr lang="uk-UA" sz="2800" dirty="0" err="1" smtClean="0"/>
              <a:t>протонефридіїв</a:t>
            </a:r>
            <a:endParaRPr lang="ru-RU" sz="2800" dirty="0"/>
          </a:p>
        </p:txBody>
      </p:sp>
      <p:pic>
        <p:nvPicPr>
          <p:cNvPr id="25606" name="Picture 6" descr="http://chervi.org/chervi/stroenie_beloy_planar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6643500" cy="4968552"/>
          </a:xfrm>
          <a:prstGeom prst="rect">
            <a:avLst/>
          </a:prstGeom>
          <a:noFill/>
        </p:spPr>
      </p:pic>
      <p:pic>
        <p:nvPicPr>
          <p:cNvPr id="25608" name="Picture 8" descr="Класс Ленточные (Cestoda). Выделительная система представлена протонефридиями и каналами. Самые крупные — боковые выделительные каналы — открываются на последнем членике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836712"/>
            <a:ext cx="4677133" cy="5040560"/>
          </a:xfrm>
          <a:prstGeom prst="rect">
            <a:avLst/>
          </a:prstGeom>
          <a:noFill/>
        </p:spPr>
      </p:pic>
      <p:pic>
        <p:nvPicPr>
          <p:cNvPr id="25610" name="Picture 10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836712"/>
            <a:ext cx="1091208" cy="4320480"/>
          </a:xfrm>
          <a:prstGeom prst="rect">
            <a:avLst/>
          </a:prstGeom>
          <a:noFill/>
        </p:spPr>
      </p:pic>
      <p:pic>
        <p:nvPicPr>
          <p:cNvPr id="25612" name="Picture 12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373217"/>
            <a:ext cx="2819400" cy="57606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563888" y="908720"/>
            <a:ext cx="17591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/>
              <a:t>Полум</a:t>
            </a:r>
            <a:r>
              <a:rPr lang="en-US" sz="2400" dirty="0" smtClean="0"/>
              <a:t>’</a:t>
            </a:r>
            <a:r>
              <a:rPr lang="uk-UA" sz="2400" dirty="0" err="1" smtClean="0"/>
              <a:t>яна</a:t>
            </a:r>
            <a:r>
              <a:rPr lang="uk-UA" sz="2400" dirty="0" smtClean="0"/>
              <a:t> </a:t>
            </a:r>
          </a:p>
          <a:p>
            <a:r>
              <a:rPr lang="uk-UA" sz="2400" dirty="0" smtClean="0"/>
              <a:t>клітина із </a:t>
            </a:r>
          </a:p>
          <a:p>
            <a:r>
              <a:rPr lang="uk-UA" sz="2400" dirty="0" smtClean="0"/>
              <a:t>джгутиками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4005064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Ядро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3068960"/>
            <a:ext cx="1436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Трубочка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4797152"/>
            <a:ext cx="259878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Канал </a:t>
            </a:r>
          </a:p>
          <a:p>
            <a:r>
              <a:rPr lang="uk-UA" sz="2400" dirty="0" smtClean="0"/>
              <a:t>закінчується </a:t>
            </a:r>
          </a:p>
          <a:p>
            <a:r>
              <a:rPr lang="uk-UA" sz="2400" dirty="0" smtClean="0"/>
              <a:t>видільною порою 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4580" name="Picture 4" descr="http://biolgra.ucoz.ru/Ilustrations/Zoology/ner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739686" y="-795469"/>
            <a:ext cx="5664630" cy="8496945"/>
          </a:xfrm>
          <a:prstGeom prst="rect">
            <a:avLst/>
          </a:prstGeom>
          <a:noFill/>
        </p:spPr>
      </p:pic>
      <p:pic>
        <p:nvPicPr>
          <p:cNvPr id="24582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7200800" cy="16561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12160" y="3933056"/>
            <a:ext cx="25606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/>
              <a:t>Мозкові ганглії, </a:t>
            </a:r>
          </a:p>
          <a:p>
            <a:pPr algn="ctr"/>
            <a:r>
              <a:rPr lang="uk-UA" sz="2400" dirty="0" smtClean="0"/>
              <a:t>об</a:t>
            </a:r>
            <a:r>
              <a:rPr lang="en-US" sz="2400" dirty="0" smtClean="0"/>
              <a:t>’</a:t>
            </a:r>
            <a:r>
              <a:rPr lang="uk-UA" sz="2400" dirty="0" err="1" smtClean="0"/>
              <a:t>єднані</a:t>
            </a:r>
            <a:r>
              <a:rPr lang="uk-UA" sz="2400" dirty="0" smtClean="0"/>
              <a:t> в кільце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4005064"/>
            <a:ext cx="18478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/>
              <a:t>Нервові </a:t>
            </a:r>
          </a:p>
          <a:p>
            <a:pPr algn="ctr"/>
            <a:r>
              <a:rPr lang="uk-UA" sz="2400" dirty="0" smtClean="0"/>
              <a:t>стовбури (2)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933056"/>
            <a:ext cx="1616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 smtClean="0"/>
              <a:t>Поперечні </a:t>
            </a:r>
          </a:p>
          <a:p>
            <a:pPr algn="ctr"/>
            <a:r>
              <a:rPr lang="uk-UA" sz="2400" dirty="0" smtClean="0"/>
              <a:t>перетинки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504211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uk-UA" sz="2800" dirty="0" smtClean="0"/>
              <a:t>Нервова система забезпечує утворення </a:t>
            </a:r>
          </a:p>
          <a:p>
            <a:pPr algn="ctr">
              <a:buNone/>
            </a:pPr>
            <a:r>
              <a:rPr lang="uk-UA" sz="2800" dirty="0" smtClean="0"/>
              <a:t>безумовних та умовних  рефлексів</a:t>
            </a:r>
            <a:endParaRPr lang="ru-RU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45224"/>
            <a:ext cx="8229600" cy="12241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Органи чуття </a:t>
            </a:r>
            <a:r>
              <a:rPr lang="uk-UA" sz="2800" dirty="0" err="1" smtClean="0"/>
              <a:t>планарій</a:t>
            </a:r>
            <a:r>
              <a:rPr lang="uk-UA" sz="2800" dirty="0" smtClean="0"/>
              <a:t>: очі (зір),                       щупальці (дотик), </a:t>
            </a:r>
            <a:r>
              <a:rPr lang="uk-UA" sz="2800" dirty="0" err="1" smtClean="0"/>
              <a:t>статоцисти</a:t>
            </a:r>
            <a:r>
              <a:rPr lang="uk-UA" sz="2800" dirty="0" smtClean="0"/>
              <a:t> (рівновага),           органи хімічного чуття (нюх – смак) </a:t>
            </a:r>
            <a:endParaRPr lang="ru-RU" sz="2800" dirty="0"/>
          </a:p>
        </p:txBody>
      </p:sp>
      <p:pic>
        <p:nvPicPr>
          <p:cNvPr id="23556" name="Picture 4" descr="http://www.mybitoftheplanet.com/2008/pond/frogjan_files/2101flatworm3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48680"/>
            <a:ext cx="6191250" cy="4829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Статева система</a:t>
            </a:r>
            <a:endParaRPr lang="ru-RU" sz="2800" dirty="0"/>
          </a:p>
        </p:txBody>
      </p:sp>
      <p:pic>
        <p:nvPicPr>
          <p:cNvPr id="22532" name="Picture 4" descr="Рис. 192. Половая система планарий: А - половая система молочной планарии: 1 - семенные пузырьки; 2 - семяпровод; 3 - совокупительный орган; 4 - железистый орган; 5 - совокупительная бурса; 6 - яичник; 7 - желточники. Б - схема лиловой системы планарии: 1 - семенники; 2 - семяпровод; 3 - семенной пузырь; 4 - совокупительный орган; 5 - совокупительная сумка; 6 - непарный проток; 7 - яичники; 8 - яйцеводы; 9 - желточни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4969" y="473423"/>
            <a:ext cx="4895850" cy="6486525"/>
          </a:xfrm>
          <a:prstGeom prst="rect">
            <a:avLst/>
          </a:prstGeom>
          <a:noFill/>
        </p:spPr>
      </p:pic>
      <p:pic>
        <p:nvPicPr>
          <p:cNvPr id="22534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17032"/>
            <a:ext cx="7704856" cy="252028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516216" y="3429000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Сім</a:t>
            </a:r>
            <a:r>
              <a:rPr lang="en-US" sz="2400" dirty="0" smtClean="0"/>
              <a:t>’</a:t>
            </a:r>
            <a:r>
              <a:rPr lang="uk-UA" sz="2400" dirty="0" err="1" smtClean="0"/>
              <a:t>яні</a:t>
            </a:r>
            <a:r>
              <a:rPr lang="uk-UA" sz="2400" dirty="0" smtClean="0"/>
              <a:t> міхурці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3645024"/>
            <a:ext cx="1792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Сім</a:t>
            </a:r>
            <a:r>
              <a:rPr lang="en-US" sz="2400" dirty="0" smtClean="0"/>
              <a:t>’</a:t>
            </a:r>
            <a:r>
              <a:rPr lang="uk-UA" sz="2400" dirty="0" err="1" smtClean="0"/>
              <a:t>япровід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501008"/>
            <a:ext cx="2843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/>
              <a:t>Копулятивний</a:t>
            </a:r>
            <a:r>
              <a:rPr lang="uk-UA" sz="2400" dirty="0" smtClean="0"/>
              <a:t> орган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1052736"/>
            <a:ext cx="1180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Яєчник 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980728"/>
            <a:ext cx="1868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/>
              <a:t>Жовточники</a:t>
            </a:r>
            <a:r>
              <a:rPr lang="uk-UA" sz="2400" dirty="0" smtClean="0"/>
              <a:t>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5085184"/>
            <a:ext cx="7417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 smtClean="0">
                <a:solidFill>
                  <a:srgbClr val="002060"/>
                </a:solidFill>
              </a:rPr>
              <a:t>Планарії</a:t>
            </a:r>
            <a:r>
              <a:rPr lang="uk-UA" sz="2400" dirty="0" smtClean="0">
                <a:solidFill>
                  <a:srgbClr val="002060"/>
                </a:solidFill>
              </a:rPr>
              <a:t> – гермафродити з перехресним заплідненням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Плоскі черви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Тришарові тварини, органи розвиваються з ектодерми, ентодерми і мезодерми.</a:t>
            </a:r>
            <a:endParaRPr lang="ru-RU" sz="2800" dirty="0"/>
          </a:p>
        </p:txBody>
      </p:sp>
      <p:pic>
        <p:nvPicPr>
          <p:cNvPr id="15364" name="Picture 4" descr="Файл:Urchin gastrulation-uk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3298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Яйця </a:t>
            </a:r>
            <a:r>
              <a:rPr lang="uk-UA" sz="2800" dirty="0" err="1" smtClean="0"/>
              <a:t>планарій</a:t>
            </a:r>
            <a:endParaRPr lang="ru-RU" sz="2800" dirty="0"/>
          </a:p>
        </p:txBody>
      </p:sp>
      <p:pic>
        <p:nvPicPr>
          <p:cNvPr id="36870" name="Picture 6" descr="Яйца планарий на листья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5070" y="1916832"/>
            <a:ext cx="5623816" cy="4245074"/>
          </a:xfrm>
          <a:prstGeom prst="rect">
            <a:avLst/>
          </a:prstGeom>
          <a:noFill/>
        </p:spPr>
      </p:pic>
      <p:pic>
        <p:nvPicPr>
          <p:cNvPr id="36872" name="Picture 8" descr="http://www.aquafanat.com.ua/uploads/pages/pages-LuAhKa6pF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5112568" cy="3859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Регенерація у </a:t>
            </a:r>
            <a:r>
              <a:rPr lang="uk-UA" sz="2800" dirty="0" err="1" smtClean="0"/>
              <a:t>планарій</a:t>
            </a:r>
            <a:r>
              <a:rPr lang="uk-UA" sz="2800" dirty="0" smtClean="0"/>
              <a:t> вражаюча. </a:t>
            </a:r>
            <a:endParaRPr lang="ru-RU" sz="2800" dirty="0"/>
          </a:p>
        </p:txBody>
      </p:sp>
      <p:pic>
        <p:nvPicPr>
          <p:cNvPr id="4" name="Picture 4" descr="http://bioregeneration.ucoz.ru/_ph/1/2/3305113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4608511" cy="3391864"/>
          </a:xfrm>
          <a:prstGeom prst="rect">
            <a:avLst/>
          </a:prstGeom>
          <a:noFill/>
        </p:spPr>
      </p:pic>
      <p:pic>
        <p:nvPicPr>
          <p:cNvPr id="35844" name="Picture 4" descr="http://mdb.biophys.kyoto-u.ac.jp/resarch/planarian/pla_images/Re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692696"/>
            <a:ext cx="3927708" cy="5328592"/>
          </a:xfrm>
          <a:prstGeom prst="rect">
            <a:avLst/>
          </a:prstGeom>
          <a:noFill/>
        </p:spPr>
      </p:pic>
      <p:pic>
        <p:nvPicPr>
          <p:cNvPr id="35846" name="Picture 6" descr="http://mdb.biophys.kyoto-u.ac.jp/resarch/planarian/pla_images/Rege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581128"/>
            <a:ext cx="2857500" cy="1428750"/>
          </a:xfrm>
          <a:prstGeom prst="rect">
            <a:avLst/>
          </a:prstGeom>
          <a:noFill/>
        </p:spPr>
      </p:pic>
      <p:sp>
        <p:nvSpPr>
          <p:cNvPr id="8" name="Стрелка влево 7"/>
          <p:cNvSpPr/>
          <p:nvPr/>
        </p:nvSpPr>
        <p:spPr>
          <a:xfrm>
            <a:off x="3995936" y="5229200"/>
            <a:ext cx="648072" cy="196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94928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Голодна </a:t>
            </a:r>
            <a:r>
              <a:rPr lang="uk-UA" sz="2800" dirty="0" err="1" smtClean="0"/>
              <a:t>планарія</a:t>
            </a:r>
            <a:r>
              <a:rPr lang="uk-UA" sz="2800" dirty="0" smtClean="0"/>
              <a:t> перетравлює свою статеву систему і м</a:t>
            </a:r>
            <a:r>
              <a:rPr lang="en-US" sz="2800" dirty="0" smtClean="0"/>
              <a:t>’</a:t>
            </a:r>
            <a:r>
              <a:rPr lang="uk-UA" sz="2800" dirty="0" smtClean="0"/>
              <a:t>язи, але ніколи – нервову систему</a:t>
            </a:r>
            <a:endParaRPr lang="ru-RU" sz="2800" dirty="0"/>
          </a:p>
        </p:txBody>
      </p:sp>
      <p:pic>
        <p:nvPicPr>
          <p:cNvPr id="34818" name="Picture 2" descr="http://www.caudata.org/cc/images/articles/critters/planaria1JOHN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280920" cy="5223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1506" name="Picture 2" descr="http://demotivatori.info/uploads/posts/2011-07-29/demotivator-i-poluchite-chervyaka-kartink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0384" y="0"/>
            <a:ext cx="56686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Плоскі черви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Двобічна симетрія і червоподібна форма тіла</a:t>
            </a:r>
            <a:endParaRPr lang="ru-RU" sz="2800" dirty="0"/>
          </a:p>
        </p:txBody>
      </p:sp>
      <p:pic>
        <p:nvPicPr>
          <p:cNvPr id="16386" name="Picture 2" descr="http://biologyray.hop.ru/ploskye%20cherv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789040"/>
            <a:ext cx="4248472" cy="2464114"/>
          </a:xfrm>
          <a:prstGeom prst="rect">
            <a:avLst/>
          </a:prstGeom>
          <a:noFill/>
        </p:spPr>
      </p:pic>
      <p:pic>
        <p:nvPicPr>
          <p:cNvPr id="16390" name="Picture 6" descr="http://www.starfish.ch/Fotos/worms-Wuermer/plathelminthes-Plattwurm/Pseudobiceros-gloriosus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48680"/>
            <a:ext cx="4224469" cy="3168353"/>
          </a:xfrm>
          <a:prstGeom prst="rect">
            <a:avLst/>
          </a:prstGeom>
          <a:noFill/>
        </p:spPr>
      </p:pic>
      <p:pic>
        <p:nvPicPr>
          <p:cNvPr id="16392" name="Picture 8" descr="http://animalsclub.ru/uploads/images/cestody-ili-lentochnye-chervi-u-ezhej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924944"/>
            <a:ext cx="3491880" cy="3369665"/>
          </a:xfrm>
          <a:prstGeom prst="rect">
            <a:avLst/>
          </a:prstGeom>
          <a:noFill/>
        </p:spPr>
      </p:pic>
      <p:pic>
        <p:nvPicPr>
          <p:cNvPr id="16394" name="Picture 10" descr="http://wiki.irkutsk.ru/thumb.php?f=%D0%9F%D0%B0%D1%80%D0%B0%D0%B7%D0%B8%D1%82%D1%8B.jpg&amp;width=1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1282541" y="-50292"/>
            <a:ext cx="2293936" cy="3491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Плоскі черви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Анального отвору немає</a:t>
            </a:r>
            <a:endParaRPr lang="ru-RU" sz="2800" dirty="0"/>
          </a:p>
        </p:txBody>
      </p:sp>
      <p:pic>
        <p:nvPicPr>
          <p:cNvPr id="17410" name="Picture 2" descr="http://angelinos.narod.ru/1000347_ph04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522659" cy="5872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Плоскі черви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085184"/>
            <a:ext cx="8229600" cy="12961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Покривний епітелій зростається з м</a:t>
            </a:r>
            <a:r>
              <a:rPr lang="en-US" sz="2400" dirty="0" smtClean="0"/>
              <a:t>’</a:t>
            </a:r>
            <a:r>
              <a:rPr lang="uk-UA" sz="2400" dirty="0" smtClean="0"/>
              <a:t>язами і утворює </a:t>
            </a:r>
          </a:p>
          <a:p>
            <a:pPr algn="ctr">
              <a:buNone/>
            </a:pPr>
            <a:r>
              <a:rPr lang="uk-UA" sz="2400" u="sng" dirty="0" smtClean="0"/>
              <a:t>шкірно-мускульний мішок</a:t>
            </a:r>
            <a:r>
              <a:rPr lang="uk-UA" sz="2400" dirty="0" smtClean="0"/>
              <a:t>, </a:t>
            </a:r>
          </a:p>
          <a:p>
            <a:pPr algn="ctr">
              <a:buNone/>
            </a:pPr>
            <a:r>
              <a:rPr lang="uk-UA" sz="2400" dirty="0" smtClean="0"/>
              <a:t>а порожнина тіла заповнена пухкою сполучною тканиною </a:t>
            </a:r>
            <a:r>
              <a:rPr lang="uk-UA" sz="2400" u="sng" dirty="0" smtClean="0"/>
              <a:t>паренхімою</a:t>
            </a:r>
            <a:endParaRPr lang="ru-RU" sz="2400" u="sng" dirty="0"/>
          </a:p>
        </p:txBody>
      </p:sp>
      <p:pic>
        <p:nvPicPr>
          <p:cNvPr id="18434" name="Picture 2" descr="http://biology.kiev.ua/wp-content/uploads/2012/08/%D0%BA%D0%BE%D0%B6%D0%BD%D0%BE-%D0%BC%D1%83%D1%81%D0%BA%D1%83%D0%BB%D1%8C%D0%BD%D1%96%D0%B9-%D0%BC%D0%B5%D1%88%D0%BE%D0%B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4343400"/>
          </a:xfrm>
          <a:prstGeom prst="rect">
            <a:avLst/>
          </a:prstGeom>
          <a:noFill/>
        </p:spPr>
      </p:pic>
      <p:pic>
        <p:nvPicPr>
          <p:cNvPr id="18436" name="Picture 4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3137"/>
            <a:ext cx="9144000" cy="504056"/>
          </a:xfrm>
          <a:prstGeom prst="rect">
            <a:avLst/>
          </a:prstGeom>
          <a:noFill/>
        </p:spPr>
      </p:pic>
      <p:pic>
        <p:nvPicPr>
          <p:cNvPr id="18438" name="Picture 6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980728"/>
            <a:ext cx="1979712" cy="1619251"/>
          </a:xfrm>
          <a:prstGeom prst="rect">
            <a:avLst/>
          </a:prstGeom>
          <a:noFill/>
        </p:spPr>
      </p:pic>
      <p:pic>
        <p:nvPicPr>
          <p:cNvPr id="18440" name="Picture 8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58526">
            <a:off x="6013633" y="753868"/>
            <a:ext cx="2373968" cy="1280516"/>
          </a:xfrm>
          <a:prstGeom prst="rect">
            <a:avLst/>
          </a:prstGeom>
          <a:noFill/>
        </p:spPr>
      </p:pic>
      <p:pic>
        <p:nvPicPr>
          <p:cNvPr id="18442" name="Picture 10" descr="http://t1.gstatic.com/images?q=tbn:ANd9GcTFH0Gr8vTIKwUwOjGHEZLN0Ts1q4Qxoc8U2LiW6dji3jDfqyGMy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7"/>
            <a:ext cx="1907704" cy="151216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268760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Ектодерма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276872"/>
            <a:ext cx="18440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Ентодерма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844824"/>
            <a:ext cx="1871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Паренхіма 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Плоскі черви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Є вільноживучі і паразити</a:t>
            </a:r>
            <a:endParaRPr lang="ru-RU" sz="2800" dirty="0"/>
          </a:p>
        </p:txBody>
      </p:sp>
      <p:pic>
        <p:nvPicPr>
          <p:cNvPr id="19458" name="Picture 2" descr="http://autodva.ru/i/img/chto_predstavlyayut_soboj_lentochnye_chervi/image-41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12704" y="1263960"/>
            <a:ext cx="5760641" cy="4330082"/>
          </a:xfrm>
          <a:prstGeom prst="rect">
            <a:avLst/>
          </a:prstGeom>
          <a:noFill/>
        </p:spPr>
      </p:pic>
      <p:pic>
        <p:nvPicPr>
          <p:cNvPr id="19460" name="Picture 4" descr="terrestrial flatworm (Bipalium sp.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66490" y="1510708"/>
            <a:ext cx="5760640" cy="3836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Тип Плоскі черви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65912"/>
            <a:ext cx="91440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000" dirty="0" smtClean="0"/>
              <a:t>Клас</a:t>
            </a:r>
            <a:r>
              <a:rPr lang="uk-UA" sz="2800" dirty="0" smtClean="0"/>
              <a:t> Війчасті черви      </a:t>
            </a:r>
            <a:r>
              <a:rPr lang="uk-UA" sz="2000" dirty="0" smtClean="0"/>
              <a:t>Клас</a:t>
            </a:r>
            <a:r>
              <a:rPr lang="uk-UA" sz="2800" dirty="0" smtClean="0"/>
              <a:t> Сисуни      </a:t>
            </a:r>
            <a:r>
              <a:rPr lang="uk-UA" sz="2000" dirty="0" smtClean="0"/>
              <a:t>Клас</a:t>
            </a:r>
            <a:r>
              <a:rPr lang="uk-UA" sz="2800" dirty="0" smtClean="0"/>
              <a:t> Стьожкові черви</a:t>
            </a:r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r>
              <a:rPr lang="uk-UA" sz="2800" dirty="0" smtClean="0"/>
              <a:t>  </a:t>
            </a:r>
            <a:endParaRPr lang="ru-RU" sz="2800" dirty="0"/>
          </a:p>
        </p:txBody>
      </p:sp>
      <p:pic>
        <p:nvPicPr>
          <p:cNvPr id="20482" name="Picture 2" descr="http://farm4.staticflickr.com/3469/3183923215_8c8a99cbc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116776" y="2060992"/>
            <a:ext cx="5256584" cy="2375976"/>
          </a:xfrm>
          <a:prstGeom prst="rect">
            <a:avLst/>
          </a:prstGeom>
          <a:noFill/>
        </p:spPr>
      </p:pic>
      <p:pic>
        <p:nvPicPr>
          <p:cNvPr id="20490" name="Picture 10" descr="http://gelmint.com/images/stories/12/image0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620688"/>
            <a:ext cx="3618954" cy="5256584"/>
          </a:xfrm>
          <a:prstGeom prst="rect">
            <a:avLst/>
          </a:prstGeom>
          <a:noFill/>
        </p:spPr>
      </p:pic>
      <p:pic>
        <p:nvPicPr>
          <p:cNvPr id="20492" name="Picture 12" descr="http://www.zepper.ru/parazit/img/cesto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894866" y="1809990"/>
            <a:ext cx="5256584" cy="2877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021288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Прісноводний черв 1 – 2 см</a:t>
            </a:r>
            <a:endParaRPr lang="ru-RU" sz="2800" dirty="0"/>
          </a:p>
        </p:txBody>
      </p:sp>
      <p:pic>
        <p:nvPicPr>
          <p:cNvPr id="33794" name="Picture 2" descr="http://t2.gstatic.com/images?q=tbn:ANd9GcSpzJEjal_oLkyQhlSW9f44UKpztaN7jovwMKUxUtZb-lJZVQJ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766" y="980728"/>
            <a:ext cx="9172766" cy="4683969"/>
          </a:xfrm>
          <a:prstGeom prst="rect">
            <a:avLst/>
          </a:prstGeom>
          <a:noFill/>
        </p:spPr>
      </p:pic>
      <p:pic>
        <p:nvPicPr>
          <p:cNvPr id="33796" name="Picture 4" descr="http://cs308219.userapi.com/v308219328/3522/BjH0Ap-Hfo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717032"/>
            <a:ext cx="2435762" cy="18268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4048" y="1556792"/>
            <a:ext cx="3998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Dendrocoelum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lacteum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L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 Війчасті черви. </a:t>
            </a:r>
            <a:r>
              <a:rPr lang="uk-UA" sz="3200" dirty="0" err="1" smtClean="0"/>
              <a:t>Планарія</a:t>
            </a:r>
            <a:r>
              <a:rPr lang="uk-UA" sz="3200" dirty="0" smtClean="0"/>
              <a:t> молочно-біла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432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Зовнішня будова</a:t>
            </a:r>
            <a:endParaRPr lang="ru-RU" sz="2800" dirty="0"/>
          </a:p>
        </p:txBody>
      </p:sp>
      <p:pic>
        <p:nvPicPr>
          <p:cNvPr id="32770" name="Picture 2" descr="Dendrocoelum lacte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3"/>
            <a:ext cx="7992888" cy="5270037"/>
          </a:xfrm>
          <a:prstGeom prst="rect">
            <a:avLst/>
          </a:prstGeom>
          <a:noFill/>
        </p:spPr>
      </p:pic>
      <p:sp>
        <p:nvSpPr>
          <p:cNvPr id="12" name="Полилиния 11"/>
          <p:cNvSpPr/>
          <p:nvPr/>
        </p:nvSpPr>
        <p:spPr>
          <a:xfrm>
            <a:off x="1002535" y="1564395"/>
            <a:ext cx="6951643" cy="3756752"/>
          </a:xfrm>
          <a:custGeom>
            <a:avLst/>
            <a:gdLst>
              <a:gd name="connsiteX0" fmla="*/ 6951643 w 6951643"/>
              <a:gd name="connsiteY0" fmla="*/ 0 h 3756752"/>
              <a:gd name="connsiteX1" fmla="*/ 6841475 w 6951643"/>
              <a:gd name="connsiteY1" fmla="*/ 33051 h 3756752"/>
              <a:gd name="connsiteX2" fmla="*/ 6775373 w 6951643"/>
              <a:gd name="connsiteY2" fmla="*/ 77118 h 3756752"/>
              <a:gd name="connsiteX3" fmla="*/ 6742323 w 6951643"/>
              <a:gd name="connsiteY3" fmla="*/ 110169 h 3756752"/>
              <a:gd name="connsiteX4" fmla="*/ 6676222 w 6951643"/>
              <a:gd name="connsiteY4" fmla="*/ 154236 h 3756752"/>
              <a:gd name="connsiteX5" fmla="*/ 6643171 w 6951643"/>
              <a:gd name="connsiteY5" fmla="*/ 176270 h 3756752"/>
              <a:gd name="connsiteX6" fmla="*/ 6544019 w 6951643"/>
              <a:gd name="connsiteY6" fmla="*/ 242371 h 3756752"/>
              <a:gd name="connsiteX7" fmla="*/ 6510969 w 6951643"/>
              <a:gd name="connsiteY7" fmla="*/ 264405 h 3756752"/>
              <a:gd name="connsiteX8" fmla="*/ 6477918 w 6951643"/>
              <a:gd name="connsiteY8" fmla="*/ 286439 h 3756752"/>
              <a:gd name="connsiteX9" fmla="*/ 6444867 w 6951643"/>
              <a:gd name="connsiteY9" fmla="*/ 319489 h 3756752"/>
              <a:gd name="connsiteX10" fmla="*/ 6378766 w 6951643"/>
              <a:gd name="connsiteY10" fmla="*/ 363557 h 3756752"/>
              <a:gd name="connsiteX11" fmla="*/ 6345716 w 6951643"/>
              <a:gd name="connsiteY11" fmla="*/ 396607 h 3756752"/>
              <a:gd name="connsiteX12" fmla="*/ 6279614 w 6951643"/>
              <a:gd name="connsiteY12" fmla="*/ 440675 h 3756752"/>
              <a:gd name="connsiteX13" fmla="*/ 6191479 w 6951643"/>
              <a:gd name="connsiteY13" fmla="*/ 517793 h 3756752"/>
              <a:gd name="connsiteX14" fmla="*/ 6158429 w 6951643"/>
              <a:gd name="connsiteY14" fmla="*/ 528810 h 3756752"/>
              <a:gd name="connsiteX15" fmla="*/ 6092328 w 6951643"/>
              <a:gd name="connsiteY15" fmla="*/ 572877 h 3756752"/>
              <a:gd name="connsiteX16" fmla="*/ 6059277 w 6951643"/>
              <a:gd name="connsiteY16" fmla="*/ 594911 h 3756752"/>
              <a:gd name="connsiteX17" fmla="*/ 6026226 w 6951643"/>
              <a:gd name="connsiteY17" fmla="*/ 605928 h 3756752"/>
              <a:gd name="connsiteX18" fmla="*/ 5960125 w 6951643"/>
              <a:gd name="connsiteY18" fmla="*/ 649995 h 3756752"/>
              <a:gd name="connsiteX19" fmla="*/ 5927075 w 6951643"/>
              <a:gd name="connsiteY19" fmla="*/ 683046 h 3756752"/>
              <a:gd name="connsiteX20" fmla="*/ 5860973 w 6951643"/>
              <a:gd name="connsiteY20" fmla="*/ 727113 h 3756752"/>
              <a:gd name="connsiteX21" fmla="*/ 5827923 w 6951643"/>
              <a:gd name="connsiteY21" fmla="*/ 749147 h 3756752"/>
              <a:gd name="connsiteX22" fmla="*/ 5794872 w 6951643"/>
              <a:gd name="connsiteY22" fmla="*/ 782198 h 3756752"/>
              <a:gd name="connsiteX23" fmla="*/ 5728771 w 6951643"/>
              <a:gd name="connsiteY23" fmla="*/ 804232 h 3756752"/>
              <a:gd name="connsiteX24" fmla="*/ 5695720 w 6951643"/>
              <a:gd name="connsiteY24" fmla="*/ 815248 h 3756752"/>
              <a:gd name="connsiteX25" fmla="*/ 5629619 w 6951643"/>
              <a:gd name="connsiteY25" fmla="*/ 859316 h 3756752"/>
              <a:gd name="connsiteX26" fmla="*/ 5530467 w 6951643"/>
              <a:gd name="connsiteY26" fmla="*/ 892366 h 3756752"/>
              <a:gd name="connsiteX27" fmla="*/ 5497417 w 6951643"/>
              <a:gd name="connsiteY27" fmla="*/ 903383 h 3756752"/>
              <a:gd name="connsiteX28" fmla="*/ 5420299 w 6951643"/>
              <a:gd name="connsiteY28" fmla="*/ 936434 h 3756752"/>
              <a:gd name="connsiteX29" fmla="*/ 5321147 w 6951643"/>
              <a:gd name="connsiteY29" fmla="*/ 969485 h 3756752"/>
              <a:gd name="connsiteX30" fmla="*/ 5288096 w 6951643"/>
              <a:gd name="connsiteY30" fmla="*/ 980501 h 3756752"/>
              <a:gd name="connsiteX31" fmla="*/ 5255046 w 6951643"/>
              <a:gd name="connsiteY31" fmla="*/ 1002535 h 3756752"/>
              <a:gd name="connsiteX32" fmla="*/ 5155894 w 6951643"/>
              <a:gd name="connsiteY32" fmla="*/ 1035586 h 3756752"/>
              <a:gd name="connsiteX33" fmla="*/ 5089793 w 6951643"/>
              <a:gd name="connsiteY33" fmla="*/ 1057619 h 3756752"/>
              <a:gd name="connsiteX34" fmla="*/ 5056742 w 6951643"/>
              <a:gd name="connsiteY34" fmla="*/ 1068636 h 3756752"/>
              <a:gd name="connsiteX35" fmla="*/ 4968607 w 6951643"/>
              <a:gd name="connsiteY35" fmla="*/ 1090670 h 3756752"/>
              <a:gd name="connsiteX36" fmla="*/ 4891489 w 6951643"/>
              <a:gd name="connsiteY36" fmla="*/ 1112704 h 3756752"/>
              <a:gd name="connsiteX37" fmla="*/ 4858438 w 6951643"/>
              <a:gd name="connsiteY37" fmla="*/ 1134738 h 3756752"/>
              <a:gd name="connsiteX38" fmla="*/ 4770304 w 6951643"/>
              <a:gd name="connsiteY38" fmla="*/ 1156771 h 3756752"/>
              <a:gd name="connsiteX39" fmla="*/ 4704202 w 6951643"/>
              <a:gd name="connsiteY39" fmla="*/ 1178805 h 3756752"/>
              <a:gd name="connsiteX40" fmla="*/ 4638101 w 6951643"/>
              <a:gd name="connsiteY40" fmla="*/ 1211856 h 3756752"/>
              <a:gd name="connsiteX41" fmla="*/ 4605051 w 6951643"/>
              <a:gd name="connsiteY41" fmla="*/ 1233889 h 3756752"/>
              <a:gd name="connsiteX42" fmla="*/ 4538949 w 6951643"/>
              <a:gd name="connsiteY42" fmla="*/ 1255923 h 3756752"/>
              <a:gd name="connsiteX43" fmla="*/ 4472848 w 6951643"/>
              <a:gd name="connsiteY43" fmla="*/ 1277957 h 3756752"/>
              <a:gd name="connsiteX44" fmla="*/ 4439798 w 6951643"/>
              <a:gd name="connsiteY44" fmla="*/ 1288974 h 3756752"/>
              <a:gd name="connsiteX45" fmla="*/ 4340646 w 6951643"/>
              <a:gd name="connsiteY45" fmla="*/ 1333041 h 3756752"/>
              <a:gd name="connsiteX46" fmla="*/ 4307595 w 6951643"/>
              <a:gd name="connsiteY46" fmla="*/ 1344058 h 3756752"/>
              <a:gd name="connsiteX47" fmla="*/ 4274545 w 6951643"/>
              <a:gd name="connsiteY47" fmla="*/ 1366092 h 3756752"/>
              <a:gd name="connsiteX48" fmla="*/ 4208443 w 6951643"/>
              <a:gd name="connsiteY48" fmla="*/ 1388125 h 3756752"/>
              <a:gd name="connsiteX49" fmla="*/ 4076241 w 6951643"/>
              <a:gd name="connsiteY49" fmla="*/ 1476260 h 3756752"/>
              <a:gd name="connsiteX50" fmla="*/ 4043190 w 6951643"/>
              <a:gd name="connsiteY50" fmla="*/ 1498294 h 3756752"/>
              <a:gd name="connsiteX51" fmla="*/ 4010140 w 6951643"/>
              <a:gd name="connsiteY51" fmla="*/ 1520328 h 3756752"/>
              <a:gd name="connsiteX52" fmla="*/ 3944038 w 6951643"/>
              <a:gd name="connsiteY52" fmla="*/ 1553378 h 3756752"/>
              <a:gd name="connsiteX53" fmla="*/ 3910988 w 6951643"/>
              <a:gd name="connsiteY53" fmla="*/ 1564395 h 3756752"/>
              <a:gd name="connsiteX54" fmla="*/ 3844887 w 6951643"/>
              <a:gd name="connsiteY54" fmla="*/ 1608463 h 3756752"/>
              <a:gd name="connsiteX55" fmla="*/ 3811836 w 6951643"/>
              <a:gd name="connsiteY55" fmla="*/ 1630497 h 3756752"/>
              <a:gd name="connsiteX56" fmla="*/ 3745735 w 6951643"/>
              <a:gd name="connsiteY56" fmla="*/ 1674564 h 3756752"/>
              <a:gd name="connsiteX57" fmla="*/ 3690651 w 6951643"/>
              <a:gd name="connsiteY57" fmla="*/ 1729648 h 3756752"/>
              <a:gd name="connsiteX58" fmla="*/ 3624549 w 6951643"/>
              <a:gd name="connsiteY58" fmla="*/ 1784733 h 3756752"/>
              <a:gd name="connsiteX59" fmla="*/ 3569465 w 6951643"/>
              <a:gd name="connsiteY59" fmla="*/ 1839817 h 3756752"/>
              <a:gd name="connsiteX60" fmla="*/ 3547431 w 6951643"/>
              <a:gd name="connsiteY60" fmla="*/ 1872868 h 3756752"/>
              <a:gd name="connsiteX61" fmla="*/ 3514381 w 6951643"/>
              <a:gd name="connsiteY61" fmla="*/ 1894901 h 3756752"/>
              <a:gd name="connsiteX62" fmla="*/ 3481330 w 6951643"/>
              <a:gd name="connsiteY62" fmla="*/ 1927952 h 3756752"/>
              <a:gd name="connsiteX63" fmla="*/ 3448279 w 6951643"/>
              <a:gd name="connsiteY63" fmla="*/ 1949986 h 3756752"/>
              <a:gd name="connsiteX64" fmla="*/ 3415229 w 6951643"/>
              <a:gd name="connsiteY64" fmla="*/ 1983036 h 3756752"/>
              <a:gd name="connsiteX65" fmla="*/ 3349128 w 6951643"/>
              <a:gd name="connsiteY65" fmla="*/ 2027104 h 3756752"/>
              <a:gd name="connsiteX66" fmla="*/ 3305060 w 6951643"/>
              <a:gd name="connsiteY66" fmla="*/ 2093205 h 3756752"/>
              <a:gd name="connsiteX67" fmla="*/ 3238959 w 6951643"/>
              <a:gd name="connsiteY67" fmla="*/ 2137272 h 3756752"/>
              <a:gd name="connsiteX68" fmla="*/ 3183875 w 6951643"/>
              <a:gd name="connsiteY68" fmla="*/ 2181340 h 3756752"/>
              <a:gd name="connsiteX69" fmla="*/ 3150824 w 6951643"/>
              <a:gd name="connsiteY69" fmla="*/ 2214391 h 3756752"/>
              <a:gd name="connsiteX70" fmla="*/ 3051672 w 6951643"/>
              <a:gd name="connsiteY70" fmla="*/ 2269475 h 3756752"/>
              <a:gd name="connsiteX71" fmla="*/ 2952520 w 6951643"/>
              <a:gd name="connsiteY71" fmla="*/ 2313542 h 3756752"/>
              <a:gd name="connsiteX72" fmla="*/ 2919470 w 6951643"/>
              <a:gd name="connsiteY72" fmla="*/ 2324559 h 3756752"/>
              <a:gd name="connsiteX73" fmla="*/ 2886419 w 6951643"/>
              <a:gd name="connsiteY73" fmla="*/ 2346593 h 3756752"/>
              <a:gd name="connsiteX74" fmla="*/ 2853369 w 6951643"/>
              <a:gd name="connsiteY74" fmla="*/ 2357610 h 3756752"/>
              <a:gd name="connsiteX75" fmla="*/ 2787267 w 6951643"/>
              <a:gd name="connsiteY75" fmla="*/ 2401677 h 3756752"/>
              <a:gd name="connsiteX76" fmla="*/ 2721166 w 6951643"/>
              <a:gd name="connsiteY76" fmla="*/ 2423711 h 3756752"/>
              <a:gd name="connsiteX77" fmla="*/ 2622014 w 6951643"/>
              <a:gd name="connsiteY77" fmla="*/ 2478795 h 3756752"/>
              <a:gd name="connsiteX78" fmla="*/ 2588964 w 6951643"/>
              <a:gd name="connsiteY78" fmla="*/ 2500829 h 3756752"/>
              <a:gd name="connsiteX79" fmla="*/ 2555913 w 6951643"/>
              <a:gd name="connsiteY79" fmla="*/ 2511846 h 3756752"/>
              <a:gd name="connsiteX80" fmla="*/ 2489812 w 6951643"/>
              <a:gd name="connsiteY80" fmla="*/ 2555913 h 3756752"/>
              <a:gd name="connsiteX81" fmla="*/ 2412694 w 6951643"/>
              <a:gd name="connsiteY81" fmla="*/ 2588964 h 3756752"/>
              <a:gd name="connsiteX82" fmla="*/ 2379643 w 6951643"/>
              <a:gd name="connsiteY82" fmla="*/ 2599981 h 3756752"/>
              <a:gd name="connsiteX83" fmla="*/ 2346593 w 6951643"/>
              <a:gd name="connsiteY83" fmla="*/ 2622015 h 3756752"/>
              <a:gd name="connsiteX84" fmla="*/ 2280492 w 6951643"/>
              <a:gd name="connsiteY84" fmla="*/ 2644048 h 3756752"/>
              <a:gd name="connsiteX85" fmla="*/ 2214390 w 6951643"/>
              <a:gd name="connsiteY85" fmla="*/ 2677099 h 3756752"/>
              <a:gd name="connsiteX86" fmla="*/ 2181340 w 6951643"/>
              <a:gd name="connsiteY86" fmla="*/ 2699133 h 3756752"/>
              <a:gd name="connsiteX87" fmla="*/ 2115238 w 6951643"/>
              <a:gd name="connsiteY87" fmla="*/ 2721166 h 3756752"/>
              <a:gd name="connsiteX88" fmla="*/ 2082188 w 6951643"/>
              <a:gd name="connsiteY88" fmla="*/ 2732183 h 3756752"/>
              <a:gd name="connsiteX89" fmla="*/ 2049137 w 6951643"/>
              <a:gd name="connsiteY89" fmla="*/ 2743200 h 3756752"/>
              <a:gd name="connsiteX90" fmla="*/ 1983036 w 6951643"/>
              <a:gd name="connsiteY90" fmla="*/ 2798285 h 3756752"/>
              <a:gd name="connsiteX91" fmla="*/ 1949985 w 6951643"/>
              <a:gd name="connsiteY91" fmla="*/ 2820318 h 3756752"/>
              <a:gd name="connsiteX92" fmla="*/ 1916935 w 6951643"/>
              <a:gd name="connsiteY92" fmla="*/ 2853369 h 3756752"/>
              <a:gd name="connsiteX93" fmla="*/ 1850834 w 6951643"/>
              <a:gd name="connsiteY93" fmla="*/ 2897436 h 3756752"/>
              <a:gd name="connsiteX94" fmla="*/ 1817783 w 6951643"/>
              <a:gd name="connsiteY94" fmla="*/ 2919470 h 3756752"/>
              <a:gd name="connsiteX95" fmla="*/ 1773716 w 6951643"/>
              <a:gd name="connsiteY95" fmla="*/ 2941504 h 3756752"/>
              <a:gd name="connsiteX96" fmla="*/ 1707614 w 6951643"/>
              <a:gd name="connsiteY96" fmla="*/ 2985571 h 3756752"/>
              <a:gd name="connsiteX97" fmla="*/ 1641513 w 6951643"/>
              <a:gd name="connsiteY97" fmla="*/ 3018622 h 3756752"/>
              <a:gd name="connsiteX98" fmla="*/ 1575412 w 6951643"/>
              <a:gd name="connsiteY98" fmla="*/ 3051672 h 3756752"/>
              <a:gd name="connsiteX99" fmla="*/ 1487277 w 6951643"/>
              <a:gd name="connsiteY99" fmla="*/ 3106757 h 3756752"/>
              <a:gd name="connsiteX100" fmla="*/ 1421176 w 6951643"/>
              <a:gd name="connsiteY100" fmla="*/ 3150824 h 3756752"/>
              <a:gd name="connsiteX101" fmla="*/ 1355075 w 6951643"/>
              <a:gd name="connsiteY101" fmla="*/ 3172858 h 3756752"/>
              <a:gd name="connsiteX102" fmla="*/ 1322024 w 6951643"/>
              <a:gd name="connsiteY102" fmla="*/ 3183875 h 3756752"/>
              <a:gd name="connsiteX103" fmla="*/ 1222872 w 6951643"/>
              <a:gd name="connsiteY103" fmla="*/ 3238959 h 3756752"/>
              <a:gd name="connsiteX104" fmla="*/ 1145754 w 6951643"/>
              <a:gd name="connsiteY104" fmla="*/ 3283027 h 3756752"/>
              <a:gd name="connsiteX105" fmla="*/ 1101687 w 6951643"/>
              <a:gd name="connsiteY105" fmla="*/ 3294044 h 3756752"/>
              <a:gd name="connsiteX106" fmla="*/ 1057619 w 6951643"/>
              <a:gd name="connsiteY106" fmla="*/ 3316077 h 3756752"/>
              <a:gd name="connsiteX107" fmla="*/ 1024569 w 6951643"/>
              <a:gd name="connsiteY107" fmla="*/ 3327094 h 3756752"/>
              <a:gd name="connsiteX108" fmla="*/ 991518 w 6951643"/>
              <a:gd name="connsiteY108" fmla="*/ 3349128 h 3756752"/>
              <a:gd name="connsiteX109" fmla="*/ 958467 w 6951643"/>
              <a:gd name="connsiteY109" fmla="*/ 3360145 h 3756752"/>
              <a:gd name="connsiteX110" fmla="*/ 892366 w 6951643"/>
              <a:gd name="connsiteY110" fmla="*/ 3404212 h 3756752"/>
              <a:gd name="connsiteX111" fmla="*/ 826265 w 6951643"/>
              <a:gd name="connsiteY111" fmla="*/ 3448280 h 3756752"/>
              <a:gd name="connsiteX112" fmla="*/ 793214 w 6951643"/>
              <a:gd name="connsiteY112" fmla="*/ 3470313 h 3756752"/>
              <a:gd name="connsiteX113" fmla="*/ 760164 w 6951643"/>
              <a:gd name="connsiteY113" fmla="*/ 3492347 h 3756752"/>
              <a:gd name="connsiteX114" fmla="*/ 727113 w 6951643"/>
              <a:gd name="connsiteY114" fmla="*/ 3503364 h 3756752"/>
              <a:gd name="connsiteX115" fmla="*/ 627961 w 6951643"/>
              <a:gd name="connsiteY115" fmla="*/ 3547432 h 3756752"/>
              <a:gd name="connsiteX116" fmla="*/ 594911 w 6951643"/>
              <a:gd name="connsiteY116" fmla="*/ 3558448 h 3756752"/>
              <a:gd name="connsiteX117" fmla="*/ 517793 w 6951643"/>
              <a:gd name="connsiteY117" fmla="*/ 3591499 h 3756752"/>
              <a:gd name="connsiteX118" fmla="*/ 484742 w 6951643"/>
              <a:gd name="connsiteY118" fmla="*/ 3602516 h 3756752"/>
              <a:gd name="connsiteX119" fmla="*/ 396607 w 6951643"/>
              <a:gd name="connsiteY119" fmla="*/ 3624550 h 3756752"/>
              <a:gd name="connsiteX120" fmla="*/ 363557 w 6951643"/>
              <a:gd name="connsiteY120" fmla="*/ 3635566 h 3756752"/>
              <a:gd name="connsiteX121" fmla="*/ 319489 w 6951643"/>
              <a:gd name="connsiteY121" fmla="*/ 3646583 h 3756752"/>
              <a:gd name="connsiteX122" fmla="*/ 253388 w 6951643"/>
              <a:gd name="connsiteY122" fmla="*/ 3668617 h 3756752"/>
              <a:gd name="connsiteX123" fmla="*/ 165253 w 6951643"/>
              <a:gd name="connsiteY123" fmla="*/ 3690651 h 3756752"/>
              <a:gd name="connsiteX124" fmla="*/ 99152 w 6951643"/>
              <a:gd name="connsiteY124" fmla="*/ 3723701 h 3756752"/>
              <a:gd name="connsiteX125" fmla="*/ 11017 w 6951643"/>
              <a:gd name="connsiteY125" fmla="*/ 3745735 h 3756752"/>
              <a:gd name="connsiteX126" fmla="*/ 0 w 6951643"/>
              <a:gd name="connsiteY126" fmla="*/ 3756752 h 375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6951643" h="3756752">
                <a:moveTo>
                  <a:pt x="6951643" y="0"/>
                </a:moveTo>
                <a:cubicBezTo>
                  <a:pt x="6927009" y="6159"/>
                  <a:pt x="6857569" y="22322"/>
                  <a:pt x="6841475" y="33051"/>
                </a:cubicBezTo>
                <a:cubicBezTo>
                  <a:pt x="6819441" y="47740"/>
                  <a:pt x="6794098" y="58393"/>
                  <a:pt x="6775373" y="77118"/>
                </a:cubicBezTo>
                <a:cubicBezTo>
                  <a:pt x="6764356" y="88135"/>
                  <a:pt x="6754621" y="100604"/>
                  <a:pt x="6742323" y="110169"/>
                </a:cubicBezTo>
                <a:cubicBezTo>
                  <a:pt x="6721420" y="126427"/>
                  <a:pt x="6698256" y="139547"/>
                  <a:pt x="6676222" y="154236"/>
                </a:cubicBezTo>
                <a:lnTo>
                  <a:pt x="6643171" y="176270"/>
                </a:lnTo>
                <a:lnTo>
                  <a:pt x="6544019" y="242371"/>
                </a:lnTo>
                <a:lnTo>
                  <a:pt x="6510969" y="264405"/>
                </a:lnTo>
                <a:cubicBezTo>
                  <a:pt x="6499952" y="271750"/>
                  <a:pt x="6487281" y="277076"/>
                  <a:pt x="6477918" y="286439"/>
                </a:cubicBezTo>
                <a:cubicBezTo>
                  <a:pt x="6466901" y="297456"/>
                  <a:pt x="6457165" y="309924"/>
                  <a:pt x="6444867" y="319489"/>
                </a:cubicBezTo>
                <a:cubicBezTo>
                  <a:pt x="6423964" y="335747"/>
                  <a:pt x="6397491" y="344832"/>
                  <a:pt x="6378766" y="363557"/>
                </a:cubicBezTo>
                <a:cubicBezTo>
                  <a:pt x="6367749" y="374574"/>
                  <a:pt x="6358014" y="387042"/>
                  <a:pt x="6345716" y="396607"/>
                </a:cubicBezTo>
                <a:cubicBezTo>
                  <a:pt x="6324813" y="412865"/>
                  <a:pt x="6279614" y="440675"/>
                  <a:pt x="6279614" y="440675"/>
                </a:cubicBezTo>
                <a:cubicBezTo>
                  <a:pt x="6253908" y="479235"/>
                  <a:pt x="6246565" y="499431"/>
                  <a:pt x="6191479" y="517793"/>
                </a:cubicBezTo>
                <a:cubicBezTo>
                  <a:pt x="6180462" y="521465"/>
                  <a:pt x="6168580" y="523170"/>
                  <a:pt x="6158429" y="528810"/>
                </a:cubicBezTo>
                <a:cubicBezTo>
                  <a:pt x="6135280" y="541670"/>
                  <a:pt x="6114362" y="558188"/>
                  <a:pt x="6092328" y="572877"/>
                </a:cubicBezTo>
                <a:cubicBezTo>
                  <a:pt x="6081311" y="580222"/>
                  <a:pt x="6071838" y="590724"/>
                  <a:pt x="6059277" y="594911"/>
                </a:cubicBezTo>
                <a:lnTo>
                  <a:pt x="6026226" y="605928"/>
                </a:lnTo>
                <a:cubicBezTo>
                  <a:pt x="5920790" y="711364"/>
                  <a:pt x="6055791" y="586217"/>
                  <a:pt x="5960125" y="649995"/>
                </a:cubicBezTo>
                <a:cubicBezTo>
                  <a:pt x="5947162" y="658637"/>
                  <a:pt x="5939373" y="673481"/>
                  <a:pt x="5927075" y="683046"/>
                </a:cubicBezTo>
                <a:cubicBezTo>
                  <a:pt x="5906172" y="699304"/>
                  <a:pt x="5883007" y="712424"/>
                  <a:pt x="5860973" y="727113"/>
                </a:cubicBezTo>
                <a:cubicBezTo>
                  <a:pt x="5849956" y="734457"/>
                  <a:pt x="5837285" y="739785"/>
                  <a:pt x="5827923" y="749147"/>
                </a:cubicBezTo>
                <a:cubicBezTo>
                  <a:pt x="5816906" y="760164"/>
                  <a:pt x="5808492" y="774631"/>
                  <a:pt x="5794872" y="782198"/>
                </a:cubicBezTo>
                <a:cubicBezTo>
                  <a:pt x="5774569" y="793477"/>
                  <a:pt x="5750805" y="796888"/>
                  <a:pt x="5728771" y="804232"/>
                </a:cubicBezTo>
                <a:lnTo>
                  <a:pt x="5695720" y="815248"/>
                </a:lnTo>
                <a:cubicBezTo>
                  <a:pt x="5673686" y="829937"/>
                  <a:pt x="5654741" y="850942"/>
                  <a:pt x="5629619" y="859316"/>
                </a:cubicBezTo>
                <a:lnTo>
                  <a:pt x="5530467" y="892366"/>
                </a:lnTo>
                <a:cubicBezTo>
                  <a:pt x="5519450" y="896038"/>
                  <a:pt x="5507079" y="896941"/>
                  <a:pt x="5497417" y="903383"/>
                </a:cubicBezTo>
                <a:cubicBezTo>
                  <a:pt x="5444981" y="938340"/>
                  <a:pt x="5484972" y="917032"/>
                  <a:pt x="5420299" y="936434"/>
                </a:cubicBezTo>
                <a:lnTo>
                  <a:pt x="5321147" y="969485"/>
                </a:lnTo>
                <a:lnTo>
                  <a:pt x="5288096" y="980501"/>
                </a:lnTo>
                <a:cubicBezTo>
                  <a:pt x="5277079" y="987846"/>
                  <a:pt x="5267145" y="997157"/>
                  <a:pt x="5255046" y="1002535"/>
                </a:cubicBezTo>
                <a:cubicBezTo>
                  <a:pt x="5255043" y="1002537"/>
                  <a:pt x="5172421" y="1030077"/>
                  <a:pt x="5155894" y="1035586"/>
                </a:cubicBezTo>
                <a:lnTo>
                  <a:pt x="5089793" y="1057619"/>
                </a:lnTo>
                <a:cubicBezTo>
                  <a:pt x="5078776" y="1061291"/>
                  <a:pt x="5068008" y="1065819"/>
                  <a:pt x="5056742" y="1068636"/>
                </a:cubicBezTo>
                <a:lnTo>
                  <a:pt x="4968607" y="1090670"/>
                </a:lnTo>
                <a:cubicBezTo>
                  <a:pt x="4954488" y="1094200"/>
                  <a:pt x="4907293" y="1104802"/>
                  <a:pt x="4891489" y="1112704"/>
                </a:cubicBezTo>
                <a:cubicBezTo>
                  <a:pt x="4879646" y="1118625"/>
                  <a:pt x="4870281" y="1128817"/>
                  <a:pt x="4858438" y="1134738"/>
                </a:cubicBezTo>
                <a:cubicBezTo>
                  <a:pt x="4831700" y="1148107"/>
                  <a:pt x="4797952" y="1149231"/>
                  <a:pt x="4770304" y="1156771"/>
                </a:cubicBezTo>
                <a:cubicBezTo>
                  <a:pt x="4747897" y="1162882"/>
                  <a:pt x="4704202" y="1178805"/>
                  <a:pt x="4704202" y="1178805"/>
                </a:cubicBezTo>
                <a:cubicBezTo>
                  <a:pt x="4609496" y="1241944"/>
                  <a:pt x="4729315" y="1166249"/>
                  <a:pt x="4638101" y="1211856"/>
                </a:cubicBezTo>
                <a:cubicBezTo>
                  <a:pt x="4626258" y="1217777"/>
                  <a:pt x="4617150" y="1228512"/>
                  <a:pt x="4605051" y="1233889"/>
                </a:cubicBezTo>
                <a:cubicBezTo>
                  <a:pt x="4583827" y="1243322"/>
                  <a:pt x="4560983" y="1248578"/>
                  <a:pt x="4538949" y="1255923"/>
                </a:cubicBezTo>
                <a:lnTo>
                  <a:pt x="4472848" y="1277957"/>
                </a:lnTo>
                <a:cubicBezTo>
                  <a:pt x="4461831" y="1281629"/>
                  <a:pt x="4449460" y="1282533"/>
                  <a:pt x="4439798" y="1288974"/>
                </a:cubicBezTo>
                <a:cubicBezTo>
                  <a:pt x="4387422" y="1323890"/>
                  <a:pt x="4419308" y="1306820"/>
                  <a:pt x="4340646" y="1333041"/>
                </a:cubicBezTo>
                <a:lnTo>
                  <a:pt x="4307595" y="1344058"/>
                </a:lnTo>
                <a:cubicBezTo>
                  <a:pt x="4296578" y="1351403"/>
                  <a:pt x="4286644" y="1360715"/>
                  <a:pt x="4274545" y="1366092"/>
                </a:cubicBezTo>
                <a:cubicBezTo>
                  <a:pt x="4253321" y="1375525"/>
                  <a:pt x="4208443" y="1388125"/>
                  <a:pt x="4208443" y="1388125"/>
                </a:cubicBezTo>
                <a:lnTo>
                  <a:pt x="4076241" y="1476260"/>
                </a:lnTo>
                <a:lnTo>
                  <a:pt x="4043190" y="1498294"/>
                </a:lnTo>
                <a:cubicBezTo>
                  <a:pt x="4032173" y="1505639"/>
                  <a:pt x="4022701" y="1516141"/>
                  <a:pt x="4010140" y="1520328"/>
                </a:cubicBezTo>
                <a:cubicBezTo>
                  <a:pt x="3927068" y="1548019"/>
                  <a:pt x="4029461" y="1510667"/>
                  <a:pt x="3944038" y="1553378"/>
                </a:cubicBezTo>
                <a:cubicBezTo>
                  <a:pt x="3933651" y="1558571"/>
                  <a:pt x="3921139" y="1558755"/>
                  <a:pt x="3910988" y="1564395"/>
                </a:cubicBezTo>
                <a:cubicBezTo>
                  <a:pt x="3887839" y="1577256"/>
                  <a:pt x="3866921" y="1593774"/>
                  <a:pt x="3844887" y="1608463"/>
                </a:cubicBezTo>
                <a:cubicBezTo>
                  <a:pt x="3833870" y="1615808"/>
                  <a:pt x="3821199" y="1621134"/>
                  <a:pt x="3811836" y="1630497"/>
                </a:cubicBezTo>
                <a:cubicBezTo>
                  <a:pt x="3770574" y="1671758"/>
                  <a:pt x="3793566" y="1658620"/>
                  <a:pt x="3745735" y="1674564"/>
                </a:cubicBezTo>
                <a:cubicBezTo>
                  <a:pt x="3705339" y="1735158"/>
                  <a:pt x="3745735" y="1683745"/>
                  <a:pt x="3690651" y="1729648"/>
                </a:cubicBezTo>
                <a:cubicBezTo>
                  <a:pt x="3605822" y="1800338"/>
                  <a:pt x="3706609" y="1730026"/>
                  <a:pt x="3624549" y="1784733"/>
                </a:cubicBezTo>
                <a:cubicBezTo>
                  <a:pt x="3565795" y="1872865"/>
                  <a:pt x="3642910" y="1766372"/>
                  <a:pt x="3569465" y="1839817"/>
                </a:cubicBezTo>
                <a:cubicBezTo>
                  <a:pt x="3560102" y="1849180"/>
                  <a:pt x="3556794" y="1863505"/>
                  <a:pt x="3547431" y="1872868"/>
                </a:cubicBezTo>
                <a:cubicBezTo>
                  <a:pt x="3538069" y="1882230"/>
                  <a:pt x="3524553" y="1886425"/>
                  <a:pt x="3514381" y="1894901"/>
                </a:cubicBezTo>
                <a:cubicBezTo>
                  <a:pt x="3502412" y="1904875"/>
                  <a:pt x="3493299" y="1917978"/>
                  <a:pt x="3481330" y="1927952"/>
                </a:cubicBezTo>
                <a:cubicBezTo>
                  <a:pt x="3471158" y="1936429"/>
                  <a:pt x="3458451" y="1941509"/>
                  <a:pt x="3448279" y="1949986"/>
                </a:cubicBezTo>
                <a:cubicBezTo>
                  <a:pt x="3436310" y="1959960"/>
                  <a:pt x="3427527" y="1973471"/>
                  <a:pt x="3415229" y="1983036"/>
                </a:cubicBezTo>
                <a:cubicBezTo>
                  <a:pt x="3394326" y="1999294"/>
                  <a:pt x="3349128" y="2027104"/>
                  <a:pt x="3349128" y="2027104"/>
                </a:cubicBezTo>
                <a:cubicBezTo>
                  <a:pt x="3334439" y="2049138"/>
                  <a:pt x="3327094" y="2078516"/>
                  <a:pt x="3305060" y="2093205"/>
                </a:cubicBezTo>
                <a:lnTo>
                  <a:pt x="3238959" y="2137272"/>
                </a:lnTo>
                <a:cubicBezTo>
                  <a:pt x="3189681" y="2211189"/>
                  <a:pt x="3247731" y="2138769"/>
                  <a:pt x="3183875" y="2181340"/>
                </a:cubicBezTo>
                <a:cubicBezTo>
                  <a:pt x="3170911" y="2189983"/>
                  <a:pt x="3163122" y="2204826"/>
                  <a:pt x="3150824" y="2214391"/>
                </a:cubicBezTo>
                <a:cubicBezTo>
                  <a:pt x="3094002" y="2258586"/>
                  <a:pt x="3101539" y="2252853"/>
                  <a:pt x="3051672" y="2269475"/>
                </a:cubicBezTo>
                <a:cubicBezTo>
                  <a:pt x="2999296" y="2304393"/>
                  <a:pt x="3031185" y="2287321"/>
                  <a:pt x="2952520" y="2313542"/>
                </a:cubicBezTo>
                <a:cubicBezTo>
                  <a:pt x="2941503" y="2317214"/>
                  <a:pt x="2929132" y="2318117"/>
                  <a:pt x="2919470" y="2324559"/>
                </a:cubicBezTo>
                <a:cubicBezTo>
                  <a:pt x="2908453" y="2331904"/>
                  <a:pt x="2898262" y="2340671"/>
                  <a:pt x="2886419" y="2346593"/>
                </a:cubicBezTo>
                <a:cubicBezTo>
                  <a:pt x="2876032" y="2351786"/>
                  <a:pt x="2863520" y="2351970"/>
                  <a:pt x="2853369" y="2357610"/>
                </a:cubicBezTo>
                <a:cubicBezTo>
                  <a:pt x="2830220" y="2370470"/>
                  <a:pt x="2812389" y="2393303"/>
                  <a:pt x="2787267" y="2401677"/>
                </a:cubicBezTo>
                <a:lnTo>
                  <a:pt x="2721166" y="2423711"/>
                </a:lnTo>
                <a:cubicBezTo>
                  <a:pt x="2645402" y="2474220"/>
                  <a:pt x="2680187" y="2459404"/>
                  <a:pt x="2622014" y="2478795"/>
                </a:cubicBezTo>
                <a:cubicBezTo>
                  <a:pt x="2610997" y="2486140"/>
                  <a:pt x="2600807" y="2494908"/>
                  <a:pt x="2588964" y="2500829"/>
                </a:cubicBezTo>
                <a:cubicBezTo>
                  <a:pt x="2578577" y="2506023"/>
                  <a:pt x="2566065" y="2506206"/>
                  <a:pt x="2555913" y="2511846"/>
                </a:cubicBezTo>
                <a:cubicBezTo>
                  <a:pt x="2532764" y="2524706"/>
                  <a:pt x="2514934" y="2547539"/>
                  <a:pt x="2489812" y="2555913"/>
                </a:cubicBezTo>
                <a:cubicBezTo>
                  <a:pt x="2412301" y="2581750"/>
                  <a:pt x="2507989" y="2548123"/>
                  <a:pt x="2412694" y="2588964"/>
                </a:cubicBezTo>
                <a:cubicBezTo>
                  <a:pt x="2402020" y="2593539"/>
                  <a:pt x="2390660" y="2596309"/>
                  <a:pt x="2379643" y="2599981"/>
                </a:cubicBezTo>
                <a:cubicBezTo>
                  <a:pt x="2368626" y="2607326"/>
                  <a:pt x="2358692" y="2616638"/>
                  <a:pt x="2346593" y="2622015"/>
                </a:cubicBezTo>
                <a:cubicBezTo>
                  <a:pt x="2325369" y="2631448"/>
                  <a:pt x="2280492" y="2644048"/>
                  <a:pt x="2280492" y="2644048"/>
                </a:cubicBezTo>
                <a:cubicBezTo>
                  <a:pt x="2185768" y="2707198"/>
                  <a:pt x="2305619" y="2631484"/>
                  <a:pt x="2214390" y="2677099"/>
                </a:cubicBezTo>
                <a:cubicBezTo>
                  <a:pt x="2202547" y="2683020"/>
                  <a:pt x="2193439" y="2693756"/>
                  <a:pt x="2181340" y="2699133"/>
                </a:cubicBezTo>
                <a:cubicBezTo>
                  <a:pt x="2160116" y="2708566"/>
                  <a:pt x="2137272" y="2713822"/>
                  <a:pt x="2115238" y="2721166"/>
                </a:cubicBezTo>
                <a:lnTo>
                  <a:pt x="2082188" y="2732183"/>
                </a:lnTo>
                <a:lnTo>
                  <a:pt x="2049137" y="2743200"/>
                </a:lnTo>
                <a:cubicBezTo>
                  <a:pt x="1967069" y="2797914"/>
                  <a:pt x="2067876" y="2727586"/>
                  <a:pt x="1983036" y="2798285"/>
                </a:cubicBezTo>
                <a:cubicBezTo>
                  <a:pt x="1972864" y="2806761"/>
                  <a:pt x="1960157" y="2811842"/>
                  <a:pt x="1949985" y="2820318"/>
                </a:cubicBezTo>
                <a:cubicBezTo>
                  <a:pt x="1938016" y="2830292"/>
                  <a:pt x="1929233" y="2843804"/>
                  <a:pt x="1916935" y="2853369"/>
                </a:cubicBezTo>
                <a:cubicBezTo>
                  <a:pt x="1896032" y="2869627"/>
                  <a:pt x="1872868" y="2882747"/>
                  <a:pt x="1850834" y="2897436"/>
                </a:cubicBezTo>
                <a:cubicBezTo>
                  <a:pt x="1839817" y="2904781"/>
                  <a:pt x="1829626" y="2913548"/>
                  <a:pt x="1817783" y="2919470"/>
                </a:cubicBezTo>
                <a:cubicBezTo>
                  <a:pt x="1803094" y="2926815"/>
                  <a:pt x="1787799" y="2933055"/>
                  <a:pt x="1773716" y="2941504"/>
                </a:cubicBezTo>
                <a:cubicBezTo>
                  <a:pt x="1751008" y="2955129"/>
                  <a:pt x="1732736" y="2977197"/>
                  <a:pt x="1707614" y="2985571"/>
                </a:cubicBezTo>
                <a:cubicBezTo>
                  <a:pt x="1624543" y="3013262"/>
                  <a:pt x="1726938" y="2975909"/>
                  <a:pt x="1641513" y="3018622"/>
                </a:cubicBezTo>
                <a:cubicBezTo>
                  <a:pt x="1550281" y="3064239"/>
                  <a:pt x="1670142" y="2988522"/>
                  <a:pt x="1575412" y="3051672"/>
                </a:cubicBezTo>
                <a:cubicBezTo>
                  <a:pt x="1522557" y="3130954"/>
                  <a:pt x="1597403" y="3033340"/>
                  <a:pt x="1487277" y="3106757"/>
                </a:cubicBezTo>
                <a:cubicBezTo>
                  <a:pt x="1465243" y="3121446"/>
                  <a:pt x="1446298" y="3142450"/>
                  <a:pt x="1421176" y="3150824"/>
                </a:cubicBezTo>
                <a:lnTo>
                  <a:pt x="1355075" y="3172858"/>
                </a:lnTo>
                <a:cubicBezTo>
                  <a:pt x="1344058" y="3176530"/>
                  <a:pt x="1331687" y="3177433"/>
                  <a:pt x="1322024" y="3183875"/>
                </a:cubicBezTo>
                <a:cubicBezTo>
                  <a:pt x="1246260" y="3234384"/>
                  <a:pt x="1281045" y="3219568"/>
                  <a:pt x="1222872" y="3238959"/>
                </a:cubicBezTo>
                <a:cubicBezTo>
                  <a:pt x="1195474" y="3257225"/>
                  <a:pt x="1177705" y="3271045"/>
                  <a:pt x="1145754" y="3283027"/>
                </a:cubicBezTo>
                <a:cubicBezTo>
                  <a:pt x="1131577" y="3288343"/>
                  <a:pt x="1115864" y="3288728"/>
                  <a:pt x="1101687" y="3294044"/>
                </a:cubicBezTo>
                <a:cubicBezTo>
                  <a:pt x="1086310" y="3299810"/>
                  <a:pt x="1072714" y="3309608"/>
                  <a:pt x="1057619" y="3316077"/>
                </a:cubicBezTo>
                <a:cubicBezTo>
                  <a:pt x="1046945" y="3320651"/>
                  <a:pt x="1034956" y="3321901"/>
                  <a:pt x="1024569" y="3327094"/>
                </a:cubicBezTo>
                <a:cubicBezTo>
                  <a:pt x="1012726" y="3333016"/>
                  <a:pt x="1003361" y="3343207"/>
                  <a:pt x="991518" y="3349128"/>
                </a:cubicBezTo>
                <a:cubicBezTo>
                  <a:pt x="981131" y="3354321"/>
                  <a:pt x="968619" y="3354505"/>
                  <a:pt x="958467" y="3360145"/>
                </a:cubicBezTo>
                <a:cubicBezTo>
                  <a:pt x="935318" y="3373005"/>
                  <a:pt x="914400" y="3389523"/>
                  <a:pt x="892366" y="3404212"/>
                </a:cubicBezTo>
                <a:lnTo>
                  <a:pt x="826265" y="3448280"/>
                </a:lnTo>
                <a:lnTo>
                  <a:pt x="793214" y="3470313"/>
                </a:lnTo>
                <a:cubicBezTo>
                  <a:pt x="782197" y="3477657"/>
                  <a:pt x="772725" y="3488160"/>
                  <a:pt x="760164" y="3492347"/>
                </a:cubicBezTo>
                <a:lnTo>
                  <a:pt x="727113" y="3503364"/>
                </a:lnTo>
                <a:cubicBezTo>
                  <a:pt x="674739" y="3538281"/>
                  <a:pt x="706622" y="3521212"/>
                  <a:pt x="627961" y="3547432"/>
                </a:cubicBezTo>
                <a:lnTo>
                  <a:pt x="594911" y="3558448"/>
                </a:lnTo>
                <a:cubicBezTo>
                  <a:pt x="544596" y="3591991"/>
                  <a:pt x="580041" y="3573714"/>
                  <a:pt x="517793" y="3591499"/>
                </a:cubicBezTo>
                <a:cubicBezTo>
                  <a:pt x="506627" y="3594689"/>
                  <a:pt x="495946" y="3599460"/>
                  <a:pt x="484742" y="3602516"/>
                </a:cubicBezTo>
                <a:cubicBezTo>
                  <a:pt x="455527" y="3610484"/>
                  <a:pt x="425336" y="3614974"/>
                  <a:pt x="396607" y="3624550"/>
                </a:cubicBezTo>
                <a:cubicBezTo>
                  <a:pt x="385590" y="3628222"/>
                  <a:pt x="374723" y="3632376"/>
                  <a:pt x="363557" y="3635566"/>
                </a:cubicBezTo>
                <a:cubicBezTo>
                  <a:pt x="348998" y="3639726"/>
                  <a:pt x="333992" y="3642232"/>
                  <a:pt x="319489" y="3646583"/>
                </a:cubicBezTo>
                <a:cubicBezTo>
                  <a:pt x="297243" y="3653257"/>
                  <a:pt x="275920" y="3662984"/>
                  <a:pt x="253388" y="3668617"/>
                </a:cubicBezTo>
                <a:lnTo>
                  <a:pt x="165253" y="3690651"/>
                </a:lnTo>
                <a:cubicBezTo>
                  <a:pt x="132940" y="3712193"/>
                  <a:pt x="135643" y="3714579"/>
                  <a:pt x="99152" y="3723701"/>
                </a:cubicBezTo>
                <a:cubicBezTo>
                  <a:pt x="74010" y="3729986"/>
                  <a:pt x="36200" y="3733143"/>
                  <a:pt x="11017" y="3745735"/>
                </a:cubicBezTo>
                <a:cubicBezTo>
                  <a:pt x="6372" y="3748058"/>
                  <a:pt x="3672" y="3753080"/>
                  <a:pt x="0" y="375675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9911306">
            <a:off x="1811531" y="4208572"/>
            <a:ext cx="150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>
                <a:solidFill>
                  <a:srgbClr val="0070C0"/>
                </a:solidFill>
              </a:rPr>
              <a:t>Вісь симетрії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3933056"/>
            <a:ext cx="1694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Плоске тіло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2564904"/>
            <a:ext cx="966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Війки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980728"/>
            <a:ext cx="209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Органи дотику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36296" y="1988840"/>
            <a:ext cx="8787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 smtClean="0">
                <a:solidFill>
                  <a:schemeClr val="bg1"/>
                </a:solidFill>
              </a:rPr>
              <a:t>Очі (2)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3789040"/>
            <a:ext cx="670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Рот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7092280" y="1196752"/>
            <a:ext cx="576064" cy="124592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гнутая вправо стрелка 29"/>
          <p:cNvSpPr/>
          <p:nvPr/>
        </p:nvSpPr>
        <p:spPr>
          <a:xfrm rot="2310275">
            <a:off x="4438995" y="4100557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трелка вверх 30"/>
          <p:cNvSpPr/>
          <p:nvPr/>
        </p:nvSpPr>
        <p:spPr>
          <a:xfrm rot="20712706">
            <a:off x="3958200" y="3890403"/>
            <a:ext cx="343880" cy="877392"/>
          </a:xfrm>
          <a:prstGeom prst="up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369</Words>
  <Application>Microsoft Office PowerPoint</Application>
  <PresentationFormat>Экран (4:3)</PresentationFormat>
  <Paragraphs>99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Тип Плоскі черви.  Клас Війчасті черви</vt:lpstr>
      <vt:lpstr>Тип Плоскі черви</vt:lpstr>
      <vt:lpstr>Тип Плоскі черви</vt:lpstr>
      <vt:lpstr>Тип Плоскі черви</vt:lpstr>
      <vt:lpstr>Тип Плоскі черви</vt:lpstr>
      <vt:lpstr>Тип Плоскі черви</vt:lpstr>
      <vt:lpstr>Тип Плоскі черви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Клас Війчасті черви. Планарія молочно-біла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Плоскі черви.  Клас Війчасті черви</dc:title>
  <dc:creator>User</dc:creator>
  <cp:lastModifiedBy>User</cp:lastModifiedBy>
  <cp:revision>23</cp:revision>
  <dcterms:created xsi:type="dcterms:W3CDTF">2012-11-04T15:42:19Z</dcterms:created>
  <dcterms:modified xsi:type="dcterms:W3CDTF">2012-11-05T07:46:47Z</dcterms:modified>
</cp:coreProperties>
</file>