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90" r:id="rId8"/>
    <p:sldId id="287" r:id="rId9"/>
    <p:sldId id="288" r:id="rId10"/>
    <p:sldId id="289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264" r:id="rId23"/>
    <p:sldId id="263" r:id="rId24"/>
    <p:sldId id="266" r:id="rId25"/>
    <p:sldId id="265" r:id="rId26"/>
    <p:sldId id="267" r:id="rId27"/>
    <p:sldId id="303" r:id="rId28"/>
    <p:sldId id="274" r:id="rId29"/>
    <p:sldId id="306" r:id="rId30"/>
    <p:sldId id="275" r:id="rId31"/>
    <p:sldId id="276" r:id="rId32"/>
    <p:sldId id="278" r:id="rId33"/>
    <p:sldId id="279" r:id="rId34"/>
    <p:sldId id="277" r:id="rId35"/>
    <p:sldId id="286" r:id="rId36"/>
    <p:sldId id="280" r:id="rId37"/>
    <p:sldId id="281" r:id="rId38"/>
    <p:sldId id="283" r:id="rId39"/>
    <p:sldId id="282" r:id="rId40"/>
    <p:sldId id="304" r:id="rId41"/>
    <p:sldId id="308" r:id="rId42"/>
    <p:sldId id="307" r:id="rId43"/>
    <p:sldId id="305" r:id="rId44"/>
    <p:sldId id="284" r:id="rId45"/>
    <p:sldId id="285" r:id="rId46"/>
    <p:sldId id="302" r:id="rId47"/>
    <p:sldId id="268" r:id="rId48"/>
    <p:sldId id="269" r:id="rId49"/>
    <p:sldId id="272" r:id="rId50"/>
    <p:sldId id="270" r:id="rId51"/>
    <p:sldId id="271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gi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836711"/>
          </a:xfrm>
        </p:spPr>
        <p:txBody>
          <a:bodyPr>
            <a:normAutofit/>
          </a:bodyPr>
          <a:lstStyle/>
          <a:p>
            <a:r>
              <a:rPr lang="uk-UA" dirty="0" smtClean="0"/>
              <a:t>Клас Павукоподібні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52120" y="5877272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3074" name="Picture 2" descr="Паукообразные на деревьях от наводнения в Пакистан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439" y="764704"/>
            <a:ext cx="8916955" cy="594092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051720" y="6237312"/>
            <a:ext cx="69270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Пакистанські павукоподібні рятувалися від повені…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Павук-хрестовик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Має павутинні бородавки на черевці</a:t>
            </a:r>
            <a:endParaRPr lang="ru-RU" sz="2800" dirty="0"/>
          </a:p>
        </p:txBody>
      </p:sp>
      <p:pic>
        <p:nvPicPr>
          <p:cNvPr id="47106" name="Picture 2" descr="http://arzamastseva.ru/images/borodavka_pautinnaya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692696"/>
            <a:ext cx="5636378" cy="5625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Павук-хрестовик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Павутиною павук ловить здобич</a:t>
            </a:r>
            <a:endParaRPr lang="ru-RU" sz="2800" dirty="0"/>
          </a:p>
        </p:txBody>
      </p:sp>
      <p:pic>
        <p:nvPicPr>
          <p:cNvPr id="48132" name="Picture 4" descr="Ученые делают успехи в синтезировании паутины для медицинских цел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7632848" cy="5724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Павук-хрестовик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Радіальні нитки не липнуть, спіральні – дуже клейкі</a:t>
            </a:r>
            <a:endParaRPr lang="ru-RU" sz="2800" dirty="0"/>
          </a:p>
        </p:txBody>
      </p:sp>
      <p:pic>
        <p:nvPicPr>
          <p:cNvPr id="50178" name="Picture 2" descr="http://proxy10.media.online.ua/uol/r3-09edaf80c1/4f73a5c94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5688632" cy="5688632"/>
          </a:xfrm>
          <a:prstGeom prst="rect">
            <a:avLst/>
          </a:prstGeom>
          <a:noFill/>
        </p:spPr>
      </p:pic>
      <p:pic>
        <p:nvPicPr>
          <p:cNvPr id="50180" name="Picture 4" descr="http://animalkingdom.su/books/item/f00/s00/z0000027/pic/0000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209415" y="1302728"/>
            <a:ext cx="5688633" cy="41805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Павук-хрестовик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Зовнішня будова</a:t>
            </a:r>
            <a:endParaRPr lang="ru-RU" sz="2800" dirty="0"/>
          </a:p>
        </p:txBody>
      </p:sp>
      <p:pic>
        <p:nvPicPr>
          <p:cNvPr id="51202" name="Picture 2" descr="http://bulavochki.ru/wp-content/uploads/2010/04/%D0%9F%D0%B0%D1%83%D0%BA_%D0%BA%D1%80%D0%B5%D1%81%D1%82%D0%BE%D0%B2%D0%B8%D0%BA_Araneus_diadematus_aka-300x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7820214" cy="578695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75856" y="2852936"/>
            <a:ext cx="11636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dirty="0" err="1" smtClean="0">
                <a:solidFill>
                  <a:schemeClr val="bg1"/>
                </a:solidFill>
              </a:rPr>
              <a:t>Голово-</a:t>
            </a:r>
            <a:endParaRPr lang="uk-UA" sz="2400" dirty="0" smtClean="0">
              <a:solidFill>
                <a:schemeClr val="bg1"/>
              </a:solidFill>
            </a:endParaRPr>
          </a:p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груди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36096" y="3284984"/>
            <a:ext cx="13439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Черевце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3140968"/>
            <a:ext cx="18242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err="1" smtClean="0">
                <a:solidFill>
                  <a:schemeClr val="bg1"/>
                </a:solidFill>
              </a:rPr>
              <a:t>Хеліцери</a:t>
            </a:r>
            <a:r>
              <a:rPr lang="uk-UA" sz="2400" dirty="0" smtClean="0">
                <a:solidFill>
                  <a:schemeClr val="bg1"/>
                </a:solidFill>
              </a:rPr>
              <a:t> (2)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2708920"/>
            <a:ext cx="22787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err="1" smtClean="0">
                <a:solidFill>
                  <a:schemeClr val="bg1"/>
                </a:solidFill>
              </a:rPr>
              <a:t>Педипальпи</a:t>
            </a:r>
            <a:r>
              <a:rPr lang="uk-UA" sz="2400" dirty="0" smtClean="0">
                <a:solidFill>
                  <a:schemeClr val="bg1"/>
                </a:solidFill>
              </a:rPr>
              <a:t>  (2)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51720" y="836712"/>
            <a:ext cx="24466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Ходильні ноги (8)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Павук-хрестовик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17232"/>
            <a:ext cx="8229600" cy="122413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/>
              <a:t>Жертву павук убиває отрутою </a:t>
            </a:r>
            <a:r>
              <a:rPr lang="uk-UA" sz="2400" dirty="0" err="1" smtClean="0"/>
              <a:t>хеліцер</a:t>
            </a:r>
            <a:r>
              <a:rPr lang="uk-UA" sz="2400" dirty="0" smtClean="0"/>
              <a:t>, що містить травні ферменти, замотує в павутину і випиває уже </a:t>
            </a:r>
            <a:r>
              <a:rPr lang="uk-UA" sz="2400" dirty="0" err="1" smtClean="0"/>
              <a:t>напівперетравлену</a:t>
            </a:r>
            <a:r>
              <a:rPr lang="uk-UA" sz="2400" dirty="0" smtClean="0"/>
              <a:t> (</a:t>
            </a:r>
            <a:r>
              <a:rPr lang="uk-UA" sz="2400" dirty="0" err="1" smtClean="0"/>
              <a:t>позакишкове</a:t>
            </a:r>
            <a:r>
              <a:rPr lang="uk-UA" sz="2400" dirty="0" smtClean="0"/>
              <a:t> травлення)</a:t>
            </a:r>
            <a:endParaRPr lang="ru-RU" sz="2400" dirty="0"/>
          </a:p>
        </p:txBody>
      </p:sp>
      <p:pic>
        <p:nvPicPr>
          <p:cNvPr id="52228" name="Picture 4" descr="http://www.rosfoto.ru/photos/big/0015000/014969_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548680"/>
            <a:ext cx="6696744" cy="500493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24128" y="1340768"/>
            <a:ext cx="1832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 smtClean="0">
                <a:solidFill>
                  <a:schemeClr val="bg1"/>
                </a:solidFill>
              </a:rPr>
              <a:t>Муха-дзюрчалка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Павук-хрестовик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72008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Травна система</a:t>
            </a:r>
            <a:endParaRPr lang="ru-RU" sz="2800" dirty="0"/>
          </a:p>
        </p:txBody>
      </p:sp>
      <p:pic>
        <p:nvPicPr>
          <p:cNvPr id="53250" name="Picture 2" descr="http://files.school-collection.edu.ru/dlrstore/bfa1a98b-b82b-4688-9da4-3d5d8e94451a/%5bBI7GI_6-04%5d_%5bIL_01%5d-k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8921508" cy="38164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76056" y="908720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84368" y="2204864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83968" y="4509120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63688" y="4509120"/>
            <a:ext cx="194421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059832" y="764704"/>
            <a:ext cx="1296144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915816" y="1196752"/>
            <a:ext cx="12875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Шлунок 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75656" y="1628800"/>
            <a:ext cx="180020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619672" y="1628800"/>
            <a:ext cx="13260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dirty="0" smtClean="0"/>
              <a:t>Вирости </a:t>
            </a:r>
          </a:p>
          <a:p>
            <a:pPr algn="ctr"/>
            <a:r>
              <a:rPr lang="uk-UA" sz="2400" dirty="0" smtClean="0"/>
              <a:t>шлунка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1412776"/>
            <a:ext cx="108012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1916832"/>
            <a:ext cx="15258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Стравохід 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835696" y="4725144"/>
            <a:ext cx="29441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Ротовий отвір, глотка</a:t>
            </a:r>
            <a:endParaRPr lang="ru-RU" sz="2400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V="1">
            <a:off x="2123728" y="4149080"/>
            <a:ext cx="0" cy="6480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6804248" y="1268760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804248" y="1628800"/>
            <a:ext cx="10810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Кишка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7599988" y="4077072"/>
            <a:ext cx="15440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sz="2400" dirty="0" smtClean="0"/>
              <a:t>Анальний </a:t>
            </a:r>
          </a:p>
          <a:p>
            <a:pPr algn="r"/>
            <a:r>
              <a:rPr lang="uk-UA" sz="2400" dirty="0" smtClean="0"/>
              <a:t>отвір</a:t>
            </a:r>
            <a:endParaRPr lang="ru-RU" sz="2400" dirty="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5580112" y="1772816"/>
            <a:ext cx="0" cy="10801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5076056" y="980728"/>
            <a:ext cx="14401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Травна </a:t>
            </a:r>
          </a:p>
          <a:p>
            <a:r>
              <a:rPr lang="uk-UA" sz="2400" dirty="0" smtClean="0"/>
              <a:t>залоза</a:t>
            </a:r>
            <a:endParaRPr lang="ru-RU" sz="2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0" y="2564904"/>
            <a:ext cx="104360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2780928"/>
            <a:ext cx="10630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rgbClr val="00B050"/>
                </a:solidFill>
              </a:rPr>
              <a:t>Отруйна </a:t>
            </a:r>
          </a:p>
          <a:p>
            <a:r>
              <a:rPr lang="uk-UA" dirty="0" smtClean="0">
                <a:solidFill>
                  <a:srgbClr val="00B050"/>
                </a:solidFill>
              </a:rPr>
              <a:t>залоза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436096" y="4725144"/>
            <a:ext cx="1944216" cy="9864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5364088" y="4653136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rgbClr val="00B050"/>
                </a:solidFill>
              </a:rPr>
              <a:t>Павутинні залози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Павук-хрестовик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309320"/>
            <a:ext cx="91440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Дихальна, незамкнена кровоносна і нервова система</a:t>
            </a:r>
            <a:endParaRPr lang="ru-RU" sz="2800" dirty="0"/>
          </a:p>
        </p:txBody>
      </p:sp>
      <p:pic>
        <p:nvPicPr>
          <p:cNvPr id="54276" name="Picture 4" descr="http://files.school-collection.edu.ru/dlrstore/bfa1a98b-b82b-4688-9da4-3d5d8e94451a/%5bBI7GI_6-04%5d_%5bIL_01%5d-k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089838" cy="388843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1340768"/>
            <a:ext cx="4032448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660232" y="1340768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2348880"/>
            <a:ext cx="1093912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835696" y="4725144"/>
            <a:ext cx="5760640" cy="842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812360" y="2132856"/>
            <a:ext cx="1202432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355976" y="4365104"/>
            <a:ext cx="1181734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 </a:t>
            </a:r>
          </a:p>
          <a:p>
            <a:pPr algn="ctr"/>
            <a:r>
              <a:rPr lang="uk-UA" dirty="0" smtClean="0">
                <a:solidFill>
                  <a:srgbClr val="0070C0"/>
                </a:solidFill>
              </a:rPr>
              <a:t>Трахеї</a:t>
            </a:r>
          </a:p>
          <a:p>
            <a:pPr algn="ctr"/>
            <a:r>
              <a:rPr lang="uk-UA" dirty="0" smtClean="0">
                <a:solidFill>
                  <a:srgbClr val="0070C0"/>
                </a:solidFill>
              </a:rPr>
              <a:t> ↑</a:t>
            </a:r>
          </a:p>
          <a:p>
            <a:pPr algn="ctr"/>
            <a:r>
              <a:rPr lang="uk-UA" dirty="0" smtClean="0">
                <a:solidFill>
                  <a:srgbClr val="0070C0"/>
                </a:solidFill>
              </a:rPr>
              <a:t>Легені</a:t>
            </a:r>
          </a:p>
          <a:p>
            <a:pPr algn="ctr"/>
            <a:r>
              <a:rPr lang="uk-UA" dirty="0" smtClean="0">
                <a:solidFill>
                  <a:srgbClr val="0070C0"/>
                </a:solidFill>
              </a:rPr>
              <a:t> ↑</a:t>
            </a:r>
          </a:p>
          <a:p>
            <a:pPr algn="ctr"/>
            <a:r>
              <a:rPr lang="uk-UA" dirty="0" smtClean="0">
                <a:solidFill>
                  <a:srgbClr val="0070C0"/>
                </a:solidFill>
              </a:rPr>
              <a:t>Дихальця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39952" y="1052736"/>
            <a:ext cx="288032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148064" y="1484784"/>
            <a:ext cx="10506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rgbClr val="C00000"/>
                </a:solidFill>
              </a:rPr>
              <a:t>Серце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7544" y="1412776"/>
            <a:ext cx="331680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Надглотковий нервовий вузол і </a:t>
            </a:r>
          </a:p>
          <a:p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черевний нервовий ланцюжок </a:t>
            </a:r>
          </a:p>
          <a:p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зрослися в один </a:t>
            </a:r>
            <a:r>
              <a:rPr lang="uk-UA" sz="2400" dirty="0" smtClean="0">
                <a:solidFill>
                  <a:schemeClr val="accent6">
                    <a:lumMod val="75000"/>
                  </a:schemeClr>
                </a:solidFill>
              </a:rPr>
              <a:t>ганглій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979712" y="2348880"/>
            <a:ext cx="216024" cy="13681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Павук-хрестовик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05264"/>
            <a:ext cx="8229600" cy="93610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err="1" smtClean="0"/>
              <a:t>Мальпігієві</a:t>
            </a:r>
            <a:r>
              <a:rPr lang="uk-UA" sz="2800" dirty="0" smtClean="0"/>
              <a:t> судини (органи виділення) відкриваються у кишечник</a:t>
            </a:r>
            <a:endParaRPr lang="ru-RU" sz="2800" dirty="0"/>
          </a:p>
        </p:txBody>
      </p:sp>
      <p:pic>
        <p:nvPicPr>
          <p:cNvPr id="55298" name="Picture 2" descr="http://antclub.org/files/malpig_sosu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7971362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Павук-хрестовик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Органи чуттів</a:t>
            </a:r>
            <a:endParaRPr lang="ru-RU" sz="2800" dirty="0"/>
          </a:p>
        </p:txBody>
      </p:sp>
      <p:pic>
        <p:nvPicPr>
          <p:cNvPr id="56322" name="Picture 2" descr="Пауки-скакун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7632848" cy="573990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99792" y="1484784"/>
            <a:ext cx="12465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Чутливі </a:t>
            </a:r>
          </a:p>
          <a:p>
            <a:r>
              <a:rPr lang="uk-UA" sz="2400" dirty="0" smtClean="0">
                <a:solidFill>
                  <a:schemeClr val="bg1"/>
                </a:solidFill>
              </a:rPr>
              <a:t>волоски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72200" y="1844824"/>
            <a:ext cx="6559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Очі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5085184"/>
            <a:ext cx="40909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На ногах і </a:t>
            </a:r>
            <a:r>
              <a:rPr lang="uk-UA" sz="2400" dirty="0" err="1" smtClean="0">
                <a:solidFill>
                  <a:schemeClr val="bg1"/>
                </a:solidFill>
              </a:rPr>
              <a:t>педипальпах</a:t>
            </a:r>
            <a:r>
              <a:rPr lang="uk-UA" sz="2400" dirty="0" smtClean="0">
                <a:solidFill>
                  <a:schemeClr val="bg1"/>
                </a:solidFill>
              </a:rPr>
              <a:t> – </a:t>
            </a:r>
          </a:p>
          <a:p>
            <a:r>
              <a:rPr lang="uk-UA" sz="2400" dirty="0" smtClean="0">
                <a:solidFill>
                  <a:schemeClr val="bg1"/>
                </a:solidFill>
              </a:rPr>
              <a:t>органи смаку і хімічного чуття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Павук-хрестовик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Самка така агресивна, що може з</a:t>
            </a:r>
            <a:r>
              <a:rPr lang="en-US" sz="2800" dirty="0" smtClean="0"/>
              <a:t>’</a:t>
            </a:r>
            <a:r>
              <a:rPr lang="uk-UA" sz="2800" dirty="0" smtClean="0"/>
              <a:t>їсти самця</a:t>
            </a:r>
            <a:endParaRPr lang="ru-RU" sz="2800" dirty="0"/>
          </a:p>
        </p:txBody>
      </p:sp>
      <p:pic>
        <p:nvPicPr>
          <p:cNvPr id="57346" name="Picture 2" descr="http://zapoved-kursk.ru/assets/images/zhivotnye/pauki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7728430" cy="573325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39752" y="1916832"/>
            <a:ext cx="12218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Самець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64088" y="2348880"/>
            <a:ext cx="10586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Самка 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Клас Павукоподібні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Корній Чуковський </a:t>
            </a:r>
            <a:r>
              <a:rPr lang="uk-UA" sz="2800" dirty="0" err="1" smtClean="0"/>
              <a:t>“Муха-цокотуха”</a:t>
            </a:r>
            <a:endParaRPr lang="ru-RU" sz="2800" dirty="0"/>
          </a:p>
        </p:txBody>
      </p:sp>
      <p:pic>
        <p:nvPicPr>
          <p:cNvPr id="2050" name="Picture 2" descr="http://freelance.ru/img/portfolio/pics/00/08/88/5591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17766" cy="56986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Павук-хрестовик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Розвиток прямий. Вихід павученят із кокона</a:t>
            </a:r>
            <a:endParaRPr lang="ru-RU" sz="2800" dirty="0"/>
          </a:p>
        </p:txBody>
      </p:sp>
      <p:pic>
        <p:nvPicPr>
          <p:cNvPr id="58370" name="Picture 2" descr="Паучата обыкновенного крестовика вылезают из кок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8306541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Павук-хрестовик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309320"/>
            <a:ext cx="91440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Молоді павуки розселяються за допомогою павутини</a:t>
            </a:r>
            <a:endParaRPr lang="ru-RU" sz="2800" dirty="0"/>
          </a:p>
        </p:txBody>
      </p:sp>
      <p:pic>
        <p:nvPicPr>
          <p:cNvPr id="59394" name="Picture 2" descr="http://s56.radikal.ru/i153/1204/92/33aa7ab73dc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6672"/>
            <a:ext cx="7584843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Клас Павукоподібні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/>
              <a:t>У південній Україні живе смертельно отруйний каракурт </a:t>
            </a:r>
            <a:endParaRPr lang="ru-RU" sz="2400" dirty="0"/>
          </a:p>
        </p:txBody>
      </p:sp>
      <p:pic>
        <p:nvPicPr>
          <p:cNvPr id="20482" name="Picture 2" descr="File:Latrodectus tredecimguttatus fema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7"/>
            <a:ext cx="5472608" cy="5527887"/>
          </a:xfrm>
          <a:prstGeom prst="rect">
            <a:avLst/>
          </a:prstGeom>
          <a:noFill/>
        </p:spPr>
      </p:pic>
      <p:pic>
        <p:nvPicPr>
          <p:cNvPr id="20484" name="Picture 4" descr="http://road-crimea.narod.ru/2008/karaku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620688"/>
            <a:ext cx="3482330" cy="2605743"/>
          </a:xfrm>
          <a:prstGeom prst="rect">
            <a:avLst/>
          </a:prstGeom>
          <a:noFill/>
        </p:spPr>
      </p:pic>
      <p:pic>
        <p:nvPicPr>
          <p:cNvPr id="20486" name="Picture 6" descr="http://www.doctoribolit.ru/images/Karakurt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212976"/>
            <a:ext cx="3882654" cy="2899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Клас Павукоподібні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79208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Місце укусу каракурта (степової вдови) слід негайно припекти </a:t>
            </a:r>
            <a:r>
              <a:rPr lang="uk-UA" sz="2000" dirty="0" smtClean="0"/>
              <a:t>(метод Павла </a:t>
            </a:r>
            <a:r>
              <a:rPr lang="uk-UA" sz="2000" dirty="0" err="1" smtClean="0"/>
              <a:t>Іустиновича</a:t>
            </a:r>
            <a:r>
              <a:rPr lang="uk-UA" sz="2000" dirty="0" smtClean="0"/>
              <a:t> </a:t>
            </a:r>
            <a:r>
              <a:rPr lang="uk-UA" sz="2000" dirty="0" err="1" smtClean="0"/>
              <a:t>Мариковського</a:t>
            </a:r>
            <a:r>
              <a:rPr lang="uk-UA" sz="2000" dirty="0" smtClean="0"/>
              <a:t> (1912 – 2008))</a:t>
            </a:r>
            <a:endParaRPr lang="ru-RU" sz="2000" dirty="0"/>
          </a:p>
        </p:txBody>
      </p:sp>
      <p:pic>
        <p:nvPicPr>
          <p:cNvPr id="21506" name="Picture 2" descr="http://animalworld.com.ua/images/2010/August/Animals/Latrodectus_tredecimguttatus/Latrodectus_tredecimguttatus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52971" y="1357227"/>
            <a:ext cx="5390312" cy="3773218"/>
          </a:xfrm>
          <a:prstGeom prst="rect">
            <a:avLst/>
          </a:prstGeom>
          <a:noFill/>
        </p:spPr>
      </p:pic>
      <p:pic>
        <p:nvPicPr>
          <p:cNvPr id="21508" name="Picture 4" descr="http://centr.skravchenko.ru/index.htm/sites/default/files/Marikovsk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548680"/>
            <a:ext cx="3658907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Клас Павукоподібні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У південній Україні живе отруйний тарантул</a:t>
            </a:r>
            <a:endParaRPr lang="ru-RU" sz="2800" dirty="0"/>
          </a:p>
        </p:txBody>
      </p:sp>
      <p:pic>
        <p:nvPicPr>
          <p:cNvPr id="18434" name="Picture 2" descr="http://givotnie.com/wp-content/uploads/2012/07/tarantul3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16214" y="1016414"/>
            <a:ext cx="5472608" cy="4681156"/>
          </a:xfrm>
          <a:prstGeom prst="rect">
            <a:avLst/>
          </a:prstGeom>
          <a:noFill/>
        </p:spPr>
      </p:pic>
      <p:pic>
        <p:nvPicPr>
          <p:cNvPr id="18436" name="Picture 4" descr="http://macroid.ru/_data/63/Lycosa_singoriensis_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175956" y="1304764"/>
            <a:ext cx="5472608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Клас Павукоподібні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/>
              <a:t>Укуси тарантула болючі, але для людини не смертельні</a:t>
            </a:r>
            <a:endParaRPr lang="ru-RU" sz="2400" dirty="0"/>
          </a:p>
        </p:txBody>
      </p:sp>
      <p:pic>
        <p:nvPicPr>
          <p:cNvPr id="19460" name="Picture 4" descr="http://img.fotocommunity.com/photos/15449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8475983" cy="5641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Клас Павукоподібні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err="1" smtClean="0"/>
              <a:t>Павук-сріблянка</a:t>
            </a:r>
            <a:r>
              <a:rPr lang="uk-UA" sz="2800" dirty="0" smtClean="0"/>
              <a:t> з павутини будує житло під водою</a:t>
            </a:r>
            <a:endParaRPr lang="ru-RU" sz="2800" dirty="0"/>
          </a:p>
        </p:txBody>
      </p:sp>
      <p:pic>
        <p:nvPicPr>
          <p:cNvPr id="17410" name="Picture 2" descr="http://natureworld.ru/misc/spiders/underwater_sp/underwater_sp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7704856" cy="5842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Клас Павукоподібні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/>
              <a:t>Косарики  мають сегментоване черевце і нагадують комах </a:t>
            </a:r>
            <a:endParaRPr lang="ru-RU" sz="2400" dirty="0"/>
          </a:p>
        </p:txBody>
      </p:sp>
      <p:pic>
        <p:nvPicPr>
          <p:cNvPr id="1026" name="Picture 2" descr="http://storage1.static.itmages.ru/i/12/0818/h_1345289897_8003907_eebe4f3c2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48680"/>
            <a:ext cx="7344816" cy="5861163"/>
          </a:xfrm>
          <a:prstGeom prst="rect">
            <a:avLst/>
          </a:prstGeom>
          <a:noFill/>
        </p:spPr>
      </p:pic>
      <p:pic>
        <p:nvPicPr>
          <p:cNvPr id="1028" name="Picture 4" descr="http://imedic.biz/all/Creepy_crawlies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005064"/>
            <a:ext cx="3034308" cy="22757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Кліщі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Тіло злите (голова, груди, черевце разом)</a:t>
            </a:r>
            <a:endParaRPr lang="ru-RU" sz="2800" dirty="0"/>
          </a:p>
        </p:txBody>
      </p:sp>
      <p:pic>
        <p:nvPicPr>
          <p:cNvPr id="16386" name="Picture 2" descr="File:Trombidium.spec.17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548680"/>
            <a:ext cx="5859016" cy="58590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88024" y="548680"/>
            <a:ext cx="26994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err="1" smtClean="0"/>
              <a:t>Кліщ-</a:t>
            </a:r>
            <a:r>
              <a:rPr lang="uk-UA" sz="2400" dirty="0" smtClean="0"/>
              <a:t> </a:t>
            </a:r>
            <a:r>
              <a:rPr lang="uk-UA" sz="2400" dirty="0" err="1" smtClean="0"/>
              <a:t>червонотілка</a:t>
            </a:r>
            <a:endParaRPr lang="ru-RU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Кліщі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Личинки </a:t>
            </a:r>
            <a:r>
              <a:rPr lang="uk-UA" sz="2800" dirty="0" err="1" smtClean="0"/>
              <a:t>кліща-червонотілки</a:t>
            </a:r>
            <a:r>
              <a:rPr lang="uk-UA" sz="2800" dirty="0" smtClean="0"/>
              <a:t> паразитують на комасі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548680"/>
            <a:ext cx="26994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err="1" smtClean="0"/>
              <a:t>Кліщ-</a:t>
            </a:r>
            <a:r>
              <a:rPr lang="uk-UA" sz="2400" dirty="0" smtClean="0"/>
              <a:t> </a:t>
            </a:r>
            <a:r>
              <a:rPr lang="uk-UA" sz="2400" dirty="0" err="1" smtClean="0"/>
              <a:t>червонотілка</a:t>
            </a:r>
            <a:endParaRPr lang="ru-RU" sz="2400" dirty="0"/>
          </a:p>
        </p:txBody>
      </p:sp>
      <p:pic>
        <p:nvPicPr>
          <p:cNvPr id="1026" name="Picture 2" descr="http://club.foto.ru/gallery/images/photo/2006/05/09/6127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7620000" cy="5829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Клас Павукоподібні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Тіло = </a:t>
            </a:r>
            <a:r>
              <a:rPr lang="uk-UA" sz="2800" dirty="0" err="1" smtClean="0"/>
              <a:t>головогоруди</a:t>
            </a:r>
            <a:r>
              <a:rPr lang="uk-UA" sz="2800" dirty="0" smtClean="0"/>
              <a:t> + черевце, вкрите волосками</a:t>
            </a:r>
            <a:endParaRPr lang="ru-RU" sz="2800" dirty="0"/>
          </a:p>
        </p:txBody>
      </p:sp>
      <p:pic>
        <p:nvPicPr>
          <p:cNvPr id="29698" name="Picture 2" descr="http://www.zoo.kharkov.ua/files/images/MAR_1905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76672"/>
            <a:ext cx="6827204" cy="589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Кліщі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Ротовий апарат – хоботок </a:t>
            </a:r>
            <a:endParaRPr lang="ru-RU" sz="2800" dirty="0"/>
          </a:p>
        </p:txBody>
      </p:sp>
      <p:pic>
        <p:nvPicPr>
          <p:cNvPr id="15364" name="Picture 4" descr="http://elementy.ru/images/news/ixod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124744"/>
            <a:ext cx="5679991" cy="4896544"/>
          </a:xfrm>
          <a:prstGeom prst="rect">
            <a:avLst/>
          </a:prstGeom>
          <a:noFill/>
        </p:spPr>
      </p:pic>
      <p:pic>
        <p:nvPicPr>
          <p:cNvPr id="15366" name="Picture 6" descr="http://www.topnews.ru/upload/photo/21962c3b/dd7a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24744"/>
            <a:ext cx="3310416" cy="4886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Кліщі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Живляться рослинними рештками, утворюють ґрунт</a:t>
            </a:r>
            <a:endParaRPr lang="ru-RU" sz="2800" dirty="0"/>
          </a:p>
        </p:txBody>
      </p:sp>
      <p:pic>
        <p:nvPicPr>
          <p:cNvPr id="14338" name="Picture 2" descr="http://www.rosfoto.ru/photos/big/0016000/016039_2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638192" y="98112"/>
            <a:ext cx="5786983" cy="66881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Кліщі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000" dirty="0" smtClean="0"/>
              <a:t>У ґрунті живуть кліщі, які живляться рослинами чи тваринами (хижаки) </a:t>
            </a:r>
            <a:endParaRPr lang="ru-RU" sz="2000" dirty="0"/>
          </a:p>
        </p:txBody>
      </p:sp>
      <p:pic>
        <p:nvPicPr>
          <p:cNvPr id="12290" name="Picture 2" descr="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8774069" cy="56620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Кліщі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Багато кліщів – паразити рослин, тварин і людини </a:t>
            </a:r>
            <a:endParaRPr lang="ru-RU" sz="2800" dirty="0"/>
          </a:p>
        </p:txBody>
      </p:sp>
      <p:pic>
        <p:nvPicPr>
          <p:cNvPr id="11268" name="Picture 4" descr="File:Tick before and after feed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8762984" cy="552068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292080" y="620688"/>
            <a:ext cx="36222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До і після смоктання крові</a:t>
            </a:r>
            <a:endParaRPr lang="ru-RU" sz="24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Кліщі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000" dirty="0" err="1" smtClean="0"/>
              <a:t>Іксодові</a:t>
            </a:r>
            <a:r>
              <a:rPr lang="uk-UA" sz="2000" dirty="0" smtClean="0"/>
              <a:t> кліщі переносять поворотний тиф, туляремію, енцефаліт </a:t>
            </a:r>
            <a:endParaRPr lang="ru-RU" sz="2000" dirty="0"/>
          </a:p>
        </p:txBody>
      </p:sp>
      <p:pic>
        <p:nvPicPr>
          <p:cNvPr id="13314" name="Picture 2" descr="File:Ixodes hexagonus (aka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664889" y="-593"/>
            <a:ext cx="5767366" cy="6865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Кліщі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Кліщ </a:t>
            </a:r>
            <a:r>
              <a:rPr lang="uk-UA" sz="2800" dirty="0" err="1" smtClean="0"/>
              <a:t>підчікує</a:t>
            </a:r>
            <a:r>
              <a:rPr lang="uk-UA" sz="2800" dirty="0" smtClean="0"/>
              <a:t> жертву </a:t>
            </a:r>
            <a:endParaRPr lang="ru-RU" sz="2800" dirty="0"/>
          </a:p>
        </p:txBody>
      </p:sp>
      <p:pic>
        <p:nvPicPr>
          <p:cNvPr id="44034" name="Picture 2" descr="http://4.bp.blogspot.com/_UKtQBdkz7Eg/TC8oddHp0MI/AAAAAAAAF-8/OMIoefG8K88/s400/zd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8160" y="2276872"/>
            <a:ext cx="5148869" cy="4032448"/>
          </a:xfrm>
          <a:prstGeom prst="rect">
            <a:avLst/>
          </a:prstGeom>
          <a:noFill/>
        </p:spPr>
      </p:pic>
      <p:pic>
        <p:nvPicPr>
          <p:cNvPr id="44038" name="Picture 6" descr="http://ll25.ru/wp-content/uploads/2012/04/Dangerou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620688"/>
            <a:ext cx="5199268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Кліщі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Є правила поведінки у лісі, де багато кліщів</a:t>
            </a:r>
            <a:endParaRPr lang="ru-RU" sz="2800" dirty="0"/>
          </a:p>
        </p:txBody>
      </p:sp>
      <p:pic>
        <p:nvPicPr>
          <p:cNvPr id="10242" name="Picture 2" descr="http://tourism.karelia.ru/photo/klezme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548680"/>
            <a:ext cx="5521205" cy="5764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Кліщі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/>
              <a:t>Кліща, що вліз у шкіру, змащують олією, щоб він задихнувся</a:t>
            </a:r>
            <a:endParaRPr lang="ru-RU" sz="2400" dirty="0"/>
          </a:p>
        </p:txBody>
      </p:sp>
      <p:pic>
        <p:nvPicPr>
          <p:cNvPr id="9218" name="Picture 2" descr="http://rusinfomed.ru/images/cache/0002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8473083" cy="5754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Кліщі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/>
              <a:t>Видаляють кліща пінцетом або спеціальними пристроями</a:t>
            </a:r>
            <a:endParaRPr lang="ru-RU" sz="2400" dirty="0"/>
          </a:p>
        </p:txBody>
      </p:sp>
      <p:pic>
        <p:nvPicPr>
          <p:cNvPr id="40962" name="Picture 2" descr="удаление клещ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7497956" cy="5610176"/>
          </a:xfrm>
          <a:prstGeom prst="rect">
            <a:avLst/>
          </a:prstGeom>
          <a:noFill/>
        </p:spPr>
      </p:pic>
      <p:pic>
        <p:nvPicPr>
          <p:cNvPr id="40964" name="Picture 4" descr="правильный захват клещ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1367" y="4653136"/>
            <a:ext cx="3222465" cy="1379216"/>
          </a:xfrm>
          <a:prstGeom prst="rect">
            <a:avLst/>
          </a:prstGeom>
          <a:noFill/>
        </p:spPr>
      </p:pic>
      <p:pic>
        <p:nvPicPr>
          <p:cNvPr id="40966" name="Picture 6" descr="Неправильный захват клещ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971600" y="4440863"/>
            <a:ext cx="1656184" cy="1545773"/>
          </a:xfrm>
          <a:prstGeom prst="rect">
            <a:avLst/>
          </a:prstGeom>
          <a:noFill/>
        </p:spPr>
      </p:pic>
      <p:pic>
        <p:nvPicPr>
          <p:cNvPr id="40968" name="Picture 8" descr="http://encephalitis.ru/uploads/posts/2009-07/1247625272_shema2_t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620688"/>
            <a:ext cx="2808312" cy="1849867"/>
          </a:xfrm>
          <a:prstGeom prst="rect">
            <a:avLst/>
          </a:prstGeom>
          <a:noFill/>
        </p:spPr>
      </p:pic>
      <p:pic>
        <p:nvPicPr>
          <p:cNvPr id="40970" name="Picture 10" descr="http://krasnoyarsk.real-com.net/goodspic/5/97/25975/thumbs_700/g_image_4e1facd793f4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520224" y="1000056"/>
            <a:ext cx="2520280" cy="1761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Кліщі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 </a:t>
            </a:r>
            <a:endParaRPr lang="ru-RU" sz="2800" dirty="0"/>
          </a:p>
        </p:txBody>
      </p:sp>
      <p:pic>
        <p:nvPicPr>
          <p:cNvPr id="4" name="Picture 2" descr="http://shrrr.gorod.tomsk.ru/uploads/7613/1297534569/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76672"/>
            <a:ext cx="6107258" cy="638132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95736" y="692696"/>
            <a:ext cx="460851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692696"/>
            <a:ext cx="47691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solidFill>
                  <a:srgbClr val="C00000"/>
                </a:solidFill>
              </a:rPr>
              <a:t>Як боротися з лісовим кліщем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Клас Павукоподібні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Очі прості, вусиків немає</a:t>
            </a:r>
            <a:endParaRPr lang="ru-RU" sz="2800" dirty="0"/>
          </a:p>
        </p:txBody>
      </p:sp>
      <p:pic>
        <p:nvPicPr>
          <p:cNvPr id="28674" name="Picture 2" descr="http://ecoportal.su/news_img/101-220810-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4223701" cy="5616624"/>
          </a:xfrm>
          <a:prstGeom prst="rect">
            <a:avLst/>
          </a:prstGeom>
          <a:noFill/>
        </p:spPr>
      </p:pic>
      <p:pic>
        <p:nvPicPr>
          <p:cNvPr id="28676" name="Picture 4" descr="Пауки-скакун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620688"/>
            <a:ext cx="4234934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Кліщі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692696"/>
            <a:ext cx="460851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692696"/>
            <a:ext cx="266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solidFill>
                  <a:srgbClr val="C00000"/>
                </a:solidFill>
              </a:rPr>
              <a:t>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44208" y="5661248"/>
            <a:ext cx="2699792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я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53727" y="6314038"/>
            <a:ext cx="54925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/>
              <a:t>Пір</a:t>
            </a:r>
            <a:r>
              <a:rPr lang="en-US" sz="2800" dirty="0" smtClean="0"/>
              <a:t>’</a:t>
            </a:r>
            <a:r>
              <a:rPr lang="uk-UA" sz="2800" dirty="0" err="1" smtClean="0"/>
              <a:t>яний</a:t>
            </a:r>
            <a:r>
              <a:rPr lang="uk-UA" sz="2800" dirty="0" smtClean="0"/>
              <a:t> кліщ паразитує на птахах </a:t>
            </a:r>
            <a:endParaRPr lang="ru-RU" sz="2800" dirty="0"/>
          </a:p>
        </p:txBody>
      </p:sp>
      <p:pic>
        <p:nvPicPr>
          <p:cNvPr id="1026" name="Picture 2" descr="http://7kyr.ru/wp-content/uploads/2015/05/00217670013949065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964" y="548680"/>
            <a:ext cx="8081036" cy="579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cielo.br/img/revistas/pvb/v34n8/a09fig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062037" y="1558433"/>
            <a:ext cx="5895975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Кліщі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692696"/>
            <a:ext cx="460851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692696"/>
            <a:ext cx="266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solidFill>
                  <a:srgbClr val="C00000"/>
                </a:solidFill>
              </a:rPr>
              <a:t>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44208" y="5661248"/>
            <a:ext cx="2699792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я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92039" y="6314038"/>
            <a:ext cx="54159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/>
              <a:t>Кліщ </a:t>
            </a:r>
            <a:r>
              <a:rPr lang="uk-UA" sz="2800" dirty="0" err="1" smtClean="0"/>
              <a:t>вароа</a:t>
            </a:r>
            <a:r>
              <a:rPr lang="uk-UA" sz="2800" dirty="0" smtClean="0"/>
              <a:t> паразитує на бджолах </a:t>
            </a:r>
            <a:endParaRPr lang="ru-RU" sz="2800" dirty="0"/>
          </a:p>
        </p:txBody>
      </p:sp>
      <p:pic>
        <p:nvPicPr>
          <p:cNvPr id="2050" name="Picture 2" descr="http://p4elovek.ru/wp-content/uploads/2013/01/%D0%BA%D0%BB%D0%B5%D1%89-%D0%B2%D0%B0%D1%80%D1%80%D0%BE%D0%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19" y="548680"/>
            <a:ext cx="7922946" cy="576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9861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Кліщі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692696"/>
            <a:ext cx="460851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692696"/>
            <a:ext cx="266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solidFill>
                  <a:srgbClr val="C00000"/>
                </a:solidFill>
              </a:rPr>
              <a:t>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44208" y="5661248"/>
            <a:ext cx="2699792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я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491880" y="6334780"/>
            <a:ext cx="2172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/>
              <a:t>Пилові кліщі </a:t>
            </a:r>
            <a:endParaRPr lang="ru-RU" sz="2800" dirty="0"/>
          </a:p>
        </p:txBody>
      </p:sp>
      <p:pic>
        <p:nvPicPr>
          <p:cNvPr id="4" name="Picture 2" descr="http://www.nashagazeta.ch/sites/default/files/imagecache/400x250/MacroImage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0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29080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Кліщі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692696"/>
            <a:ext cx="460851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692696"/>
            <a:ext cx="47691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solidFill>
                  <a:srgbClr val="C00000"/>
                </a:solidFill>
              </a:rPr>
              <a:t>Як боротися з лісовим кліщем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44208" y="5661248"/>
            <a:ext cx="2699792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я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63888" y="6334780"/>
            <a:ext cx="23150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/>
              <a:t>Пиловий кліщ</a:t>
            </a:r>
            <a:endParaRPr lang="ru-RU" sz="2800" dirty="0"/>
          </a:p>
        </p:txBody>
      </p:sp>
      <p:pic>
        <p:nvPicPr>
          <p:cNvPr id="62466" name="Picture 2" descr="Лучшие работы конкурса макрофотографии «FEI 2012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8332352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Кліщі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Коростяний </a:t>
            </a:r>
            <a:r>
              <a:rPr lang="uk-UA" sz="2800" dirty="0" err="1" smtClean="0"/>
              <a:t>свербун</a:t>
            </a:r>
            <a:endParaRPr lang="ru-RU" sz="2800" dirty="0"/>
          </a:p>
        </p:txBody>
      </p:sp>
      <p:pic>
        <p:nvPicPr>
          <p:cNvPr id="41986" name="Picture 2" descr="http://da-sha.ru/images/stories/zdorove/poleznye-sovety/chesotka-korosta-profilaktika-narodnye-sredstv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78777" y="1511025"/>
            <a:ext cx="5544616" cy="3763942"/>
          </a:xfrm>
          <a:prstGeom prst="rect">
            <a:avLst/>
          </a:prstGeom>
          <a:noFill/>
        </p:spPr>
      </p:pic>
      <p:pic>
        <p:nvPicPr>
          <p:cNvPr id="41988" name="Picture 4" descr="http://www.stanford.edu/class/humbio103/ParaSites2004/Scabies/scabi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734907" y="1313765"/>
            <a:ext cx="5544616" cy="4158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Кліщі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165304"/>
            <a:ext cx="9144000" cy="69269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1800" dirty="0" smtClean="0"/>
              <a:t>Кліщ-збудник демодекозу (</a:t>
            </a:r>
            <a:r>
              <a:rPr lang="uk-UA" sz="1800" dirty="0" err="1" smtClean="0"/>
              <a:t>залозниця</a:t>
            </a:r>
            <a:r>
              <a:rPr lang="uk-UA" sz="1800" smtClean="0"/>
              <a:t> вугрова)                                                                                    живе </a:t>
            </a:r>
            <a:r>
              <a:rPr lang="uk-UA" sz="1800" dirty="0" smtClean="0"/>
              <a:t>у волосяних цибулинах вій і брів або у сальних залозах</a:t>
            </a:r>
            <a:endParaRPr lang="ru-RU" sz="1800" dirty="0"/>
          </a:p>
        </p:txBody>
      </p:sp>
      <p:pic>
        <p:nvPicPr>
          <p:cNvPr id="43010" name="Picture 2" descr="http://nmedik.org/images/stories/rec/demodeko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524" y="476672"/>
            <a:ext cx="8532948" cy="5688632"/>
          </a:xfrm>
          <a:prstGeom prst="rect">
            <a:avLst/>
          </a:prstGeom>
          <a:noFill/>
        </p:spPr>
      </p:pic>
      <p:pic>
        <p:nvPicPr>
          <p:cNvPr id="43012" name="Picture 4" descr="http://hun-pao.ru/wp-content/uploads/2012/02/25172-083359-efd568719b50d1385604a92ddf974f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913744"/>
            <a:ext cx="2736304" cy="3161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Кліщі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692696"/>
            <a:ext cx="460851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692696"/>
            <a:ext cx="47691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solidFill>
                  <a:srgbClr val="C00000"/>
                </a:solidFill>
              </a:rPr>
              <a:t>Як боротися з лісовим кліщем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И жучок, и паучок: фотографии крупным план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7"/>
            <a:ext cx="9144000" cy="588264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444208" y="5661248"/>
            <a:ext cx="2699792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я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458393" y="5877272"/>
            <a:ext cx="26856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Павук поїдає кліща</a:t>
            </a:r>
            <a:endParaRPr lang="ru-RU" sz="24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Скорпіони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Мають членисте черевце із отруйним жалом</a:t>
            </a:r>
            <a:endParaRPr lang="ru-RU" sz="2800" dirty="0"/>
          </a:p>
        </p:txBody>
      </p:sp>
      <p:pic>
        <p:nvPicPr>
          <p:cNvPr id="21506" name="Picture 2" descr="http://www.russobras.com/images/pauk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8027120" cy="57606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548680"/>
            <a:ext cx="42871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Чорний бразильський скорпіон</a:t>
            </a:r>
            <a:endParaRPr lang="ru-RU" sz="24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Скорпіони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/>
              <a:t>Клішнями </a:t>
            </a:r>
            <a:r>
              <a:rPr lang="uk-UA" sz="2400" dirty="0" err="1" smtClean="0"/>
              <a:t>педипальп</a:t>
            </a:r>
            <a:r>
              <a:rPr lang="uk-UA" sz="2400" dirty="0" smtClean="0"/>
              <a:t> ловлять здобич, отрутою паралізують</a:t>
            </a:r>
            <a:endParaRPr lang="ru-RU" sz="2400" dirty="0"/>
          </a:p>
        </p:txBody>
      </p:sp>
      <p:pic>
        <p:nvPicPr>
          <p:cNvPr id="20482" name="Picture 2" descr="http://900igr.net/data/o-zhivotnykh/ZHiteli-planety.files/0042-082-Skorp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8651357" cy="57606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548680"/>
            <a:ext cx="35005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Імператорський скорпіон</a:t>
            </a:r>
            <a:endParaRPr lang="ru-RU" sz="24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Скорпіони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000" dirty="0" smtClean="0"/>
              <a:t>Місце укусу болить, напухає, можливі гарячка, судоми і навіть смерть</a:t>
            </a:r>
            <a:endParaRPr lang="ru-RU" sz="2000" dirty="0"/>
          </a:p>
        </p:txBody>
      </p:sp>
      <p:pic>
        <p:nvPicPr>
          <p:cNvPr id="17410" name="Picture 2" descr="http://e-quilibrium.ru/uploads/posts/2012-10/1350483824_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476672"/>
            <a:ext cx="8365183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Клас Павукоподібні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/>
              <a:t>Парою </a:t>
            </a:r>
            <a:r>
              <a:rPr lang="uk-UA" sz="2400" dirty="0" err="1" smtClean="0"/>
              <a:t>хеліцер</a:t>
            </a:r>
            <a:r>
              <a:rPr lang="uk-UA" sz="2400" dirty="0" smtClean="0"/>
              <a:t> убиває здобич, парою </a:t>
            </a:r>
            <a:r>
              <a:rPr lang="uk-UA" sz="2400" dirty="0" err="1" smtClean="0"/>
              <a:t>педипальп</a:t>
            </a:r>
            <a:r>
              <a:rPr lang="uk-UA" sz="2400" dirty="0" smtClean="0"/>
              <a:t> її захоплює</a:t>
            </a:r>
            <a:endParaRPr lang="ru-RU" sz="2400" dirty="0"/>
          </a:p>
        </p:txBody>
      </p:sp>
      <p:pic>
        <p:nvPicPr>
          <p:cNvPr id="27650" name="Picture 2" descr="Пауки-скакун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8777948" cy="575833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652120" y="3789040"/>
            <a:ext cx="3218656" cy="24265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654" name="Picture 6" descr="http://ispiders.ru/uploads/gallery/main/27/chelicerae_lividum_640_4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2133" y="3861048"/>
            <a:ext cx="3023659" cy="226774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843808" y="692696"/>
            <a:ext cx="1440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err="1" smtClean="0">
                <a:solidFill>
                  <a:schemeClr val="bg1"/>
                </a:solidFill>
              </a:rPr>
              <a:t>Хеліцери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3131840" y="1124744"/>
            <a:ext cx="288032" cy="108012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7380312" y="5661248"/>
            <a:ext cx="14138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err="1" smtClean="0">
                <a:solidFill>
                  <a:schemeClr val="bg1"/>
                </a:solidFill>
              </a:rPr>
              <a:t>Хеліцери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836712"/>
            <a:ext cx="18683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err="1" smtClean="0">
                <a:solidFill>
                  <a:schemeClr val="bg1"/>
                </a:solidFill>
              </a:rPr>
              <a:t>Педипальпи</a:t>
            </a:r>
            <a:r>
              <a:rPr lang="uk-UA" sz="2400" dirty="0" smtClean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  <p:cxnSp>
        <p:nvCxnSpPr>
          <p:cNvPr id="15" name="Прямая со стрелкой 14"/>
          <p:cNvCxnSpPr>
            <a:stCxn id="13" idx="2"/>
          </p:cNvCxnSpPr>
          <p:nvPr/>
        </p:nvCxnSpPr>
        <p:spPr>
          <a:xfrm>
            <a:off x="1257727" y="1298377"/>
            <a:ext cx="1442065" cy="1554559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7020272" y="548680"/>
            <a:ext cx="1908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Павук-скакун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Скорпіони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Скорпіони – живородні тварини і турботливі батьки</a:t>
            </a:r>
            <a:endParaRPr lang="ru-RU" sz="2800" dirty="0"/>
          </a:p>
        </p:txBody>
      </p:sp>
      <p:pic>
        <p:nvPicPr>
          <p:cNvPr id="19458" name="Picture 2" descr="http://medarticle.moslek.ru/images/484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8113577" cy="5760640"/>
          </a:xfrm>
          <a:prstGeom prst="rect">
            <a:avLst/>
          </a:prstGeom>
          <a:noFill/>
        </p:spPr>
      </p:pic>
      <p:pic>
        <p:nvPicPr>
          <p:cNvPr id="19460" name="Picture 4" descr="Размножение скорпион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48680"/>
            <a:ext cx="3024336" cy="2298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Скорпіони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/>
              <a:t>Остерігайтеся скорпіонів під час екзотичних подорожей</a:t>
            </a:r>
            <a:endParaRPr lang="ru-RU" sz="2400" dirty="0"/>
          </a:p>
        </p:txBody>
      </p:sp>
      <p:pic>
        <p:nvPicPr>
          <p:cNvPr id="18434" name="Picture 2" descr="http://www.zastavki.com/pictures/1280x800/2009/Animals_Insects_Scorpion_on_sand_018104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5" y="620688"/>
            <a:ext cx="8885786" cy="5553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Клас Павукоподібні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4 пари ходильних ніг</a:t>
            </a:r>
            <a:endParaRPr lang="ru-RU" sz="2800" dirty="0"/>
          </a:p>
        </p:txBody>
      </p:sp>
      <p:pic>
        <p:nvPicPr>
          <p:cNvPr id="26626" name="Picture 2" descr="http://news.kh.ua/uploads/posts/2011-07/1310487125_780009_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48680"/>
            <a:ext cx="7299429" cy="58395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Клас Павукоподібні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Нога павука</a:t>
            </a:r>
            <a:endParaRPr lang="ru-RU" sz="2800" dirty="0"/>
          </a:p>
        </p:txBody>
      </p:sp>
      <p:pic>
        <p:nvPicPr>
          <p:cNvPr id="5" name="Picture 2" descr="http://animalworld.com.ua/images/2012/March/Animals/1/Spider_s_le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548680"/>
            <a:ext cx="6984776" cy="58555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Клас Павукоподібні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309320"/>
            <a:ext cx="91440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400" dirty="0" smtClean="0"/>
              <a:t>Травлення зовнішньо-внутрішнє, дихають легенями і трахеями</a:t>
            </a:r>
            <a:endParaRPr lang="ru-RU" sz="2400" dirty="0"/>
          </a:p>
        </p:txBody>
      </p:sp>
      <p:pic>
        <p:nvPicPr>
          <p:cNvPr id="45058" name="Picture 2" descr="http://pics.livejournal.com/bp21/pic/000b9p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76672"/>
            <a:ext cx="7134790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 smtClean="0"/>
              <a:t>Павук-хрестовик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43204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dirty="0" smtClean="0"/>
              <a:t>Поширений в Україні</a:t>
            </a:r>
            <a:endParaRPr lang="ru-RU" sz="2800" dirty="0"/>
          </a:p>
        </p:txBody>
      </p:sp>
      <p:pic>
        <p:nvPicPr>
          <p:cNvPr id="46084" name="Picture 4" descr="Книга символов. Пау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691680" y="548680"/>
            <a:ext cx="5688632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543</Words>
  <Application>Microsoft Office PowerPoint</Application>
  <PresentationFormat>Экран (4:3)</PresentationFormat>
  <Paragraphs>172</Paragraphs>
  <Slides>51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4" baseType="lpstr">
      <vt:lpstr>Arial</vt:lpstr>
      <vt:lpstr>Calibri</vt:lpstr>
      <vt:lpstr>Тема Office</vt:lpstr>
      <vt:lpstr>Клас Павукоподібні</vt:lpstr>
      <vt:lpstr>Клас Павукоподібні</vt:lpstr>
      <vt:lpstr>Клас Павукоподібні</vt:lpstr>
      <vt:lpstr>Клас Павукоподібні</vt:lpstr>
      <vt:lpstr>Клас Павукоподібні</vt:lpstr>
      <vt:lpstr>Клас Павукоподібні</vt:lpstr>
      <vt:lpstr>Клас Павукоподібні</vt:lpstr>
      <vt:lpstr>Клас Павукоподібні</vt:lpstr>
      <vt:lpstr>Павук-хрестовик</vt:lpstr>
      <vt:lpstr>Павук-хрестовик</vt:lpstr>
      <vt:lpstr>Павук-хрестовик</vt:lpstr>
      <vt:lpstr>Павук-хрестовик</vt:lpstr>
      <vt:lpstr>Павук-хрестовик</vt:lpstr>
      <vt:lpstr>Павук-хрестовик</vt:lpstr>
      <vt:lpstr>Павук-хрестовик</vt:lpstr>
      <vt:lpstr>Павук-хрестовик</vt:lpstr>
      <vt:lpstr>Павук-хрестовик</vt:lpstr>
      <vt:lpstr>Павук-хрестовик</vt:lpstr>
      <vt:lpstr>Павук-хрестовик</vt:lpstr>
      <vt:lpstr>Павук-хрестовик</vt:lpstr>
      <vt:lpstr>Павук-хрестовик</vt:lpstr>
      <vt:lpstr>Клас Павукоподібні</vt:lpstr>
      <vt:lpstr>Клас Павукоподібні</vt:lpstr>
      <vt:lpstr>Клас Павукоподібні</vt:lpstr>
      <vt:lpstr>Клас Павукоподібні</vt:lpstr>
      <vt:lpstr>Клас Павукоподібні</vt:lpstr>
      <vt:lpstr>Клас Павукоподібні</vt:lpstr>
      <vt:lpstr>Кліщі  </vt:lpstr>
      <vt:lpstr>Кліщі  </vt:lpstr>
      <vt:lpstr>Кліщі  </vt:lpstr>
      <vt:lpstr>Кліщі  </vt:lpstr>
      <vt:lpstr>Кліщі  </vt:lpstr>
      <vt:lpstr>Кліщі  </vt:lpstr>
      <vt:lpstr>Кліщі  </vt:lpstr>
      <vt:lpstr>Кліщі  </vt:lpstr>
      <vt:lpstr>Кліщі  </vt:lpstr>
      <vt:lpstr>Кліщі  </vt:lpstr>
      <vt:lpstr>Кліщі  </vt:lpstr>
      <vt:lpstr>Кліщі  </vt:lpstr>
      <vt:lpstr>Кліщі  </vt:lpstr>
      <vt:lpstr>Кліщі  </vt:lpstr>
      <vt:lpstr>Кліщі  </vt:lpstr>
      <vt:lpstr>Кліщі  </vt:lpstr>
      <vt:lpstr>Кліщі  </vt:lpstr>
      <vt:lpstr>Кліщі  </vt:lpstr>
      <vt:lpstr>Кліщі  </vt:lpstr>
      <vt:lpstr>Скорпіони </vt:lpstr>
      <vt:lpstr>Скорпіони </vt:lpstr>
      <vt:lpstr>Скорпіони </vt:lpstr>
      <vt:lpstr>Скорпіони </vt:lpstr>
      <vt:lpstr>Скорпіони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33</cp:revision>
  <dcterms:created xsi:type="dcterms:W3CDTF">2012-10-21T18:17:25Z</dcterms:created>
  <dcterms:modified xsi:type="dcterms:W3CDTF">2020-09-11T11:22:28Z</dcterms:modified>
</cp:coreProperties>
</file>