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232247"/>
          </a:xfrm>
        </p:spPr>
        <p:txBody>
          <a:bodyPr>
            <a:normAutofit/>
          </a:bodyPr>
          <a:lstStyle/>
          <a:p>
            <a:r>
              <a:rPr lang="uk-UA" dirty="0" err="1" smtClean="0"/>
              <a:t>Підцарство</a:t>
            </a:r>
            <a:r>
              <a:rPr lang="uk-UA" dirty="0" smtClean="0"/>
              <a:t> Найпростіші</a:t>
            </a:r>
            <a:br>
              <a:rPr lang="uk-UA" dirty="0" smtClean="0"/>
            </a:br>
            <a:r>
              <a:rPr lang="uk-UA" dirty="0" smtClean="0"/>
              <a:t>Амеба звичайна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6" name="Picture 2" descr="http://api.ning.com/files/nrq5cPilCrj956NlUB8WTf9Dn2UpzdniKXh8EnxrfY3nikv2f5EYBLTGkxtJtRP89cvWCjfS6245ixXzuVlrORNzN1fjslLz/protozo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868276" cy="4925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Підцарство</a:t>
            </a:r>
            <a:r>
              <a:rPr lang="uk-UA" sz="3200" dirty="0" smtClean="0"/>
              <a:t> Найпростіші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9361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Живляться Найпростіші </a:t>
            </a:r>
          </a:p>
          <a:p>
            <a:pPr algn="ctr">
              <a:buNone/>
            </a:pPr>
            <a:r>
              <a:rPr lang="uk-UA" sz="2800" dirty="0" smtClean="0"/>
              <a:t>гетеротрофно, </a:t>
            </a:r>
            <a:r>
              <a:rPr lang="uk-UA" sz="2800" dirty="0" err="1" smtClean="0"/>
              <a:t>автотрофно</a:t>
            </a:r>
            <a:r>
              <a:rPr lang="uk-UA" sz="2800" dirty="0" smtClean="0"/>
              <a:t>, </a:t>
            </a:r>
            <a:r>
              <a:rPr lang="uk-UA" sz="2800" dirty="0" err="1" smtClean="0"/>
              <a:t>міксотрофно</a:t>
            </a:r>
            <a:endParaRPr lang="ru-RU" sz="2800" dirty="0"/>
          </a:p>
        </p:txBody>
      </p:sp>
      <p:pic>
        <p:nvPicPr>
          <p:cNvPr id="22530" name="Picture 2" descr="Colour SEM of Trypansoma sp. protozoa in bl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5010150" cy="5048250"/>
          </a:xfrm>
          <a:prstGeom prst="rect">
            <a:avLst/>
          </a:prstGeom>
          <a:noFill/>
        </p:spPr>
      </p:pic>
      <p:pic>
        <p:nvPicPr>
          <p:cNvPr id="22532" name="Picture 4" descr="http://www.sciencephoto.com/image/364911/350wm/Z1000200-Euglena_flagellate_protozoa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94413" y="1535189"/>
            <a:ext cx="5040560" cy="3355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Підцарство</a:t>
            </a:r>
            <a:r>
              <a:rPr lang="uk-UA" sz="3200" dirty="0" smtClean="0"/>
              <a:t> Найпростіші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err="1" smtClean="0"/>
              <a:t>Ромножуються</a:t>
            </a:r>
            <a:r>
              <a:rPr lang="uk-UA" sz="2400" dirty="0" smtClean="0"/>
              <a:t> </a:t>
            </a:r>
            <a:r>
              <a:rPr lang="uk-UA" sz="2400" dirty="0" err="1" smtClean="0"/>
              <a:t>нестатево</a:t>
            </a:r>
            <a:r>
              <a:rPr lang="uk-UA" sz="2400" dirty="0" smtClean="0"/>
              <a:t>, але у деяких є статевий процес</a:t>
            </a:r>
            <a:endParaRPr lang="ru-RU" sz="2400" dirty="0"/>
          </a:p>
        </p:txBody>
      </p:sp>
      <p:pic>
        <p:nvPicPr>
          <p:cNvPr id="23554" name="Picture 2" descr="http://t3.gstatic.com/images?q=tbn:ANd9GcRKABWBGJJDwkowuhLWs4bypwq5dMflmWIA8_1_AtYvITIIr0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835447" cy="2160240"/>
          </a:xfrm>
          <a:prstGeom prst="rect">
            <a:avLst/>
          </a:prstGeom>
          <a:noFill/>
        </p:spPr>
      </p:pic>
      <p:sp>
        <p:nvSpPr>
          <p:cNvPr id="23556" name="AutoShape 4" descr="http://greentri.ru/img/all_about_all/20_09_2011/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://greentri.ru/img/all_about_all/20_09_2011/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852936"/>
            <a:ext cx="61912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Підцарство</a:t>
            </a:r>
            <a:r>
              <a:rPr lang="uk-UA" sz="3200" dirty="0" smtClean="0"/>
              <a:t> Найпростіші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/>
              <a:t>За сприятливих умов Найпростіші є безсмертними організмами</a:t>
            </a:r>
            <a:endParaRPr lang="ru-RU" sz="2000" dirty="0"/>
          </a:p>
        </p:txBody>
      </p:sp>
      <p:pic>
        <p:nvPicPr>
          <p:cNvPr id="24578" name="Picture 2" descr="http://tana.ucoz.ru/_ld/21/34116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458405" cy="5593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Підцарство</a:t>
            </a:r>
            <a:r>
              <a:rPr lang="uk-UA" sz="3200" dirty="0" smtClean="0"/>
              <a:t> Найпростіші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Найпростіші – найстародавніші організми. Викопні нумуліти </a:t>
            </a:r>
            <a:endParaRPr lang="ru-RU" sz="2400" dirty="0"/>
          </a:p>
        </p:txBody>
      </p:sp>
      <p:pic>
        <p:nvPicPr>
          <p:cNvPr id="25602" name="Picture 2" descr="http://img-fotki.yandex.ru/get/4601/kori1957.2/0_41cb6_619c1edc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296811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 </a:t>
            </a:r>
            <a:r>
              <a:rPr lang="uk-UA" sz="3200" dirty="0" err="1" smtClean="0"/>
              <a:t>Саркоджутикові</a:t>
            </a:r>
            <a:r>
              <a:rPr lang="uk-UA" sz="3200" dirty="0" smtClean="0"/>
              <a:t>, клас Саркодові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/>
              <a:t>Амеба звичайна постійно змінює форму тіла, утворюючи псевдоподії (несправжні ніжки)</a:t>
            </a:r>
            <a:endParaRPr lang="ru-RU" sz="2000" dirty="0"/>
          </a:p>
        </p:txBody>
      </p:sp>
      <p:pic>
        <p:nvPicPr>
          <p:cNvPr id="26626" name="Picture 2" descr="http://3.bp.blogspot.com/-oHux9z6OMR4/UCV_PXzHpvI/AAAAAAAAAAM/0-JGdAENr8Y/s1600/amoebaproteus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110937" cy="5497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 </a:t>
            </a:r>
            <a:r>
              <a:rPr lang="uk-UA" sz="3200" dirty="0" err="1" smtClean="0"/>
              <a:t>Саркоджутикові</a:t>
            </a:r>
            <a:r>
              <a:rPr lang="uk-UA" sz="3200" dirty="0" smtClean="0"/>
              <a:t>, клас Саркодові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Псевдоподії утворюються завдяки руху цитоплазми</a:t>
            </a:r>
            <a:endParaRPr lang="ru-RU" sz="2800" dirty="0"/>
          </a:p>
        </p:txBody>
      </p:sp>
      <p:pic>
        <p:nvPicPr>
          <p:cNvPr id="27650" name="Picture 2" descr="http://img0.liveinternet.ru/images/attach/c/1/56/979/56979044_0_020201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5"/>
            <a:ext cx="8592954" cy="5155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 </a:t>
            </a:r>
            <a:r>
              <a:rPr lang="uk-UA" sz="3200" dirty="0" err="1" smtClean="0"/>
              <a:t>Саркоджутикові</a:t>
            </a:r>
            <a:r>
              <a:rPr lang="uk-UA" sz="3200" dirty="0" smtClean="0"/>
              <a:t>, клас Саркодові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877272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Живиться гетеротрофно бактеріями, іншими найпростішими способом фагоцитозу</a:t>
            </a:r>
            <a:endParaRPr lang="ru-RU" sz="2400" dirty="0"/>
          </a:p>
        </p:txBody>
      </p:sp>
      <p:pic>
        <p:nvPicPr>
          <p:cNvPr id="29698" name="Picture 2" descr="http://bio1151.nicerweb.com/Locked/media/ch28/28_03lAmoeba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827863" cy="5173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 </a:t>
            </a:r>
            <a:r>
              <a:rPr lang="uk-UA" sz="3200" dirty="0" err="1" smtClean="0"/>
              <a:t>Саркоджутикові</a:t>
            </a:r>
            <a:r>
              <a:rPr lang="uk-UA" sz="3200" dirty="0" smtClean="0"/>
              <a:t>, клас Саркодові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021288"/>
            <a:ext cx="8568952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1800" dirty="0" smtClean="0"/>
              <a:t>В утвореній травній вакуолі всмоктуються поживні речовини, рештки – викидаються будь-де. Скоротлива вакуоля видаляє зайву воду і шкідливі речовини </a:t>
            </a:r>
            <a:endParaRPr lang="ru-RU" sz="1800" dirty="0"/>
          </a:p>
        </p:txBody>
      </p:sp>
      <p:pic>
        <p:nvPicPr>
          <p:cNvPr id="30722" name="Picture 2" descr="http://ryadom-s-nami.ru/wp-content/uploads/2011/11/%D0%B0%D0%BC%D0%B5%D0%B1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10478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 </a:t>
            </a:r>
            <a:r>
              <a:rPr lang="uk-UA" sz="3200" dirty="0" err="1" smtClean="0"/>
              <a:t>Саркоджутикові</a:t>
            </a:r>
            <a:r>
              <a:rPr lang="uk-UA" sz="3200" dirty="0" smtClean="0"/>
              <a:t>, клас Саркодові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Амеба дихає всією поверхнею тіла</a:t>
            </a:r>
            <a:endParaRPr lang="ru-RU" sz="2800" dirty="0"/>
          </a:p>
        </p:txBody>
      </p:sp>
      <p:pic>
        <p:nvPicPr>
          <p:cNvPr id="31746" name="Picture 2" descr="http://t2.gstatic.com/images?q=tbn:ANd9GcTD6cPTIJT99DlXTa8P04MR4PZSgvAMvreLq2Yhb-p5JG1TLL5DSOVD66Jy6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436873" cy="54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 </a:t>
            </a:r>
            <a:r>
              <a:rPr lang="uk-UA" sz="3200" dirty="0" err="1" smtClean="0"/>
              <a:t>Саркоджутикові</a:t>
            </a:r>
            <a:r>
              <a:rPr lang="uk-UA" sz="3200" dirty="0" smtClean="0"/>
              <a:t>, клас Саркодові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Розмножується тільки </a:t>
            </a:r>
            <a:r>
              <a:rPr lang="uk-UA" sz="2800" dirty="0" err="1" smtClean="0"/>
              <a:t>нестатево</a:t>
            </a:r>
            <a:r>
              <a:rPr lang="uk-UA" sz="2800" dirty="0" smtClean="0"/>
              <a:t> – поділом навпіл</a:t>
            </a:r>
            <a:endParaRPr lang="ru-RU" sz="2800" dirty="0"/>
          </a:p>
        </p:txBody>
      </p:sp>
      <p:pic>
        <p:nvPicPr>
          <p:cNvPr id="32770" name="Picture 2" descr="http://vsyabiologiya.ru/_ph/2/2/370644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56792"/>
            <a:ext cx="9144001" cy="3446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Спостереження за Найпростішими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/>
              <a:t>Мікроскопи з</a:t>
            </a:r>
            <a:r>
              <a:rPr lang="en-US" sz="2000" dirty="0" smtClean="0"/>
              <a:t>’</a:t>
            </a:r>
            <a:r>
              <a:rPr lang="uk-UA" sz="2000" dirty="0" smtClean="0"/>
              <a:t>явилися у Х</a:t>
            </a:r>
            <a:r>
              <a:rPr lang="en-US" sz="2000" dirty="0" smtClean="0"/>
              <a:t>V</a:t>
            </a:r>
            <a:r>
              <a:rPr lang="uk-UA" sz="2000" dirty="0" smtClean="0"/>
              <a:t>І столітті, перші були простими, а наступні – дуже вишуканими, бо призначалися і для розваг багатіїв</a:t>
            </a:r>
            <a:endParaRPr lang="ru-RU" sz="2000" dirty="0"/>
          </a:p>
        </p:txBody>
      </p:sp>
      <p:pic>
        <p:nvPicPr>
          <p:cNvPr id="14338" name="Picture 2" descr="http://golubcollection.berkeley.edu/18th/117/scope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2448272" cy="5323243"/>
          </a:xfrm>
          <a:prstGeom prst="rect">
            <a:avLst/>
          </a:prstGeom>
          <a:noFill/>
        </p:spPr>
      </p:pic>
      <p:sp>
        <p:nvSpPr>
          <p:cNvPr id="14340" name="AutoShape 4" descr="http://www.sciencemuseum.org.uk/hommedia.ashx?id=95160&amp;size=Lar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://www.sciencemuseum.org.uk/hommedia.ashx?id=95160&amp;size=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692697"/>
            <a:ext cx="4032448" cy="5376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 </a:t>
            </a:r>
            <a:r>
              <a:rPr lang="uk-UA" sz="3200" dirty="0" err="1" smtClean="0"/>
              <a:t>Саркоджутикові</a:t>
            </a:r>
            <a:r>
              <a:rPr lang="uk-UA" sz="3200" dirty="0" smtClean="0"/>
              <a:t>, клас Саркодові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У амеб також виявили статевий процес – обмін спадковою інформацією</a:t>
            </a:r>
            <a:endParaRPr lang="ru-RU" sz="2400" dirty="0"/>
          </a:p>
        </p:txBody>
      </p:sp>
      <p:pic>
        <p:nvPicPr>
          <p:cNvPr id="33794" name="Picture 2" descr="http://static.newsland.ru/news_images/663/big_663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881747" cy="5175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 </a:t>
            </a:r>
            <a:r>
              <a:rPr lang="uk-UA" sz="3200" dirty="0" err="1" smtClean="0"/>
              <a:t>Саркоджутикові</a:t>
            </a:r>
            <a:r>
              <a:rPr lang="uk-UA" sz="3200" dirty="0" smtClean="0"/>
              <a:t>, клас Саркодові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За </a:t>
            </a:r>
            <a:r>
              <a:rPr lang="uk-UA" sz="2800" dirty="0" err="1" smtClean="0"/>
              <a:t>несприяливих</a:t>
            </a:r>
            <a:r>
              <a:rPr lang="uk-UA" sz="2800" dirty="0" smtClean="0"/>
              <a:t> умов амеба вкривається щільною оболонкою – стає цистою</a:t>
            </a:r>
            <a:endParaRPr lang="ru-RU" sz="2800" dirty="0"/>
          </a:p>
        </p:txBody>
      </p:sp>
      <p:sp>
        <p:nvSpPr>
          <p:cNvPr id="34818" name="AutoShape 2" descr="http://vsyabiologiya.ru/_ph/2/2/4078308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http://animal.comyr.com/image/proto/ameba_dizen_ci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11560" y="2060847"/>
            <a:ext cx="7620000" cy="3900314"/>
          </a:xfrm>
          <a:prstGeom prst="rect">
            <a:avLst/>
          </a:prstGeom>
          <a:noFill/>
        </p:spPr>
      </p:pic>
      <p:sp>
        <p:nvSpPr>
          <p:cNvPr id="34822" name="AutoShape 6" descr="http://vsyabiologiya.ru/_ph/2/2/4078308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6" name="Picture 10" descr="http://vsyabiologiya.ru/_ph/2/2/40783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7920880" cy="304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 </a:t>
            </a:r>
            <a:r>
              <a:rPr lang="uk-UA" sz="3200" dirty="0" err="1" smtClean="0"/>
              <a:t>Саркоджутикові</a:t>
            </a:r>
            <a:r>
              <a:rPr lang="uk-UA" sz="3200" dirty="0" smtClean="0"/>
              <a:t>, клас Саркодові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У </a:t>
            </a:r>
            <a:r>
              <a:rPr lang="uk-UA" sz="2800" dirty="0" err="1" smtClean="0"/>
              <a:t>Маріанській</a:t>
            </a:r>
            <a:r>
              <a:rPr lang="uk-UA" sz="2800" dirty="0" smtClean="0"/>
              <a:t> западині на глибині 10,6 км виявили гігантських амеб (10 см)</a:t>
            </a:r>
            <a:endParaRPr lang="ru-RU" sz="2800" dirty="0"/>
          </a:p>
        </p:txBody>
      </p:sp>
      <p:pic>
        <p:nvPicPr>
          <p:cNvPr id="35842" name="Picture 2" descr="Дно Марианской впадины скрывает загадочных сущест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852587" cy="524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err="1" smtClean="0"/>
              <a:t>Алекс</a:t>
            </a:r>
            <a:r>
              <a:rPr lang="uk-UA" sz="2800" dirty="0" smtClean="0"/>
              <a:t> </a:t>
            </a:r>
            <a:r>
              <a:rPr lang="uk-UA" sz="2800" dirty="0" err="1" smtClean="0"/>
              <a:t>Лапінас</a:t>
            </a:r>
            <a:r>
              <a:rPr lang="uk-UA" sz="2800" dirty="0" smtClean="0"/>
              <a:t>. </a:t>
            </a:r>
            <a:r>
              <a:rPr lang="uk-UA" sz="2800" dirty="0" err="1" smtClean="0"/>
              <a:t>“Амеба”</a:t>
            </a:r>
            <a:r>
              <a:rPr lang="uk-UA" sz="2800" dirty="0" smtClean="0"/>
              <a:t> </a:t>
            </a:r>
          </a:p>
          <a:p>
            <a:pPr algn="ctr">
              <a:buNone/>
            </a:pPr>
            <a:r>
              <a:rPr lang="uk-UA" sz="1000" dirty="0" smtClean="0"/>
              <a:t>Картини французького художника навіяні медитативними роздумами про пустоту світу і </a:t>
            </a:r>
            <a:r>
              <a:rPr lang="uk-UA" sz="1000" dirty="0" err="1" smtClean="0"/>
              <a:t>взаємозв</a:t>
            </a:r>
            <a:r>
              <a:rPr lang="en-US" sz="1000" dirty="0" smtClean="0"/>
              <a:t>’</a:t>
            </a:r>
            <a:r>
              <a:rPr lang="uk-UA" sz="1000" dirty="0" err="1" smtClean="0"/>
              <a:t>язок</a:t>
            </a:r>
            <a:r>
              <a:rPr lang="uk-UA" sz="1000" dirty="0" smtClean="0"/>
              <a:t> усіх речей</a:t>
            </a:r>
            <a:endParaRPr lang="ru-RU" sz="1000" dirty="0"/>
          </a:p>
        </p:txBody>
      </p:sp>
      <p:pic>
        <p:nvPicPr>
          <p:cNvPr id="36866" name="Picture 2" descr="http://www.artlib.ru/objects/gallery_443/artlib_gallery-221891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655623" cy="608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Спостереження за Найпростішими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2241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Найпростіші тварини були відкриті голландцем Антоні </a:t>
            </a:r>
            <a:r>
              <a:rPr lang="uk-UA" sz="2400" dirty="0" err="1" smtClean="0"/>
              <a:t>ван</a:t>
            </a:r>
            <a:r>
              <a:rPr lang="uk-UA" sz="2400" dirty="0" smtClean="0"/>
              <a:t> </a:t>
            </a:r>
            <a:r>
              <a:rPr lang="uk-UA" sz="2400" dirty="0" err="1" smtClean="0"/>
              <a:t>Левенгуком</a:t>
            </a:r>
            <a:r>
              <a:rPr lang="uk-UA" sz="2400" dirty="0" smtClean="0"/>
              <a:t> у Х</a:t>
            </a:r>
            <a:r>
              <a:rPr lang="en-US" sz="2400" dirty="0" smtClean="0"/>
              <a:t>V</a:t>
            </a:r>
            <a:r>
              <a:rPr lang="uk-UA" sz="2400" dirty="0" smtClean="0"/>
              <a:t>ІІ столітті за допомогою спеціально сконструйованого ним мікроскопа</a:t>
            </a:r>
            <a:endParaRPr lang="ru-RU" sz="2400" dirty="0"/>
          </a:p>
        </p:txBody>
      </p:sp>
      <p:sp>
        <p:nvSpPr>
          <p:cNvPr id="15362" name="AutoShape 2" descr="http://www.britishmuseum.org/collectionimages/AN00793/AN00793183_001_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://www.britishmuseum.org/collectionimages/AN00793/AN00793183_001_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://www.britishmuseum.org/collectionimages/AN00793/AN00793183_001_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://sciences.chateauversailles.fr/images/oeuvres/Microscope-offert-par-Louis-XV-au-roi-Stanislas-a-Musee-Lorrain,-Nancy---photo-C.-Philippo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://sciences.chateauversailles.fr/images/oeuvres/Microscope-offert-par-Louis-XV-au-roi-Stanislas-a-Musee-Lorrain,-Nancy---photo-C.-Philippo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://upload.wikimedia.org/wikipedia/commons/thumb/d/de/Leeuwenhoek_Microscope.png/360px-Leeuwenhoek_Microscop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6" name="Picture 16" descr="http://www.britishmuseum.org/collectionimages/AN00236/AN00236312_001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3509604" cy="4824536"/>
          </a:xfrm>
          <a:prstGeom prst="rect">
            <a:avLst/>
          </a:prstGeom>
          <a:noFill/>
        </p:spPr>
      </p:pic>
      <p:pic>
        <p:nvPicPr>
          <p:cNvPr id="15378" name="Picture 18" descr="http://upload.wikimedia.org/wikipedia/commons/thumb/d/de/Leeuwenhoek_Microscope.png/360px-Leeuwenhoek_Microsc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8"/>
            <a:ext cx="289955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Спостереження за Найпростішими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Малюнок 1826 року </a:t>
            </a:r>
            <a:r>
              <a:rPr lang="uk-UA" sz="2800" dirty="0" err="1" smtClean="0"/>
              <a:t>“Суп</a:t>
            </a:r>
            <a:r>
              <a:rPr lang="uk-UA" sz="2800" dirty="0" smtClean="0"/>
              <a:t> із </a:t>
            </a:r>
            <a:r>
              <a:rPr lang="uk-UA" sz="2800" dirty="0" err="1" smtClean="0"/>
              <a:t>монстрів”</a:t>
            </a:r>
            <a:r>
              <a:rPr lang="uk-UA" sz="2800" dirty="0" smtClean="0"/>
              <a:t> (вода із Темзи)</a:t>
            </a:r>
            <a:endParaRPr lang="ru-RU" sz="2800" dirty="0"/>
          </a:p>
        </p:txBody>
      </p:sp>
      <p:sp>
        <p:nvSpPr>
          <p:cNvPr id="15362" name="AutoShape 2" descr="http://www.britishmuseum.org/collectionimages/AN00793/AN00793183_001_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://www.britishmuseum.org/collectionimages/AN00793/AN00793183_001_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://www.britishmuseum.org/collectionimages/AN00793/AN00793183_001_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://sciences.chateauversailles.fr/images/oeuvres/Microscope-offert-par-Louis-XV-au-roi-Stanislas-a-Musee-Lorrain,-Nancy---photo-C.-Philippo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://sciences.chateauversailles.fr/images/oeuvres/Microscope-offert-par-Louis-XV-au-roi-Stanislas-a-Musee-Lorrain,-Nancy---photo-C.-Philippo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://upload.wikimedia.org/wikipedia/commons/thumb/d/de/Leeuwenhoek_Microscope.png/360px-Leeuwenhoek_Microscop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4" name="Picture 14" descr="http://www.britishmuseum.org/collectionimages/AN00793/AN00793183_001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189008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Підцарство</a:t>
            </a:r>
            <a:r>
              <a:rPr lang="uk-UA" sz="3200" dirty="0" smtClean="0"/>
              <a:t> Найпростіші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Царство </a:t>
            </a:r>
            <a:r>
              <a:rPr lang="uk-UA" sz="2800" dirty="0" err="1" smtClean="0"/>
              <a:t>Тварни</a:t>
            </a:r>
            <a:r>
              <a:rPr lang="uk-UA" sz="2800" dirty="0" smtClean="0"/>
              <a:t> включає два </a:t>
            </a:r>
            <a:r>
              <a:rPr lang="uk-UA" sz="2800" dirty="0" err="1" smtClean="0"/>
              <a:t>підцарства</a:t>
            </a:r>
            <a:r>
              <a:rPr lang="uk-UA" sz="2800" dirty="0" smtClean="0"/>
              <a:t> – </a:t>
            </a:r>
            <a:r>
              <a:rPr lang="uk-UA" sz="2800" dirty="0" err="1" smtClean="0"/>
              <a:t>Найпостіші</a:t>
            </a:r>
            <a:r>
              <a:rPr lang="uk-UA" sz="2800" dirty="0" smtClean="0"/>
              <a:t> і Багатоклітинні</a:t>
            </a:r>
            <a:endParaRPr lang="ru-RU" sz="2800" dirty="0"/>
          </a:p>
        </p:txBody>
      </p:sp>
      <p:pic>
        <p:nvPicPr>
          <p:cNvPr id="17412" name="Picture 4" descr="http://cdn.zoopicture.ru/wp-content/uploads/2011/04/4819829119_4c15ce10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764704"/>
            <a:ext cx="5847517" cy="5040560"/>
          </a:xfrm>
          <a:prstGeom prst="rect">
            <a:avLst/>
          </a:prstGeom>
          <a:noFill/>
        </p:spPr>
      </p:pic>
      <p:pic>
        <p:nvPicPr>
          <p:cNvPr id="17414" name="Picture 6" descr="http://www.microbiologyonline.org.uk/themed/sgm/img/slideshows/3.1.5_protozoa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30875" y="1619107"/>
            <a:ext cx="5056670" cy="3347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Підцарство</a:t>
            </a:r>
            <a:r>
              <a:rPr lang="uk-UA" sz="3200" dirty="0" smtClean="0"/>
              <a:t> Найпростіші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Найпростіших є від 20 до 40 тисяч видів,</a:t>
            </a:r>
          </a:p>
          <a:p>
            <a:pPr algn="ctr">
              <a:buNone/>
            </a:pPr>
            <a:r>
              <a:rPr lang="uk-UA" sz="2400" dirty="0" smtClean="0"/>
              <a:t>найголовніша особливість – тіло складається з одної клітини</a:t>
            </a:r>
            <a:endParaRPr lang="ru-RU" sz="2400" dirty="0"/>
          </a:p>
        </p:txBody>
      </p:sp>
      <p:pic>
        <p:nvPicPr>
          <p:cNvPr id="18434" name="Picture 2" descr="http://www.cces.ethz.ch/projects/feh/bactflow/protozoa_list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848872" cy="5316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Підцарство</a:t>
            </a:r>
            <a:r>
              <a:rPr lang="uk-UA" sz="3200" dirty="0" smtClean="0"/>
              <a:t> Найпростіші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Найпростіші живуть у морській і прісній воді, ґрунті і в інших організмах</a:t>
            </a:r>
            <a:endParaRPr lang="ru-RU" sz="2800" dirty="0"/>
          </a:p>
        </p:txBody>
      </p:sp>
      <p:pic>
        <p:nvPicPr>
          <p:cNvPr id="19458" name="Picture 2" descr="http://t2.gstatic.com/images?q=tbn:ANd9GcQCo09pHfVsjb4_hURsw9ql6JmNr8-PYiIoDtBlGtYLBvl87O9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40968"/>
            <a:ext cx="3866903" cy="2885307"/>
          </a:xfrm>
          <a:prstGeom prst="rect">
            <a:avLst/>
          </a:prstGeom>
          <a:noFill/>
        </p:spPr>
      </p:pic>
      <p:pic>
        <p:nvPicPr>
          <p:cNvPr id="19460" name="Picture 4" descr="http://t3.gstatic.com/images?q=tbn:ANd9GcTZP1IaNcnvniSHOCgVdq6FvY6NJjQe1h0tW4TLK5mPjJ8UBUo0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2696"/>
            <a:ext cx="3565004" cy="2363754"/>
          </a:xfrm>
          <a:prstGeom prst="rect">
            <a:avLst/>
          </a:prstGeom>
          <a:noFill/>
        </p:spPr>
      </p:pic>
      <p:pic>
        <p:nvPicPr>
          <p:cNvPr id="19462" name="Picture 6" descr="http://t1.gstatic.com/images?q=tbn:ANd9GcQpGqUej5xNzKkSVuJ5tep5qKRpGT-cdIMDJF7LM2kxcxivlIcg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140968"/>
            <a:ext cx="3351140" cy="2880320"/>
          </a:xfrm>
          <a:prstGeom prst="rect">
            <a:avLst/>
          </a:prstGeom>
          <a:noFill/>
        </p:spPr>
      </p:pic>
      <p:pic>
        <p:nvPicPr>
          <p:cNvPr id="19464" name="Picture 8" descr="http://www.aura-z.ru/images/2s37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198958" y="65738"/>
            <a:ext cx="2388412" cy="3642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Підцарство</a:t>
            </a:r>
            <a:r>
              <a:rPr lang="uk-UA" sz="3200" dirty="0" smtClean="0"/>
              <a:t> Найпростіші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9361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Звичайні розміри Найпростіших – 0,05 – 0,1 мм, окремі види – значно більші, можуть мати черепашку</a:t>
            </a:r>
            <a:endParaRPr lang="ru-RU" sz="2400" dirty="0"/>
          </a:p>
        </p:txBody>
      </p:sp>
      <p:pic>
        <p:nvPicPr>
          <p:cNvPr id="20482" name="Picture 2" descr="Радиоля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5048250" cy="4457700"/>
          </a:xfrm>
          <a:prstGeom prst="rect">
            <a:avLst/>
          </a:prstGeom>
          <a:noFill/>
        </p:spPr>
      </p:pic>
      <p:pic>
        <p:nvPicPr>
          <p:cNvPr id="20486" name="Picture 6" descr="Радиоляр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512" y="980728"/>
            <a:ext cx="4392488" cy="4459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Підцарство</a:t>
            </a:r>
            <a:r>
              <a:rPr lang="uk-UA" sz="3200" dirty="0" smtClean="0"/>
              <a:t> Найпростіші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Одна клітина Найпростіших виконує всі функції організму</a:t>
            </a:r>
            <a:endParaRPr lang="ru-RU" sz="2400" dirty="0"/>
          </a:p>
        </p:txBody>
      </p:sp>
      <p:pic>
        <p:nvPicPr>
          <p:cNvPr id="21506" name="Picture 2" descr="http://files.sharenator.com/I_was_studying_for_a_Mid_Term_when_I_found_this_picture_of_a_Protozoa_eating_another_Protozoa-s720x575-101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858000" cy="547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341</Words>
  <Application>Microsoft Office PowerPoint</Application>
  <PresentationFormat>Экран (4:3)</PresentationFormat>
  <Paragraphs>49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Підцарство Найпростіші Амеба звичайна </vt:lpstr>
      <vt:lpstr>Спостереження за Найпростішими</vt:lpstr>
      <vt:lpstr>Спостереження за Найпростішими</vt:lpstr>
      <vt:lpstr>Спостереження за Найпростішими</vt:lpstr>
      <vt:lpstr>Підцарство Найпростіші</vt:lpstr>
      <vt:lpstr>Підцарство Найпростіші</vt:lpstr>
      <vt:lpstr>Підцарство Найпростіші</vt:lpstr>
      <vt:lpstr>Підцарство Найпростіші</vt:lpstr>
      <vt:lpstr>Підцарство Найпростіші</vt:lpstr>
      <vt:lpstr>Підцарство Найпростіші</vt:lpstr>
      <vt:lpstr>Підцарство Найпростіші</vt:lpstr>
      <vt:lpstr>Підцарство Найпростіші</vt:lpstr>
      <vt:lpstr>Підцарство Найпростіші</vt:lpstr>
      <vt:lpstr>Тип Саркоджутикові, клас Саркодові</vt:lpstr>
      <vt:lpstr>Тип Саркоджутикові, клас Саркодові</vt:lpstr>
      <vt:lpstr>Тип Саркоджутикові, клас Саркодові</vt:lpstr>
      <vt:lpstr>Тип Саркоджутикові, клас Саркодові</vt:lpstr>
      <vt:lpstr>Тип Саркоджутикові, клас Саркодові</vt:lpstr>
      <vt:lpstr>Тип Саркоджутикові, клас Саркодові</vt:lpstr>
      <vt:lpstr>Тип Саркоджутикові, клас Саркодові</vt:lpstr>
      <vt:lpstr>Тип Саркоджутикові, клас Саркодові</vt:lpstr>
      <vt:lpstr>Тип Саркоджутикові, клас Саркодові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Підцарство Найпростіші Амеба звичайна </dc:title>
  <dc:creator>User</dc:creator>
  <cp:lastModifiedBy>Пользователь Windows</cp:lastModifiedBy>
  <cp:revision>26</cp:revision>
  <dcterms:created xsi:type="dcterms:W3CDTF">2012-09-30T16:27:32Z</dcterms:created>
  <dcterms:modified xsi:type="dcterms:W3CDTF">2014-10-19T06:48:48Z</dcterms:modified>
</cp:coreProperties>
</file>