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2" r:id="rId22"/>
    <p:sldId id="277" r:id="rId23"/>
    <p:sldId id="278" r:id="rId24"/>
    <p:sldId id="279" r:id="rId25"/>
    <p:sldId id="281" r:id="rId26"/>
    <p:sldId id="276" r:id="rId27"/>
    <p:sldId id="280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7" r:id="rId38"/>
    <p:sldId id="291" r:id="rId39"/>
    <p:sldId id="293" r:id="rId40"/>
    <p:sldId id="294" r:id="rId41"/>
    <p:sldId id="295" r:id="rId42"/>
    <p:sldId id="298" r:id="rId43"/>
    <p:sldId id="296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Клас Земноводні. Особливості будови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4.bp.blogspot.com/-W5RxhLDFvu8/UI2OdN9oh2I/AAAAAAAAZoE/YQNrF6ASE-g/s1600/6948_o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632848" cy="57246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6165304"/>
            <a:ext cx="4966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Пам</a:t>
            </a:r>
            <a:r>
              <a:rPr lang="en-US" sz="2400" dirty="0" smtClean="0"/>
              <a:t>’</a:t>
            </a:r>
            <a:r>
              <a:rPr lang="uk-UA" sz="2400" dirty="0" err="1" smtClean="0"/>
              <a:t>ятник</a:t>
            </a:r>
            <a:r>
              <a:rPr lang="uk-UA" sz="2400" dirty="0" smtClean="0"/>
              <a:t> жабі  у  </a:t>
            </a:r>
            <a:r>
              <a:rPr lang="uk-UA" sz="2400" dirty="0" err="1" smtClean="0"/>
              <a:t>Сорбонні</a:t>
            </a:r>
            <a:r>
              <a:rPr lang="uk-UA" sz="2400" dirty="0" smtClean="0"/>
              <a:t> </a:t>
            </a:r>
            <a:r>
              <a:rPr lang="ru-RU" sz="2400" dirty="0" smtClean="0"/>
              <a:t>(Париж)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Клас</a:t>
            </a:r>
            <a:r>
              <a:rPr lang="ru-RU" sz="3200" dirty="0" smtClean="0"/>
              <a:t> </a:t>
            </a:r>
            <a:r>
              <a:rPr lang="ru-RU" sz="3200" dirty="0" err="1" smtClean="0"/>
              <a:t>Земноводн</a:t>
            </a:r>
            <a:r>
              <a:rPr lang="uk-UA" sz="3200" dirty="0" smtClean="0"/>
              <a:t>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Ряд Безногі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i663.photobucket.com/albums/uu351/mangust2/bizarre/13052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593100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Жаба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Живе у вологих місцях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://wallpaper.goodfon.ru/image/171703-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2978"/>
            <a:ext cx="9144000" cy="5148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Жаба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://img0.liveinternet.ru/images/foto/b/2/502/1415502/f_19619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35696" y="3140968"/>
            <a:ext cx="1123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Голова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2780928"/>
            <a:ext cx="905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Тулуб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4581128"/>
            <a:ext cx="21104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/>
              <a:t>Кінцівки </a:t>
            </a:r>
          </a:p>
          <a:p>
            <a:pPr algn="ctr"/>
            <a:r>
              <a:rPr lang="uk-UA" sz="2400" dirty="0" smtClean="0"/>
              <a:t>передні і задні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Жаба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://os1.i.ua/3/1/8922113_b38b1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3047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60491" y="0"/>
            <a:ext cx="36835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/>
              <a:t>Шкіра м</a:t>
            </a:r>
            <a:r>
              <a:rPr lang="en-US" sz="2400" dirty="0" smtClean="0"/>
              <a:t>’</a:t>
            </a:r>
            <a:r>
              <a:rPr lang="uk-UA" sz="2400" dirty="0" smtClean="0"/>
              <a:t>яка, гола,</a:t>
            </a:r>
          </a:p>
          <a:p>
            <a:pPr algn="r"/>
            <a:r>
              <a:rPr lang="uk-UA" sz="2400" dirty="0" smtClean="0"/>
              <a:t>її залози виділяють слиз – </a:t>
            </a:r>
          </a:p>
          <a:p>
            <a:pPr algn="r"/>
            <a:r>
              <a:rPr lang="uk-UA" sz="2400" dirty="0" smtClean="0"/>
              <a:t>захист від грибів і бактерій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Жаба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У воді плаває, відштовхуючись задніми кінцівками з перетинками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26626" name="Picture 2" descr="http://i.otzovik.com/2012/12/26/341011/img/54106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539203" cy="5654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Жаба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На суходолі лазить, перебираючи кінцівками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27652" name="Picture 4" descr="http://smarthotels.ru/hotels/uploads/images/00/00/04/2011/03/29/9caa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554253" cy="5650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Жаба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sz="2800" dirty="0" smtClean="0"/>
              <a:t>На суходолі стрибає: відштовхується задніми кінцівками, </a:t>
            </a:r>
          </a:p>
          <a:p>
            <a:pPr algn="ctr">
              <a:buNone/>
            </a:pPr>
            <a:r>
              <a:rPr lang="uk-UA" sz="2800" dirty="0" smtClean="0"/>
              <a:t>а приземляється на передні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28674" name="Picture 2" descr="http://fineartamerica.com/images-medium/red-eyed-tree-frog-scott-linst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31324" cy="575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Жаба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http://www.bankoboev.ru/images/ODY1NTE=/Bankoboev.Ru_drevesnaya_lyagushka_v_pryzh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918598">
            <a:off x="3779912" y="3212976"/>
            <a:ext cx="1119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Стегно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 rot="3576293">
            <a:off x="3275856" y="1772816"/>
            <a:ext cx="1237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Гомілка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 rot="1422242">
            <a:off x="1935707" y="284325"/>
            <a:ext cx="15888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Стопа 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(5 пальців)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 rot="19600683">
            <a:off x="3964135" y="4904551"/>
            <a:ext cx="1053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Плече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 rot="1775416">
            <a:off x="6002005" y="4949024"/>
            <a:ext cx="1903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Передпліччя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6027003"/>
            <a:ext cx="15103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Кисть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 (4 пальці)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Жаба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30722" name="Picture 2" descr="http://99px.ru/sstorage/56/2012/11/image_561911121021574094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0157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39952" y="4437112"/>
            <a:ext cx="670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Рот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2204864"/>
            <a:ext cx="36291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Очі  допомагають ковтати,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 проштовхують їжу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429000"/>
            <a:ext cx="34102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Ніздрі</a:t>
            </a:r>
            <a:r>
              <a:rPr lang="uk-UA" dirty="0" smtClean="0">
                <a:solidFill>
                  <a:schemeClr val="bg1"/>
                </a:solidFill>
              </a:rPr>
              <a:t>  </a:t>
            </a:r>
            <a:r>
              <a:rPr lang="uk-UA" sz="2400" dirty="0" smtClean="0">
                <a:solidFill>
                  <a:schemeClr val="bg1"/>
                </a:solidFill>
              </a:rPr>
              <a:t>ведуть в легені – 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це орган нюху і дихання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Жаба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ayverso.at.ua/_nw/35/36784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68668"/>
            <a:ext cx="8172400" cy="63893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7984" y="1556792"/>
            <a:ext cx="3213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Верхня шкіряста повіка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4941168"/>
            <a:ext cx="22894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Нижня прозора 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рухома повіка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836712"/>
            <a:ext cx="3198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Слізна рідина захищає </a:t>
            </a:r>
          </a:p>
          <a:p>
            <a:r>
              <a:rPr lang="uk-UA" sz="2400" dirty="0" smtClean="0"/>
              <a:t>очі від висихання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Клас</a:t>
            </a:r>
            <a:r>
              <a:rPr lang="ru-RU" sz="3200" dirty="0" smtClean="0"/>
              <a:t> </a:t>
            </a:r>
            <a:r>
              <a:rPr lang="ru-RU" sz="3200" dirty="0" err="1" smtClean="0"/>
              <a:t>Земноводн</a:t>
            </a:r>
            <a:r>
              <a:rPr lang="uk-UA" sz="3200" dirty="0" smtClean="0"/>
              <a:t>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Так виглядали предки древніх земноводних</a:t>
            </a:r>
            <a:endParaRPr lang="ru-RU" sz="2800" dirty="0"/>
          </a:p>
        </p:txBody>
      </p:sp>
      <p:pic>
        <p:nvPicPr>
          <p:cNvPr id="18434" name="Picture 2" descr="File:Tiktaalik roseae life res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2806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499272" y="692696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/>
              <a:t>†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Жаба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32770" name="Picture 2" descr="http://jivayapriroda.ru/wp-content/uploads/2012/06/Lyagushka-by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23445" cy="57549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59832" y="3501008"/>
            <a:ext cx="16626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Шкіряста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барабанна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перетинка</a:t>
            </a:r>
            <a:endParaRPr lang="ru-RU" sz="2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1763688" y="2564904"/>
            <a:ext cx="1296144" cy="10801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Жаба їсть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2800" smtClean="0"/>
              <a:t>Викидає липкий </a:t>
            </a:r>
            <a:r>
              <a:rPr lang="uk-UA" sz="2800" dirty="0" smtClean="0"/>
              <a:t>язик і втягує його разом зі здобиччю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39938" name="Picture 2" descr="http://sp.life123.com/bm.pix/frog1.s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63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Жаба їсть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34820" name="Picture 4" descr="http://www.rosfoto.ru/photos/big/0000000/00036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6823"/>
            <a:ext cx="9144000" cy="6391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5749280" y="3463280"/>
            <a:ext cx="624076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Жаба їсть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35842" name="Picture 2" descr="http://i.flamber.ru/files/st2/1153053244/1243103648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Жаба їсть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36866" name="Picture 2" descr="http://megalife.com.ua/uploads/posts/2010-08/1282118749_frog_eats_fish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149"/>
            <a:ext cx="9144000" cy="5995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6128184" y="3159832"/>
            <a:ext cx="5482952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Жаба їсть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38914" name="Picture 2" descr="http://animalpicture.ru/wp-content/uploads/2011/02/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6214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Жаба-бик  їсть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33794" name="Picture 2" descr="http://spb.kp.ru/upimg/3dbcf1e95a9df2bc3cfa526f880f3a43063654af/350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48680"/>
            <a:ext cx="9144001" cy="6077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smtClean="0"/>
              <a:t>Квакша  </a:t>
            </a:r>
            <a:r>
              <a:rPr lang="uk-UA" sz="3200" dirty="0" smtClean="0"/>
              <a:t>їсть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37890" name="Picture 2" descr="http://ru.fishki.net/picsw/042011/26/post/lyagushka/lyagushka-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59099"/>
            <a:ext cx="8532440" cy="6298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Жаба їсть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0962" name="Picture 2" descr="http://cellar.org/2008/frogsparrow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0640"/>
            <a:ext cx="9144000" cy="610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Жаба їсть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1986" name="Picture 2" descr="http://cdn.ebaumsworld.com/picture/kynacole/DSC01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6978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Клас</a:t>
            </a:r>
            <a:r>
              <a:rPr lang="ru-RU" sz="3200" dirty="0" smtClean="0"/>
              <a:t> </a:t>
            </a:r>
            <a:r>
              <a:rPr lang="ru-RU" sz="3200" dirty="0" err="1" smtClean="0"/>
              <a:t>Земноводн</a:t>
            </a:r>
            <a:r>
              <a:rPr lang="uk-UA" sz="3200" dirty="0" smtClean="0"/>
              <a:t>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dirty="0" err="1" smtClean="0"/>
              <a:t>Нечисленний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клас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найдавніших</a:t>
            </a:r>
            <a:r>
              <a:rPr lang="ru-RU" sz="2800" dirty="0" smtClean="0"/>
              <a:t> </a:t>
            </a:r>
            <a:r>
              <a:rPr lang="ru-RU" sz="2800" dirty="0" err="1" smtClean="0"/>
              <a:t>наземних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тварин</a:t>
            </a:r>
            <a:endParaRPr lang="ru-RU" sz="2800" dirty="0"/>
          </a:p>
        </p:txBody>
      </p:sp>
      <p:pic>
        <p:nvPicPr>
          <p:cNvPr id="14338" name="Picture 2" descr="http://test.museon.nl/files/_D2X1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317034" cy="56486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172400" y="548680"/>
            <a:ext cx="6062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6600" dirty="0" smtClean="0"/>
              <a:t>†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Хто кого їсть?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3010" name="Picture 2" descr="http://camo-s-reptiles-forum.1047529.n5.nabble.com/file/n4314256/snake-eat-frog-eat-sn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Жаба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800" dirty="0" smtClean="0"/>
              <a:t>Жаба ніколи не п</a:t>
            </a:r>
            <a:r>
              <a:rPr lang="en-US" sz="2800" dirty="0" smtClean="0"/>
              <a:t>’</a:t>
            </a:r>
            <a:r>
              <a:rPr lang="uk-UA" sz="2800" dirty="0" smtClean="0"/>
              <a:t>є. Вода надходить із їжею або через шкіру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8130" name="Picture 2" descr="http://avivas.ru/img/news/201208/235015900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04448" cy="574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Жаба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Жаби активні у теплу і вологу пору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7106" name="Picture 2" descr="http://3.bp.blogspot.com/_zXBQZYi8vRs/THl2tWh29vI/AAAAAAAAAjc/VW2aqoqdZN4/s1600/%D0%BB%D1%8F%D0%B3%D1%83%D1%88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92888" cy="5658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Жаба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Озерні жаби зимують на дні водойм укупі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6086" name="Picture 6" descr="http://i164.photobucket.com/albums/u24/FordyGTO/GrandadJohn08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531596" cy="5648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Жаба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err="1" smtClean="0"/>
              <a:t>Гостроморді</a:t>
            </a:r>
            <a:r>
              <a:rPr lang="uk-UA" sz="2800" dirty="0" smtClean="0"/>
              <a:t> жаби зимують у ґрунті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5058" name="Picture 2" descr="http://cdn1.arkive.org/media/70/704670BF-7A33-415B-B265-6C9A126CB688/Presentation.Large/Hibernating-common-fr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563864" cy="5718026"/>
          </a:xfrm>
          <a:prstGeom prst="rect">
            <a:avLst/>
          </a:prstGeom>
          <a:noFill/>
        </p:spPr>
      </p:pic>
      <p:pic>
        <p:nvPicPr>
          <p:cNvPr id="45060" name="Picture 4" descr="http://www.aitc.sk.ca/saskschools/animals/amphibians/burr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6673"/>
            <a:ext cx="3754388" cy="2335230"/>
          </a:xfrm>
          <a:prstGeom prst="rect">
            <a:avLst/>
          </a:prstGeom>
          <a:noFill/>
        </p:spPr>
      </p:pic>
      <p:pic>
        <p:nvPicPr>
          <p:cNvPr id="45062" name="Picture 6" descr="http://mypet.by/get_photo.php?size=250&amp;ref=20&amp;crop=0&amp;url=/var/www/nedudi/data/www/mypet.by/_pet_lib/articles/photos/16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5557" y="3789040"/>
            <a:ext cx="2799901" cy="240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Опорно-рухова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4034" name="Picture 2" descr="http://upload.wikimedia.org/wikipedia/commons/f/f8/Ceratophrys_cornuta_skeleton_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476672"/>
            <a:ext cx="7200801" cy="63112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03848" y="5842337"/>
            <a:ext cx="22749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Череп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 має меншу кількість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кісток, ніж у риб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4293096"/>
            <a:ext cx="2357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Лицьовий відділ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3429000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Мозковий відділ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5301208"/>
            <a:ext cx="2542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Можуть бути зуби</a:t>
            </a:r>
            <a:endParaRPr lang="ru-RU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Опорно-рухова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50178" name="Picture 2" descr="http://www.quepid.org/wordpress/wp-content/gallery/zoology-frog/ventral_view_frog_skele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268760"/>
            <a:ext cx="16722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Шийний 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відділ 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(1 хребець)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4149080"/>
            <a:ext cx="24132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Тулубовий відділ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 (3грудних + 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5поперекових 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хребців)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1484784"/>
            <a:ext cx="17411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Крижовий 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відділ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 (1 хребець)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3068960"/>
            <a:ext cx="253479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err="1" smtClean="0">
                <a:solidFill>
                  <a:schemeClr val="bg1"/>
                </a:solidFill>
              </a:rPr>
              <a:t>Уростиль</a:t>
            </a:r>
            <a:r>
              <a:rPr lang="uk-UA" dirty="0" smtClean="0">
                <a:solidFill>
                  <a:schemeClr val="bg1"/>
                </a:solidFill>
              </a:rPr>
              <a:t> –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зрощені хвостові хребці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004048" y="3429000"/>
            <a:ext cx="151216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491880" y="2564904"/>
            <a:ext cx="72008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2"/>
          </p:cNvCxnSpPr>
          <p:nvPr/>
        </p:nvCxnSpPr>
        <p:spPr>
          <a:xfrm>
            <a:off x="836127" y="2469089"/>
            <a:ext cx="1071577" cy="95991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2699792" y="3429000"/>
            <a:ext cx="792088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876256" y="6165304"/>
            <a:ext cx="2123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Ребер немає</a:t>
            </a:r>
            <a:endParaRPr lang="ru-RU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Опорно-рухова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54276" name="Picture 4" descr="http://farm7.staticflickr.com/6083/6063451955_9f2a151b9a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1258"/>
            <a:ext cx="9144000" cy="61007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71600" y="6021288"/>
            <a:ext cx="7259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У хвостатих амфібій  є хвостовий відділ хребта</a:t>
            </a:r>
            <a:endParaRPr lang="ru-RU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Опорно-рухова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4581128"/>
            <a:ext cx="3384376" cy="216024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2800" dirty="0" smtClean="0"/>
              <a:t>   Пояс передніх кінцівок</a:t>
            </a:r>
          </a:p>
          <a:p>
            <a:pPr algn="ctr">
              <a:buNone/>
            </a:pPr>
            <a:r>
              <a:rPr lang="uk-UA" sz="2800" dirty="0" smtClean="0"/>
              <a:t> </a:t>
            </a:r>
          </a:p>
          <a:p>
            <a:pPr algn="ctr">
              <a:buNone/>
            </a:pPr>
            <a:r>
              <a:rPr lang="uk-UA" sz="2800" dirty="0" smtClean="0"/>
              <a:t>   лежить у товщі мускулатури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9154" name="Picture 2" descr="http://edu2.tsu.ru/res/1649/text/img/Ris42/Ris4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5436096" cy="6212681"/>
          </a:xfrm>
          <a:prstGeom prst="rect">
            <a:avLst/>
          </a:prstGeom>
          <a:noFill/>
        </p:spPr>
      </p:pic>
      <p:pic>
        <p:nvPicPr>
          <p:cNvPr id="49156" name="Picture 4" descr="http://works.tarefer.ru/10/100233/pics/image0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4497" y="764704"/>
            <a:ext cx="3709503" cy="36724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91880" y="3356992"/>
            <a:ext cx="174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Вороняча кістка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7" idx="1"/>
          </p:cNvCxnSpPr>
          <p:nvPr/>
        </p:nvCxnSpPr>
        <p:spPr>
          <a:xfrm flipH="1" flipV="1">
            <a:off x="2987824" y="2924944"/>
            <a:ext cx="504056" cy="61671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635896" y="2132856"/>
            <a:ext cx="1298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Лопатка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11" idx="1"/>
          </p:cNvCxnSpPr>
          <p:nvPr/>
        </p:nvCxnSpPr>
        <p:spPr>
          <a:xfrm flipH="1">
            <a:off x="3131840" y="2363689"/>
            <a:ext cx="504056" cy="4172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059832" y="1628800"/>
            <a:ext cx="1407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Ключиця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987824" y="2132856"/>
            <a:ext cx="216024" cy="57606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Опорно-рухова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51202" name="Picture 2" descr="http://www.visualphotos.com/photo/1x3741343/frog_skeleton_frog_skeleton_2W5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24328" y="2564904"/>
            <a:ext cx="1298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Лопатка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7236296" y="2780928"/>
            <a:ext cx="288032" cy="2160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Клас</a:t>
            </a:r>
            <a:r>
              <a:rPr lang="ru-RU" sz="3200" dirty="0" smtClean="0"/>
              <a:t> </a:t>
            </a:r>
            <a:r>
              <a:rPr lang="ru-RU" sz="3200" dirty="0" err="1" smtClean="0"/>
              <a:t>Земноводн</a:t>
            </a:r>
            <a:r>
              <a:rPr lang="uk-UA" sz="3200" dirty="0" smtClean="0"/>
              <a:t>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Життя тісно </a:t>
            </a:r>
            <a:r>
              <a:rPr lang="uk-UA" sz="2800" dirty="0" err="1" smtClean="0"/>
              <a:t>пов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язане</a:t>
            </a:r>
            <a:r>
              <a:rPr lang="uk-UA" sz="2800" dirty="0" smtClean="0"/>
              <a:t> з водою</a:t>
            </a:r>
            <a:endParaRPr lang="ru-RU" sz="2800" dirty="0"/>
          </a:p>
        </p:txBody>
      </p:sp>
      <p:pic>
        <p:nvPicPr>
          <p:cNvPr id="15362" name="Picture 2" descr="http://www.pbs.org/wgbh/nova/link/images/hist_img_05_d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548680"/>
            <a:ext cx="8925461" cy="57122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388424" y="548680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Опорно-рухова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52226" name="Picture 2" descr="http://upload.wikimedia.org/wikipedia/commons/5/52/Skeleton_of_a_frog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9069"/>
            <a:ext cx="9144000" cy="6258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158981" y="5903893"/>
            <a:ext cx="49850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800" dirty="0" smtClean="0">
                <a:solidFill>
                  <a:schemeClr val="bg1"/>
                </a:solidFill>
              </a:rPr>
              <a:t>Пояс задніх кінцівок (таз)</a:t>
            </a:r>
          </a:p>
          <a:p>
            <a:pPr algn="r"/>
            <a:r>
              <a:rPr lang="uk-UA" sz="2800" dirty="0" smtClean="0">
                <a:solidFill>
                  <a:schemeClr val="bg1"/>
                </a:solidFill>
              </a:rPr>
              <a:t>нерухомо зрощений із хребтом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1412776"/>
            <a:ext cx="1810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Тазові кістки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012160" y="1700808"/>
            <a:ext cx="576064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Опорно-рухова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53250" name="Picture 2" descr="http://images1.wikia.nocookie.net/__cb20111213021015/reptiles/images/d/d4/Ceratophrys_Cornuta_Skele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5"/>
            <a:ext cx="9144000" cy="6093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916807">
            <a:off x="3246060" y="4135721"/>
            <a:ext cx="1053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Плече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908720"/>
            <a:ext cx="3736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Скелет верхніх кінцівок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581128"/>
            <a:ext cx="193303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Передпліччя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(2 зрощені кістки)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20126681">
            <a:off x="3635896" y="5877272"/>
            <a:ext cx="979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Кисть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Опорно-рухова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53250" name="Picture 2" descr="http://images1.wikia.nocookie.net/__cb20111213021015/reptiles/images/d/d4/Ceratophrys_Cornuta_Skele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8064" y="3933056"/>
            <a:ext cx="11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Стегно 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908720"/>
            <a:ext cx="367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Скелет нижніх кінцівок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 rot="20234339">
            <a:off x="6133367" y="3979410"/>
            <a:ext cx="19330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    Гомілка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uk-UA" dirty="0" smtClean="0">
              <a:solidFill>
                <a:schemeClr val="bg1"/>
              </a:solidFill>
            </a:endParaRP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(2 зрощені кістки)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073129" y="4365104"/>
            <a:ext cx="1070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Стопа 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 rot="18333261">
            <a:off x="7524328" y="5517232"/>
            <a:ext cx="985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Стопа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Опорно-рухова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Мускулатура могутня, особливо у задніх кінцівках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55298" name="Picture 2" descr="http://www.uwlax.edu/biology/Zoo-Lab/images/Lab-10%20Images/Lab-10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701286" cy="5772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Клас</a:t>
            </a:r>
            <a:r>
              <a:rPr lang="ru-RU" sz="3200" dirty="0" smtClean="0"/>
              <a:t> </a:t>
            </a:r>
            <a:r>
              <a:rPr lang="ru-RU" sz="3200" dirty="0" err="1" smtClean="0"/>
              <a:t>Земноводн</a:t>
            </a:r>
            <a:r>
              <a:rPr lang="uk-UA" sz="3200" dirty="0" smtClean="0"/>
              <a:t>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Амфібія значить подвійне життя</a:t>
            </a:r>
            <a:endParaRPr lang="ru-RU" sz="2800" dirty="0"/>
          </a:p>
        </p:txBody>
      </p:sp>
      <p:pic>
        <p:nvPicPr>
          <p:cNvPr id="16386" name="Picture 2" descr="http://fc01.deviantart.net/fs29/f/2008/048/9/7/Ichthyostega_revisited_by_dustdev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9"/>
            <a:ext cx="9144000" cy="47642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499272" y="1052736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/>
              <a:t>†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Клас</a:t>
            </a:r>
            <a:r>
              <a:rPr lang="ru-RU" sz="3200" dirty="0" smtClean="0"/>
              <a:t> </a:t>
            </a:r>
            <a:r>
              <a:rPr lang="ru-RU" sz="3200" dirty="0" err="1" smtClean="0"/>
              <a:t>Земноводн</a:t>
            </a:r>
            <a:r>
              <a:rPr lang="uk-UA" sz="3200" dirty="0" smtClean="0"/>
              <a:t>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800" dirty="0" smtClean="0"/>
              <a:t>Особливості будови вказують на еволюційні </a:t>
            </a:r>
            <a:r>
              <a:rPr lang="uk-UA" sz="2800" dirty="0" err="1" smtClean="0"/>
              <a:t>зв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язки</a:t>
            </a:r>
            <a:r>
              <a:rPr lang="uk-UA" sz="2800" dirty="0" smtClean="0"/>
              <a:t> з рибами</a:t>
            </a:r>
            <a:endParaRPr lang="ru-RU" sz="2800" dirty="0"/>
          </a:p>
        </p:txBody>
      </p:sp>
      <p:pic>
        <p:nvPicPr>
          <p:cNvPr id="17414" name="Picture 6" descr="http://www.devonianlife.com/Ichthyoste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4023361"/>
          </a:xfrm>
          <a:prstGeom prst="rect">
            <a:avLst/>
          </a:prstGeom>
          <a:noFill/>
        </p:spPr>
      </p:pic>
      <p:pic>
        <p:nvPicPr>
          <p:cNvPr id="17416" name="Picture 8" descr="http://bp2.blogger.com/_fX7WX6qncBI/R-pWYk_0G7I/AAAAAAAAAHs/apBEpii936E/s400/Ichthyostega+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5436"/>
            <a:ext cx="3707904" cy="2484296"/>
          </a:xfrm>
          <a:prstGeom prst="rect">
            <a:avLst/>
          </a:prstGeom>
          <a:noFill/>
        </p:spPr>
      </p:pic>
      <p:pic>
        <p:nvPicPr>
          <p:cNvPr id="17418" name="Picture 10" descr="http://tolweb.org/tree/ToLimages/10_Ichthyostega_fo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617594"/>
            <a:ext cx="3131840" cy="211032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03848" y="3789040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4400" dirty="0" smtClean="0"/>
              <a:t>†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99272" y="2708920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Клас</a:t>
            </a:r>
            <a:r>
              <a:rPr lang="ru-RU" sz="3200" dirty="0" smtClean="0"/>
              <a:t> </a:t>
            </a:r>
            <a:r>
              <a:rPr lang="ru-RU" sz="3200" dirty="0" err="1" smtClean="0"/>
              <a:t>Земноводн</a:t>
            </a:r>
            <a:r>
              <a:rPr lang="uk-UA" sz="3200" dirty="0" smtClean="0"/>
              <a:t>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2800" dirty="0" smtClean="0"/>
              <a:t>Древні земноводні стегоцефали дали початок плазунам</a:t>
            </a:r>
            <a:endParaRPr lang="ru-RU" sz="2800" dirty="0"/>
          </a:p>
        </p:txBody>
      </p:sp>
      <p:pic>
        <p:nvPicPr>
          <p:cNvPr id="19458" name="Picture 2" descr="http://www.dopotopa.com/images/devolut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322"/>
            <a:ext cx="9144000" cy="55046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Клас</a:t>
            </a:r>
            <a:r>
              <a:rPr lang="ru-RU" sz="3200" dirty="0" smtClean="0"/>
              <a:t> </a:t>
            </a:r>
            <a:r>
              <a:rPr lang="ru-RU" sz="3200" dirty="0" err="1" smtClean="0"/>
              <a:t>Земноводн</a:t>
            </a:r>
            <a:r>
              <a:rPr lang="uk-UA" sz="3200" dirty="0" smtClean="0"/>
              <a:t>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dirty="0" smtClean="0"/>
              <a:t>Ряд Хвостат</a:t>
            </a:r>
            <a:r>
              <a:rPr lang="uk-UA" sz="2800" dirty="0" smtClean="0"/>
              <a:t>і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cyberland.ws/uploads/posts/2013-01/1358416986_salamandra-pyatnist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86506" cy="5720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Клас</a:t>
            </a:r>
            <a:r>
              <a:rPr lang="ru-RU" sz="3200" dirty="0" smtClean="0"/>
              <a:t> </a:t>
            </a:r>
            <a:r>
              <a:rPr lang="ru-RU" sz="3200" dirty="0" err="1" smtClean="0"/>
              <a:t>Земноводн</a:t>
            </a:r>
            <a:r>
              <a:rPr lang="uk-UA" sz="3200" dirty="0" smtClean="0"/>
              <a:t>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Ряд Безхвості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9272" y="620688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†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21506" name="Picture 2" descr="http://content.foto.mail.ru/mail/suhansveta/_blogs/i-3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88641" cy="5729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438</Words>
  <Application>Microsoft Office PowerPoint</Application>
  <PresentationFormat>Экран (4:3)</PresentationFormat>
  <Paragraphs>177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6" baseType="lpstr">
      <vt:lpstr>Arial</vt:lpstr>
      <vt:lpstr>Calibri</vt:lpstr>
      <vt:lpstr>Тема Office</vt:lpstr>
      <vt:lpstr>Клас Земноводні. Особливості будови</vt:lpstr>
      <vt:lpstr>Клас Земноводні</vt:lpstr>
      <vt:lpstr>Клас Земноводні</vt:lpstr>
      <vt:lpstr>Клас Земноводні</vt:lpstr>
      <vt:lpstr>Клас Земноводні</vt:lpstr>
      <vt:lpstr>Клас Земноводні</vt:lpstr>
      <vt:lpstr>Клас Земноводні</vt:lpstr>
      <vt:lpstr>Клас Земноводні</vt:lpstr>
      <vt:lpstr>Клас Земноводні</vt:lpstr>
      <vt:lpstr>Клас Земноводні</vt:lpstr>
      <vt:lpstr>Жаба </vt:lpstr>
      <vt:lpstr>Жаба </vt:lpstr>
      <vt:lpstr>Жаба </vt:lpstr>
      <vt:lpstr>Жаба </vt:lpstr>
      <vt:lpstr>Жаба </vt:lpstr>
      <vt:lpstr>Жаба </vt:lpstr>
      <vt:lpstr>Жаба </vt:lpstr>
      <vt:lpstr>Жаба </vt:lpstr>
      <vt:lpstr>Жаба </vt:lpstr>
      <vt:lpstr>Жаба </vt:lpstr>
      <vt:lpstr>Жаба їсть </vt:lpstr>
      <vt:lpstr>Жаба їсть </vt:lpstr>
      <vt:lpstr>Жаба їсть </vt:lpstr>
      <vt:lpstr>Жаба їсть </vt:lpstr>
      <vt:lpstr>Жаба їсть </vt:lpstr>
      <vt:lpstr>Жаба-бик  їсть </vt:lpstr>
      <vt:lpstr>Квакша  їсть </vt:lpstr>
      <vt:lpstr>Жаба їсть </vt:lpstr>
      <vt:lpstr>Жаба їсть </vt:lpstr>
      <vt:lpstr>Хто кого їсть? </vt:lpstr>
      <vt:lpstr>Жаба </vt:lpstr>
      <vt:lpstr>Жаба </vt:lpstr>
      <vt:lpstr>Жаба </vt:lpstr>
      <vt:lpstr>Жаба </vt:lpstr>
      <vt:lpstr>Опорно-рухова система </vt:lpstr>
      <vt:lpstr>Опорно-рухова система </vt:lpstr>
      <vt:lpstr>Опорно-рухова система </vt:lpstr>
      <vt:lpstr>Опорно-рухова система </vt:lpstr>
      <vt:lpstr>Опорно-рухова система </vt:lpstr>
      <vt:lpstr>Опорно-рухова система </vt:lpstr>
      <vt:lpstr>Опорно-рухова система </vt:lpstr>
      <vt:lpstr>Опорно-рухова система </vt:lpstr>
      <vt:lpstr>Опорно-рухова система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 Земноводні. Особливості будови</dc:title>
  <dc:creator>User</dc:creator>
  <cp:lastModifiedBy>Пользователь</cp:lastModifiedBy>
  <cp:revision>42</cp:revision>
  <dcterms:created xsi:type="dcterms:W3CDTF">2013-02-16T08:03:04Z</dcterms:created>
  <dcterms:modified xsi:type="dcterms:W3CDTF">2020-09-11T15:23:51Z</dcterms:modified>
</cp:coreProperties>
</file>