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302" r:id="rId24"/>
    <p:sldId id="297" r:id="rId25"/>
    <p:sldId id="277" r:id="rId26"/>
    <p:sldId id="279" r:id="rId27"/>
    <p:sldId id="280" r:id="rId28"/>
    <p:sldId id="281" r:id="rId29"/>
    <p:sldId id="282" r:id="rId30"/>
    <p:sldId id="283" r:id="rId31"/>
    <p:sldId id="291" r:id="rId32"/>
    <p:sldId id="284" r:id="rId33"/>
    <p:sldId id="285" r:id="rId34"/>
    <p:sldId id="286" r:id="rId35"/>
    <p:sldId id="287" r:id="rId36"/>
    <p:sldId id="288" r:id="rId37"/>
    <p:sldId id="298" r:id="rId38"/>
    <p:sldId id="299" r:id="rId39"/>
    <p:sldId id="289" r:id="rId40"/>
    <p:sldId id="290" r:id="rId41"/>
    <p:sldId id="292" r:id="rId42"/>
    <p:sldId id="293" r:id="rId43"/>
    <p:sldId id="294" r:id="rId44"/>
    <p:sldId id="295" r:id="rId45"/>
    <p:sldId id="296" r:id="rId46"/>
    <p:sldId id="30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/>
          <a:lstStyle/>
          <a:p>
            <a:r>
              <a:rPr lang="uk-UA" dirty="0" smtClean="0"/>
              <a:t>Тип Губки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83160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1026" name="Picture 2" descr="http://multiky.ru/okno/spoongebob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08720"/>
            <a:ext cx="8746181" cy="5830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Безхребетні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Молюски </a:t>
            </a:r>
            <a:endParaRPr lang="ru-RU" sz="2800" dirty="0"/>
          </a:p>
        </p:txBody>
      </p:sp>
      <p:pic>
        <p:nvPicPr>
          <p:cNvPr id="3074" name="Picture 2" descr="http://www.usiter.com/uploads/20120326/ulitka+ulitki+mollyuski+zhivotnie+19083573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96" y="620687"/>
            <a:ext cx="7388759" cy="554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Безхребетні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Членистоногі </a:t>
            </a:r>
            <a:endParaRPr lang="ru-RU" sz="2800" dirty="0"/>
          </a:p>
        </p:txBody>
      </p:sp>
      <p:pic>
        <p:nvPicPr>
          <p:cNvPr id="24578" name="Picture 2" descr="http://plantus.ru/sites/default/files/m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Хордові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Ланцетники </a:t>
            </a:r>
            <a:endParaRPr lang="ru-RU" sz="2800" dirty="0"/>
          </a:p>
        </p:txBody>
      </p:sp>
      <p:pic>
        <p:nvPicPr>
          <p:cNvPr id="4098" name="Picture 2" descr="http://www.zoofirma.ru/images/knigi/0998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" y="692696"/>
            <a:ext cx="9110465" cy="51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Хордові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Риби </a:t>
            </a:r>
            <a:endParaRPr lang="ru-RU" sz="2800" dirty="0"/>
          </a:p>
        </p:txBody>
      </p:sp>
      <p:pic>
        <p:nvPicPr>
          <p:cNvPr id="5122" name="Picture 2" descr="http://4.bp.blogspot.com/-KCq5w9FChwo/UxS7pxhH0ZI/AAAAAAAAAc8/NdFmmNPcNGc/s1600/1787864305_192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28701" cy="55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Хордові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Земноводні </a:t>
            </a:r>
            <a:endParaRPr lang="ru-RU" sz="2800" dirty="0"/>
          </a:p>
        </p:txBody>
      </p:sp>
      <p:pic>
        <p:nvPicPr>
          <p:cNvPr id="21506" name="Picture 2" descr="http://www.zveryshki.ru/uploads/posts/2008-01/thumbs/1200855480_nepod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32848" cy="549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Хордові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Плазуни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6146" name="Picture 2" descr="http://zapoved-kursk.ru/assets/images/zhivotnye/presmy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" y="548680"/>
            <a:ext cx="9151450" cy="56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Хордові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Птахи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5" name="Picture 2" descr="http://cs616123.vk.me/v616123195/154d/KuE6ek-vd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0914"/>
            <a:ext cx="6984776" cy="55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Хордові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Ссавці </a:t>
            </a:r>
            <a:endParaRPr lang="ru-RU" sz="2800" dirty="0"/>
          </a:p>
        </p:txBody>
      </p:sp>
      <p:pic>
        <p:nvPicPr>
          <p:cNvPr id="18434" name="Picture 2" descr="http://astin.org.ua/images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280030" cy="5539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Ведуть переважно сидячий спосіб життя у прісній і морській воді</a:t>
            </a:r>
            <a:endParaRPr lang="ru-RU" sz="2800" dirty="0"/>
          </a:p>
        </p:txBody>
      </p:sp>
      <p:pic>
        <p:nvPicPr>
          <p:cNvPr id="17412" name="Picture 4" descr="http://www.divetravels.ru/Pages/SeaAnimals/Gubki_im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44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Губки не мають органів, </a:t>
            </a:r>
          </a:p>
          <a:p>
            <a:pPr algn="ctr">
              <a:buNone/>
            </a:pPr>
            <a:r>
              <a:rPr lang="uk-UA" sz="2800" dirty="0" smtClean="0"/>
              <a:t>окремі клітини їхнього тіла можуть переміщуватися</a:t>
            </a:r>
            <a:endParaRPr lang="ru-RU" sz="2800" dirty="0"/>
          </a:p>
        </p:txBody>
      </p:sp>
      <p:pic>
        <p:nvPicPr>
          <p:cNvPr id="31746" name="Picture 2" descr="http://biolicey2vrn.ucoz.ru/Zhivotnie/Mnogokletochnie/Gubki/Stroenie_gub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68752" cy="5482689"/>
          </a:xfrm>
          <a:prstGeom prst="rect">
            <a:avLst/>
          </a:prstGeom>
          <a:noFill/>
        </p:spPr>
      </p:pic>
      <p:pic>
        <p:nvPicPr>
          <p:cNvPr id="31748" name="Picture 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44932"/>
            <a:ext cx="1008112" cy="5789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6176" y="1484784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Пори </a:t>
            </a:r>
            <a:endParaRPr lang="ru-RU" sz="2400" dirty="0"/>
          </a:p>
        </p:txBody>
      </p:sp>
      <p:sp>
        <p:nvSpPr>
          <p:cNvPr id="1026" name="AutoShape 2" descr="data:image/jpeg;base64,/9j/4AAQSkZJRgABAQAAAQABAAD/2wCEAAkGBggGAgkIBwgKCQkKAgoCAgICAg4HCAUKExAVFBMQEhIXGyYeFxkjGRISHy8gIycpLCwsFR4xNTAqNSYrLCkBCQoKBQUFDQUFDSkYEhgpKSkpKSkpKSkpKSkpKSkpKSkpKSkpKSkpKSkpKSkpKSkpKSkpKSkpKSkpKSkpKSkpKf/AABEIAKoBKAMBIgACEQEDEQH/xAAVAAEBAAAAAAAAAAAAAAAAAAAAB//EABQQAQAAAAAAAAAAAAAAAAAAAAD/xAAWAQEBAQAAAAAAAAAAAAAAAAAAAgH/xAAUEQEAAAAAAAAAAAAAAAAAAAAA/9oADAMBAAIRAxEAPwC4AJ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t2.gstatic.com/images?q=tbn:ANd9GcQ-RGOtGZt68_k2anx2s4psGtjiTnbm_03SzVqwgs-Cx61lw8WW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5" y="620689"/>
            <a:ext cx="864095" cy="5855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20072" y="692696"/>
            <a:ext cx="791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Устя </a:t>
            </a:r>
            <a:endParaRPr lang="ru-RU" sz="2400" dirty="0"/>
          </a:p>
        </p:txBody>
      </p:sp>
      <p:pic>
        <p:nvPicPr>
          <p:cNvPr id="1030" name="Picture 6" descr="http://t2.gstatic.com/images?q=tbn:ANd9GcQ-RGOtGZt68_k2anx2s4psGtjiTnbm_03SzVqwgs-Cx61lw8WW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40877"/>
            <a:ext cx="1944216" cy="10002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75656" y="3861048"/>
            <a:ext cx="1807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Ектодерма</a:t>
            </a:r>
            <a:r>
              <a:rPr lang="uk-UA" dirty="0" smtClean="0"/>
              <a:t> – </a:t>
            </a:r>
          </a:p>
          <a:p>
            <a:r>
              <a:rPr lang="uk-UA" dirty="0" smtClean="0"/>
              <a:t>зовнішній шар </a:t>
            </a:r>
          </a:p>
          <a:p>
            <a:r>
              <a:rPr lang="uk-UA" dirty="0" smtClean="0"/>
              <a:t>плоских клітин</a:t>
            </a:r>
            <a:endParaRPr lang="ru-RU" dirty="0"/>
          </a:p>
        </p:txBody>
      </p:sp>
      <p:pic>
        <p:nvPicPr>
          <p:cNvPr id="1032" name="Picture 8" descr="http://t2.gstatic.com/images?q=tbn:ANd9GcQ-RGOtGZt68_k2anx2s4psGtjiTnbm_03SzVqwgs-Cx61lw8WW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1" y="646272"/>
            <a:ext cx="2016223" cy="166453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475656" y="692696"/>
            <a:ext cx="18304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Ентодерма</a:t>
            </a:r>
            <a:r>
              <a:rPr lang="uk-UA" dirty="0" smtClean="0"/>
              <a:t> – </a:t>
            </a:r>
          </a:p>
          <a:p>
            <a:r>
              <a:rPr lang="uk-UA" dirty="0" smtClean="0"/>
              <a:t>внутрішній шар </a:t>
            </a:r>
          </a:p>
          <a:p>
            <a:r>
              <a:rPr lang="uk-UA" dirty="0" smtClean="0"/>
              <a:t>джгутикових </a:t>
            </a:r>
          </a:p>
          <a:p>
            <a:r>
              <a:rPr lang="uk-UA" dirty="0" err="1" smtClean="0"/>
              <a:t>комірцевих</a:t>
            </a:r>
            <a:r>
              <a:rPr lang="uk-UA" dirty="0" smtClean="0"/>
              <a:t> </a:t>
            </a:r>
          </a:p>
          <a:p>
            <a:r>
              <a:rPr lang="uk-UA" dirty="0" smtClean="0"/>
              <a:t>клітин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3059832" y="4149082"/>
            <a:ext cx="1008112" cy="216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://t2.gstatic.com/images?q=tbn:ANd9GcQ-RGOtGZt68_k2anx2s4psGtjiTnbm_03SzVqwgs-Cx61lw8WW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04865"/>
            <a:ext cx="2232248" cy="1800199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796136" y="2204864"/>
            <a:ext cx="2538002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Мезоглея</a:t>
            </a:r>
            <a:r>
              <a:rPr lang="uk-UA" dirty="0" smtClean="0"/>
              <a:t>: </a:t>
            </a:r>
          </a:p>
          <a:p>
            <a:r>
              <a:rPr lang="uk-UA" dirty="0" smtClean="0"/>
              <a:t>міжклітинна речовина, </a:t>
            </a:r>
          </a:p>
          <a:p>
            <a:r>
              <a:rPr lang="uk-UA" dirty="0" smtClean="0"/>
              <a:t>голки скелета і клітини, </a:t>
            </a:r>
          </a:p>
          <a:p>
            <a:r>
              <a:rPr lang="uk-UA" dirty="0" smtClean="0"/>
              <a:t>що їх утворюють, </a:t>
            </a:r>
          </a:p>
          <a:p>
            <a:r>
              <a:rPr lang="uk-UA" dirty="0" err="1" smtClean="0"/>
              <a:t>амебоїдні</a:t>
            </a:r>
            <a:r>
              <a:rPr lang="uk-UA" dirty="0" smtClean="0"/>
              <a:t> клітини, </a:t>
            </a:r>
          </a:p>
          <a:p>
            <a:r>
              <a:rPr lang="uk-UA" dirty="0" smtClean="0"/>
              <a:t>статеві клітини</a:t>
            </a:r>
            <a:endParaRPr lang="ru-RU" dirty="0"/>
          </a:p>
        </p:txBody>
      </p:sp>
      <p:pic>
        <p:nvPicPr>
          <p:cNvPr id="1036" name="Picture 12" descr="http://t2.gstatic.com/images?q=tbn:ANd9GcQ-RGOtGZt68_k2anx2s4psGtjiTnbm_03SzVqwgs-Cx61lw8WW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76872"/>
            <a:ext cx="273630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Багатоклітинні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Тіло складається з багатьох диференційованих клітин</a:t>
            </a:r>
            <a:endParaRPr lang="ru-RU" sz="2800" dirty="0"/>
          </a:p>
        </p:txBody>
      </p:sp>
      <p:pic>
        <p:nvPicPr>
          <p:cNvPr id="14338" name="Picture 2" descr="Разнообразие кле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02422" y="-958205"/>
            <a:ext cx="5553349" cy="8711136"/>
          </a:xfrm>
          <a:prstGeom prst="rect">
            <a:avLst/>
          </a:prstGeom>
          <a:noFill/>
        </p:spPr>
      </p:pic>
      <p:pic>
        <p:nvPicPr>
          <p:cNvPr id="14340" name="Picture 4" descr="http://t1.gstatic.com/images?q=tbn:ANd9GcTjr0TxOODO9dXsvgNpJ_-WVC1OWgUZBj4H0PAmDGe9MgK1R6KC9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77882" y="2799184"/>
            <a:ext cx="4104458" cy="262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Типи будови губок: </a:t>
            </a:r>
            <a:r>
              <a:rPr lang="uk-UA" sz="2800" dirty="0" err="1" smtClean="0"/>
              <a:t>аскон</a:t>
            </a:r>
            <a:r>
              <a:rPr lang="uk-UA" sz="2800" dirty="0" smtClean="0"/>
              <a:t>, </a:t>
            </a:r>
            <a:r>
              <a:rPr lang="uk-UA" sz="2800" dirty="0" err="1" smtClean="0"/>
              <a:t>сикон</a:t>
            </a:r>
            <a:r>
              <a:rPr lang="uk-UA" sz="2800" dirty="0" smtClean="0"/>
              <a:t>, </a:t>
            </a:r>
            <a:r>
              <a:rPr lang="uk-UA" sz="2800" dirty="0" err="1" smtClean="0"/>
              <a:t>лейкон</a:t>
            </a:r>
            <a:endParaRPr lang="ru-RU" sz="2800" dirty="0"/>
          </a:p>
        </p:txBody>
      </p:sp>
      <p:pic>
        <p:nvPicPr>
          <p:cNvPr id="34820" name="Picture 4" descr="File:Porifera body structures 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92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Скелет (голки, або спікули)губки може бути </a:t>
            </a:r>
            <a:r>
              <a:rPr lang="uk-UA" sz="2800" dirty="0" err="1" smtClean="0"/>
              <a:t>спонгіновий</a:t>
            </a:r>
            <a:r>
              <a:rPr lang="uk-UA" sz="2800" dirty="0" smtClean="0"/>
              <a:t> – </a:t>
            </a:r>
          </a:p>
          <a:p>
            <a:pPr algn="ctr">
              <a:buNone/>
            </a:pPr>
            <a:r>
              <a:rPr lang="uk-UA" sz="2800" dirty="0" smtClean="0"/>
              <a:t>волокна з речовини, схожої на шовк чи ріг</a:t>
            </a:r>
            <a:endParaRPr lang="ru-RU" sz="2800" dirty="0"/>
          </a:p>
        </p:txBody>
      </p:sp>
      <p:pic>
        <p:nvPicPr>
          <p:cNvPr id="32770" name="Picture 2" descr="http://biofirst.3dn.ru/_ph/8/2/777522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Туалетна губка має скелет зі спонгіну</a:t>
            </a:r>
            <a:endParaRPr lang="ru-RU" sz="2800" dirty="0"/>
          </a:p>
        </p:txBody>
      </p:sp>
      <p:pic>
        <p:nvPicPr>
          <p:cNvPr id="7170" name="Picture 2" descr="http://i007.radikal.ru/0907/03/8ef53423dd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2" y="620688"/>
            <a:ext cx="7989517" cy="55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zoofirma.ru/images/knigi/0999/1-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89559"/>
            <a:ext cx="2502380" cy="184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В історії губки відіграли негативну роль, коли за їх допомогою були змиті древні рукописи на пергаменті для нових записів (палімпсестів)</a:t>
            </a:r>
            <a:endParaRPr lang="ru-RU" sz="2800" dirty="0"/>
          </a:p>
        </p:txBody>
      </p:sp>
      <p:pic>
        <p:nvPicPr>
          <p:cNvPr id="60418" name="Picture 2" descr="http://novosibirsk-art.ru/wp-content/uploads/2011/03/palimpsest-archime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1693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Добування губок у Греції</a:t>
            </a:r>
            <a:endParaRPr lang="ru-RU" sz="2800" dirty="0"/>
          </a:p>
        </p:txBody>
      </p:sp>
      <p:pic>
        <p:nvPicPr>
          <p:cNvPr id="8194" name="Picture 2" descr="http://welovetravels.ru/uploads/posts/2012-08/1345746693_206784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7" y="629158"/>
            <a:ext cx="8268477" cy="55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Деякі губки мають вапняковий скелет</a:t>
            </a:r>
            <a:endParaRPr lang="ru-RU" sz="2800" dirty="0"/>
          </a:p>
        </p:txBody>
      </p:sp>
      <p:pic>
        <p:nvPicPr>
          <p:cNvPr id="9218" name="Picture 2" descr="http://dic.academic.ru/pictures/enc_biology/animals/ris._1_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550"/>
            <a:ext cx="5800235" cy="48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nimalkingdom.su/books/item/f00/s00/z0000048/pic/000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5804"/>
            <a:ext cx="4468366" cy="43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Вапнякові губки</a:t>
            </a:r>
            <a:endParaRPr lang="ru-RU" sz="2800" dirty="0"/>
          </a:p>
        </p:txBody>
      </p:sp>
      <p:pic>
        <p:nvPicPr>
          <p:cNvPr id="11266" name="Picture 2" descr="http://www.uwlax.edu/uploadedImages/Academics/Departments/Biology/Zoo-lab/Lab-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78869" y="1608882"/>
            <a:ext cx="5597014" cy="35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useum.wa.gov.au/sites/default/files/imagecache/wam_v2_article_full/collections/calcarea-sycon-cf-gelatinos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51731"/>
            <a:ext cx="4314340" cy="24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zoologyphylumporifera2012.weebly.com/uploads/1/5/2/3/15234868/6183474.png?4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1603"/>
            <a:ext cx="4345853" cy="298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Вапнякові скелети губок, намальовані Ернстом </a:t>
            </a:r>
            <a:r>
              <a:rPr lang="uk-UA" sz="2800" dirty="0" err="1" smtClean="0"/>
              <a:t>Геккелем</a:t>
            </a:r>
            <a:endParaRPr lang="ru-RU" sz="2800" dirty="0"/>
          </a:p>
        </p:txBody>
      </p:sp>
      <p:pic>
        <p:nvPicPr>
          <p:cNvPr id="10242" name="Picture 2" descr="http://upload.wikimedia.org/wikipedia/commons/5/59/Haeckel_Calcispongi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1629"/>
            <a:ext cx="3960440" cy="54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pload.wikimedia.org/wikipedia/commons/d/d1/Haeckel_Calcispongiae_Leucosolenia_complic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01630"/>
            <a:ext cx="3939939" cy="54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Скляні губки мають кремнієвий скелет (</a:t>
            </a:r>
            <a:r>
              <a:rPr lang="en-US" sz="2800" dirty="0" smtClean="0"/>
              <a:t>S</a:t>
            </a:r>
            <a:r>
              <a:rPr lang="uk-UA" sz="2800" dirty="0" err="1" smtClean="0"/>
              <a:t>іО</a:t>
            </a:r>
            <a:r>
              <a:rPr lang="uk-UA" sz="2800" baseline="-25000" dirty="0" err="1" smtClean="0"/>
              <a:t>2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pic>
        <p:nvPicPr>
          <p:cNvPr id="38920" name="Picture 8" descr="http://t2.gstatic.com/images?q=tbn:ANd9GcQ-RGOtGZt68_k2anx2s4psGtjiTnbm_03SzVqwgs-Cx61lw8WW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22" y="620688"/>
            <a:ext cx="3294072" cy="2592288"/>
          </a:xfrm>
          <a:prstGeom prst="rect">
            <a:avLst/>
          </a:prstGeom>
          <a:noFill/>
        </p:spPr>
      </p:pic>
      <p:pic>
        <p:nvPicPr>
          <p:cNvPr id="12290" name="Picture 2" descr="http://i.enc-dic.com/dic/enc_biology/images/animals/ris._1_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20688"/>
            <a:ext cx="8861623" cy="556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news.traders-union.ru/images/news/5695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8" y="3448712"/>
            <a:ext cx="3154529" cy="21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origins.org.ua/pictures/sponge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6098" y="764703"/>
            <a:ext cx="3154529" cy="2639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Скляні губки</a:t>
            </a:r>
            <a:endParaRPr lang="ru-RU" sz="2800" dirty="0"/>
          </a:p>
        </p:txBody>
      </p:sp>
      <p:pic>
        <p:nvPicPr>
          <p:cNvPr id="39940" name="Picture 4" descr="http://www.origins.org.ua/pictures/spon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63326"/>
            <a:ext cx="3338553" cy="2592288"/>
          </a:xfrm>
          <a:prstGeom prst="rect">
            <a:avLst/>
          </a:prstGeom>
          <a:noFill/>
        </p:spPr>
      </p:pic>
      <p:pic>
        <p:nvPicPr>
          <p:cNvPr id="13314" name="Picture 2" descr="http://pics.livejournal.com/olnud/pic/0005fp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83" y="620688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gubky.ru/vidy_stekl/1-Euplectella_aspergillum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4" y="620688"/>
            <a:ext cx="37973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files.school-collection.edu.ru/dlrstore/b367f673-af0a-4050-b780-d11054f7ba35/glassponge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55001"/>
            <a:ext cx="3262417" cy="2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Багатоклітинні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Ці клітини утворюють тканини, органи і системи органів</a:t>
            </a:r>
            <a:endParaRPr lang="ru-RU" sz="2800" dirty="0"/>
          </a:p>
        </p:txBody>
      </p:sp>
      <p:pic>
        <p:nvPicPr>
          <p:cNvPr id="15362" name="Picture 2" descr="http://www.arms-expo.ru/im.xp/050054052053056054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13883" y="1390773"/>
            <a:ext cx="5500608" cy="3960438"/>
          </a:xfrm>
          <a:prstGeom prst="rect">
            <a:avLst/>
          </a:prstGeom>
          <a:noFill/>
        </p:spPr>
      </p:pic>
      <p:pic>
        <p:nvPicPr>
          <p:cNvPr id="15364" name="Picture 4" descr="http://nts.sci-lib.com/pictures/09/18/00043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00315" y="1820597"/>
            <a:ext cx="5489774" cy="3089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Кожна клітина тіла губки живиться окремо способом фагоцитозу</a:t>
            </a:r>
            <a:endParaRPr lang="ru-RU" sz="2800" dirty="0"/>
          </a:p>
        </p:txBody>
      </p:sp>
      <p:pic>
        <p:nvPicPr>
          <p:cNvPr id="40962" name="Picture 2" descr="http://900igr.net/datai/biologija/Uslozhnenie-zhivotnykh-v-protsesse-evoljutsii/0003-006-Mnogokletochnye-zhivot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536504" cy="54438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2769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Джгутикові клітини </a:t>
            </a:r>
          </a:p>
          <a:p>
            <a:pPr algn="ctr"/>
            <a:r>
              <a:rPr lang="uk-UA" sz="2400" dirty="0" smtClean="0"/>
              <a:t>створюють </a:t>
            </a:r>
          </a:p>
          <a:p>
            <a:pPr algn="ctr"/>
            <a:r>
              <a:rPr lang="uk-UA" sz="2400" dirty="0" smtClean="0"/>
              <a:t>потік води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77072"/>
            <a:ext cx="31188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Губка поглинає з води </a:t>
            </a:r>
          </a:p>
          <a:p>
            <a:pPr algn="ctr"/>
            <a:r>
              <a:rPr lang="uk-UA" sz="2400" dirty="0" smtClean="0"/>
              <a:t>мікроорганізми і </a:t>
            </a:r>
          </a:p>
          <a:p>
            <a:pPr algn="ctr"/>
            <a:r>
              <a:rPr lang="uk-UA" sz="2400" dirty="0" smtClean="0"/>
              <a:t>органічні частинки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564904"/>
            <a:ext cx="20054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Такий спосіб </a:t>
            </a:r>
          </a:p>
          <a:p>
            <a:r>
              <a:rPr lang="uk-UA" sz="2400" dirty="0" smtClean="0"/>
              <a:t>живлення – </a:t>
            </a:r>
          </a:p>
          <a:p>
            <a:r>
              <a:rPr lang="uk-UA" sz="3200" dirty="0" smtClean="0"/>
              <a:t>фільтрація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Окремі губки – хижаки, які полюють на дрібних тварин</a:t>
            </a:r>
            <a:endParaRPr lang="ru-RU" sz="2800" dirty="0"/>
          </a:p>
        </p:txBody>
      </p:sp>
      <p:pic>
        <p:nvPicPr>
          <p:cNvPr id="48130" name="Picture 2" descr="http://i793.photobucket.com/albums/yy217/mangust3/bizzare/RTEmagicC_vacelet_1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135586" cy="5494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Функцію дихання і виділення </a:t>
            </a:r>
          </a:p>
          <a:p>
            <a:pPr algn="ctr">
              <a:buNone/>
            </a:pPr>
            <a:r>
              <a:rPr lang="uk-UA" sz="2800" dirty="0" smtClean="0"/>
              <a:t>теж виконує кожна окрема клітина</a:t>
            </a:r>
            <a:endParaRPr lang="ru-RU" sz="2800" dirty="0"/>
          </a:p>
        </p:txBody>
      </p:sp>
      <p:pic>
        <p:nvPicPr>
          <p:cNvPr id="14338" name="Picture 2" descr="http://classconnection.s3.amazonaws.com/126/flashcards/540126/jpg/grantiacslabel1305845717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3050"/>
            <a:ext cx="8488317" cy="53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Нервових і 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язових</a:t>
            </a:r>
            <a:r>
              <a:rPr lang="uk-UA" sz="2800" dirty="0" smtClean="0"/>
              <a:t> клітин губки не мають</a:t>
            </a:r>
            <a:endParaRPr lang="ru-RU" sz="2800" dirty="0"/>
          </a:p>
        </p:txBody>
      </p:sp>
      <p:pic>
        <p:nvPicPr>
          <p:cNvPr id="15364" name="Picture 4" descr="http://www.qm.qld.gov.au/Find+out+about/Animals+of+Queensland/Sea+Life/Sponges/Unique+features+of+sponges/~/media/Images/Find%20out%20about/Animals/Sea%20life/Sponges/dysidea-sp-3.jpg?w=300&amp;h=225&amp;a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8039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Губки розмножуються </a:t>
            </a:r>
            <a:r>
              <a:rPr lang="uk-UA" sz="2800" dirty="0" err="1" smtClean="0"/>
              <a:t>нестатево</a:t>
            </a:r>
            <a:r>
              <a:rPr lang="uk-UA" sz="2800" dirty="0" smtClean="0"/>
              <a:t> брунькуванням</a:t>
            </a:r>
            <a:endParaRPr lang="ru-RU" sz="2800" dirty="0"/>
          </a:p>
        </p:txBody>
      </p:sp>
      <p:pic>
        <p:nvPicPr>
          <p:cNvPr id="16388" name="Picture 4" descr="http://images.myshared.ru/154889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2899" y="1226446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nimalkingdom.su/books/item/f00/s00/z0000035/pic/000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79"/>
            <a:ext cx="4865616" cy="56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Губки розмножуються </a:t>
            </a:r>
            <a:r>
              <a:rPr lang="uk-UA" sz="2800" dirty="0" err="1" smtClean="0"/>
              <a:t>нестатево</a:t>
            </a:r>
            <a:r>
              <a:rPr lang="uk-UA" sz="2800" dirty="0" smtClean="0"/>
              <a:t> фрагментацією</a:t>
            </a:r>
            <a:endParaRPr lang="ru-RU" sz="2800" dirty="0"/>
          </a:p>
        </p:txBody>
      </p:sp>
      <p:pic>
        <p:nvPicPr>
          <p:cNvPr id="45058" name="Picture 2" descr="Baikalospongia s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У прісноводної бодяги взимку тіло гине, </a:t>
            </a:r>
          </a:p>
          <a:p>
            <a:pPr algn="ctr">
              <a:buNone/>
            </a:pPr>
            <a:r>
              <a:rPr lang="uk-UA" sz="2800" dirty="0" smtClean="0"/>
              <a:t>а виживають внутрішні бруньки - </a:t>
            </a:r>
            <a:r>
              <a:rPr lang="uk-UA" sz="2800" dirty="0" err="1" smtClean="0"/>
              <a:t>гемули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060848"/>
            <a:ext cx="92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Гемули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7410" name="Picture 2" descr="http://aquascope.ru/wp-content/uploads/2011/09/%D0%9F%D1%80%D0%B5%D1%81%D0%BD%D0%BE%D0%B2%D0%BE%D0%B4%D0%BD%D0%B0%D1%8F-%D0%B3%D1%83%D0%B1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4460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emula.jpg (25598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93755" y="167954"/>
            <a:ext cx="1921455" cy="3114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Препаратами із бодяги лікують гематоми і хворі суглоби</a:t>
            </a:r>
            <a:endParaRPr lang="ru-RU" sz="2800" dirty="0"/>
          </a:p>
        </p:txBody>
      </p:sp>
      <p:pic>
        <p:nvPicPr>
          <p:cNvPr id="56324" name="Picture 4" descr="http://vekzhivu.com/sites/default/files/imagecache/resizeimgpost-500-500/u78/2011/12/bodyag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75442" cy="5400600"/>
          </a:xfrm>
          <a:prstGeom prst="rect">
            <a:avLst/>
          </a:prstGeom>
          <a:noFill/>
        </p:spPr>
      </p:pic>
      <p:pic>
        <p:nvPicPr>
          <p:cNvPr id="56326" name="Picture 6" descr="http://www.clean-face.ru/content/images/Articles/Bodyaga/Bodyag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26114" y="1658862"/>
            <a:ext cx="3600400" cy="1524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Бодягу використовують як косметичний засіб для омолодження шкіри</a:t>
            </a:r>
            <a:endParaRPr lang="ru-RU" sz="2800" dirty="0"/>
          </a:p>
        </p:txBody>
      </p:sp>
      <p:pic>
        <p:nvPicPr>
          <p:cNvPr id="18434" name="Picture 2" descr="http://bigudi.net/uploads/posts/2013-10/1381581301_bf33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559799"/>
            <a:ext cx="7251171" cy="54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Бувають роздільностатеві і гермафродити (більшість)</a:t>
            </a:r>
            <a:endParaRPr lang="ru-RU" sz="2800" dirty="0"/>
          </a:p>
        </p:txBody>
      </p:sp>
      <p:pic>
        <p:nvPicPr>
          <p:cNvPr id="19458" name="Picture 2" descr="http://gubky.ru/osnovnye/1-gubki_jivotn/gub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4684"/>
            <a:ext cx="7512496" cy="563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Багатоклітинні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Багатоклітинні є безхребетні і хордові</a:t>
            </a:r>
            <a:endParaRPr lang="ru-RU" sz="2800" dirty="0"/>
          </a:p>
        </p:txBody>
      </p:sp>
      <p:pic>
        <p:nvPicPr>
          <p:cNvPr id="16386" name="Picture 2" descr="Рис. 1. Схематическое изображение локализации предхрящевых скоплений мезенхимы у зародыша человека на 4—5-й неделе внутpиутpoбнoгo развития: 1 — хорда; 2 — затылочный комплекс; 3 — позвоночник; 4 — лопатка; 5 — закладка костей рук; 6 — ладонная пластинка; 7 — ребра; 8 — таз; 9 — закладка костей но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4896544" cy="54608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39952" y="1844824"/>
            <a:ext cx="1043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Хорда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068960"/>
            <a:ext cx="28237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Зародок людини </a:t>
            </a:r>
          </a:p>
          <a:p>
            <a:r>
              <a:rPr lang="uk-UA" sz="2800" dirty="0" smtClean="0"/>
              <a:t>4 – 5 тижнів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Сперматозоїд і яйцеклітина зливаються в зиготу,</a:t>
            </a:r>
          </a:p>
          <a:p>
            <a:pPr algn="ctr">
              <a:buNone/>
            </a:pPr>
            <a:r>
              <a:rPr lang="uk-UA" sz="2800" dirty="0" smtClean="0"/>
              <a:t> яка перетворюється у </a:t>
            </a:r>
            <a:r>
              <a:rPr lang="uk-UA" sz="2800" dirty="0" err="1" smtClean="0"/>
              <a:t>вільноплаваючу</a:t>
            </a:r>
            <a:r>
              <a:rPr lang="uk-UA" sz="2800" dirty="0" smtClean="0"/>
              <a:t> личинку</a:t>
            </a:r>
            <a:endParaRPr lang="ru-RU" sz="2800" dirty="0"/>
          </a:p>
        </p:txBody>
      </p:sp>
      <p:pic>
        <p:nvPicPr>
          <p:cNvPr id="49158" name="Picture 6" descr="http://t2.gstatic.com/images?q=tbn:ANd9GcQ-RGOtGZt68_k2anx2s4psGtjiTnbm_03SzVqwgs-Cx61lw8WW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2736304" cy="1762126"/>
          </a:xfrm>
          <a:prstGeom prst="rect">
            <a:avLst/>
          </a:prstGeom>
          <a:noFill/>
        </p:spPr>
      </p:pic>
      <p:pic>
        <p:nvPicPr>
          <p:cNvPr id="20482" name="Picture 2" descr="http://900igr.net/datai/biologija/Mnogokletochnye-organizmy-gubki/0016-014-Tip-Gubki-Spongia-ili-Porife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4" y="606624"/>
            <a:ext cx="8928992" cy="27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.beta.rian.ru/images/26185/90/261859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475" y="3325492"/>
            <a:ext cx="4397621" cy="24797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411215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Личинки губок мають </a:t>
            </a:r>
          </a:p>
          <a:p>
            <a:r>
              <a:rPr lang="uk-UA" sz="2400" dirty="0"/>
              <a:t>світлочутливе вічко </a:t>
            </a:r>
          </a:p>
          <a:p>
            <a:r>
              <a:rPr lang="uk-UA" sz="2400" dirty="0"/>
              <a:t>(у дорослих відсутнє) </a:t>
            </a:r>
          </a:p>
          <a:p>
            <a:r>
              <a:rPr lang="uk-UA" sz="2400" dirty="0"/>
              <a:t>і тікають у темряву </a:t>
            </a:r>
          </a:p>
          <a:p>
            <a:r>
              <a:rPr lang="uk-UA" sz="2400" dirty="0"/>
              <a:t>(негативний фототаксис)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Убити губку досить важко, у неї велика здатність до регенерації</a:t>
            </a:r>
            <a:endParaRPr lang="ru-RU" sz="2800" dirty="0"/>
          </a:p>
        </p:txBody>
      </p:sp>
      <p:pic>
        <p:nvPicPr>
          <p:cNvPr id="21506" name="Picture 2" descr="http://ecodelo.org/sites/default/files/4/images/Image1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047" y="1350599"/>
            <a:ext cx="54776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gubky.ru/vidy_obyknoven/3-apelsin/Tethya_aurant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2495" y="1312706"/>
            <a:ext cx="5477645" cy="410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s.mobilluck.com.ua/thumb/graters/maestro/Maestro_MR1602_123096_200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436" y="1938073"/>
            <a:ext cx="15335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Губки майже не мають ворогів, тому що вони </a:t>
            </a:r>
            <a:r>
              <a:rPr lang="uk-UA" sz="2800" dirty="0" err="1" smtClean="0"/>
              <a:t>малоїстівні</a:t>
            </a:r>
            <a:endParaRPr lang="ru-RU" sz="2800" dirty="0"/>
          </a:p>
        </p:txBody>
      </p:sp>
      <p:pic>
        <p:nvPicPr>
          <p:cNvPr id="22530" name="Picture 2" descr="http://gubky.ru/sistematika/1-sistema/demospongi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0" y="556855"/>
            <a:ext cx="7488832" cy="56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Губки очищають воду і виділяють отруйні речовини, </a:t>
            </a:r>
          </a:p>
          <a:p>
            <a:pPr algn="ctr">
              <a:buNone/>
            </a:pPr>
            <a:r>
              <a:rPr lang="uk-UA" sz="2800" dirty="0" smtClean="0"/>
              <a:t>смертельні для мікроорганізмів</a:t>
            </a:r>
            <a:endParaRPr lang="ru-RU" sz="2800" dirty="0"/>
          </a:p>
        </p:txBody>
      </p:sp>
      <p:pic>
        <p:nvPicPr>
          <p:cNvPr id="23554" name="Picture 2" descr="http://gubky.ru/osnovnye/4-tipy_form/porif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6428"/>
            <a:ext cx="7056784" cy="52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Губки є притулком для дрібних ракоподібних, </a:t>
            </a:r>
            <a:r>
              <a:rPr lang="uk-UA" sz="2800" dirty="0" err="1" smtClean="0"/>
              <a:t>червів</a:t>
            </a:r>
            <a:r>
              <a:rPr lang="uk-UA" sz="2800" dirty="0" smtClean="0"/>
              <a:t>, молюсків</a:t>
            </a:r>
            <a:endParaRPr lang="ru-RU" sz="2800" dirty="0"/>
          </a:p>
        </p:txBody>
      </p:sp>
      <p:pic>
        <p:nvPicPr>
          <p:cNvPr id="53252" name="Picture 4" descr="http://t2.gstatic.com/images?q=tbn:ANd9GcQ-RGOtGZt68_k2anx2s4psGtjiTnbm_03SzVqwgs-Cx61lw8WW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52936"/>
            <a:ext cx="2232248" cy="1080120"/>
          </a:xfrm>
          <a:prstGeom prst="rect">
            <a:avLst/>
          </a:prstGeom>
          <a:noFill/>
        </p:spPr>
      </p:pic>
      <p:pic>
        <p:nvPicPr>
          <p:cNvPr id="53254" name="Picture 6" descr="http://science.compulenta.ru/upload/iblock/0da/bczpvcjm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7151967" cy="5375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err="1" smtClean="0"/>
              <a:t>Бокоплав</a:t>
            </a:r>
            <a:r>
              <a:rPr lang="uk-UA" sz="2800" dirty="0" smtClean="0"/>
              <a:t> – квартирант губки під час линяння</a:t>
            </a:r>
            <a:endParaRPr lang="ru-RU" sz="2800" dirty="0"/>
          </a:p>
        </p:txBody>
      </p:sp>
      <p:pic>
        <p:nvPicPr>
          <p:cNvPr id="24578" name="Picture 2" descr="http://farm2.static.flickr.com/1432/5117851448_f3e57d9d2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2101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Губки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Рак-самітник ховається у губці</a:t>
            </a:r>
            <a:endParaRPr lang="ru-RU" sz="2800" dirty="0"/>
          </a:p>
        </p:txBody>
      </p:sp>
      <p:pic>
        <p:nvPicPr>
          <p:cNvPr id="25602" name="Picture 2" descr="http://aquasea.narod.ru/foto/suberites_domunc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5964"/>
            <a:ext cx="7009743" cy="56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Безхребетні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Губки </a:t>
            </a:r>
            <a:endParaRPr lang="ru-RU" sz="2800" dirty="0"/>
          </a:p>
        </p:txBody>
      </p:sp>
      <p:pic>
        <p:nvPicPr>
          <p:cNvPr id="1026" name="Picture 2" descr="http://yznavaika.com/wp-content/uploads/2011/11/%D0%B3%D1%83%D0%B1%D0%BA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219"/>
            <a:ext cx="8237512" cy="55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Безхребетні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Кишковопорожнинні </a:t>
            </a:r>
            <a:endParaRPr lang="ru-RU" sz="2800" dirty="0"/>
          </a:p>
        </p:txBody>
      </p:sp>
      <p:pic>
        <p:nvPicPr>
          <p:cNvPr id="2050" name="Picture 2" descr="http://www.zoofirma.ru/images/knigi/0999/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43192" cy="55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Безхребетні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Плоскі черви</a:t>
            </a:r>
            <a:endParaRPr lang="ru-RU" sz="2800" dirty="0"/>
          </a:p>
        </p:txBody>
      </p:sp>
      <p:pic>
        <p:nvPicPr>
          <p:cNvPr id="28674" name="Picture 2" descr="http://mestechko.info/uploads/posts/2012-02/thumbs/1330430507_1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39004" cy="549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Безхребетні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Круглі черви</a:t>
            </a:r>
            <a:endParaRPr lang="ru-RU" sz="2800" dirty="0"/>
          </a:p>
        </p:txBody>
      </p:sp>
      <p:pic>
        <p:nvPicPr>
          <p:cNvPr id="27650" name="Picture 2" descr="http://aquadomik.ru/wp-content/uploads/2009/11/nemat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24936" cy="551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Безхребетні тварини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Кільчасті черви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26626" name="Picture 2" descr="http://www.akvalife.info/akva/animal/img/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64896" cy="5484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462</Words>
  <Application>Microsoft Office PowerPoint</Application>
  <PresentationFormat>Экран (4:3)</PresentationFormat>
  <Paragraphs>131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Arial</vt:lpstr>
      <vt:lpstr>Calibri</vt:lpstr>
      <vt:lpstr>Тема Office</vt:lpstr>
      <vt:lpstr>Тип Губки</vt:lpstr>
      <vt:lpstr>Підцарство Багатоклітинні тварини</vt:lpstr>
      <vt:lpstr>Підцарство Багатоклітинні тварини</vt:lpstr>
      <vt:lpstr>Підцарство Багатоклітинні тварини</vt:lpstr>
      <vt:lpstr>Безхребетні тварини</vt:lpstr>
      <vt:lpstr>Безхребетні тварини</vt:lpstr>
      <vt:lpstr>Безхребетні тварини</vt:lpstr>
      <vt:lpstr>Безхребетні тварини</vt:lpstr>
      <vt:lpstr>Безхребетні тварини</vt:lpstr>
      <vt:lpstr>Безхребетні тварини</vt:lpstr>
      <vt:lpstr>Безхребетні тварини</vt:lpstr>
      <vt:lpstr>Хордові тварини</vt:lpstr>
      <vt:lpstr>Хордові тварини</vt:lpstr>
      <vt:lpstr>Хордові тварини</vt:lpstr>
      <vt:lpstr>Хордові тварини</vt:lpstr>
      <vt:lpstr>Хордові тварини</vt:lpstr>
      <vt:lpstr>Хордові тварини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  <vt:lpstr>Тип Губки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Губки</dc:title>
  <dc:creator>User</dc:creator>
  <cp:lastModifiedBy>Пользователь</cp:lastModifiedBy>
  <cp:revision>52</cp:revision>
  <dcterms:created xsi:type="dcterms:W3CDTF">2012-10-14T17:15:15Z</dcterms:created>
  <dcterms:modified xsi:type="dcterms:W3CDTF">2020-09-12T13:45:57Z</dcterms:modified>
</cp:coreProperties>
</file>