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269" r:id="rId16"/>
    <p:sldId id="270" r:id="rId17"/>
    <p:sldId id="271" r:id="rId18"/>
    <p:sldId id="272" r:id="rId19"/>
    <p:sldId id="273" r:id="rId20"/>
    <p:sldId id="280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/>
          <a:lstStyle/>
          <a:p>
            <a:r>
              <a:rPr lang="uk-UA" dirty="0" smtClean="0"/>
              <a:t> 24. Будова і функції кореня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humbs.dreamstime.com/thumb_326/122472028336zy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187670" cy="57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2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1.Кореневий чохлик </a:t>
            </a:r>
            <a:r>
              <a:rPr lang="uk-UA" sz="2800" dirty="0" smtClean="0"/>
              <a:t>захищає верхівку кореня під час її просування в ґрунті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8082"/>
            <a:ext cx="4199697" cy="54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6" y="551401"/>
            <a:ext cx="3962041" cy="54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8532440" y="530120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Внутрішні клітини кореневого чохлика мають              важкі крохмальні зерна, які під дією сили тяжіння опускаються  і «вказують» напрям росту</a:t>
            </a:r>
            <a:endParaRPr lang="ru-RU" sz="2800" dirty="0"/>
          </a:p>
        </p:txBody>
      </p:sp>
      <p:pic>
        <p:nvPicPr>
          <p:cNvPr id="20482" name="Picture 2" descr="http://e-lib.gasu.ru/eposobia/papina/malprak1/chap3/R_3_1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8160"/>
            <a:ext cx="3009947" cy="49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Поверхневі клітини постійно відмирають і злущуються, виділяючи </a:t>
            </a:r>
            <a:r>
              <a:rPr lang="uk-UA" sz="2800" b="1" i="1" dirty="0" smtClean="0"/>
              <a:t>слиз</a:t>
            </a:r>
            <a:r>
              <a:rPr lang="uk-UA" sz="2800" dirty="0" smtClean="0"/>
              <a:t> для легшого просування кореня</a:t>
            </a:r>
            <a:endParaRPr lang="ru-RU" sz="2800" dirty="0"/>
          </a:p>
        </p:txBody>
      </p:sp>
      <p:pic>
        <p:nvPicPr>
          <p:cNvPr id="23554" name="Picture 2" descr="http://www.shvedun.ru/images/fotomicro/Image_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28891" cy="53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2. </a:t>
            </a:r>
            <a:r>
              <a:rPr lang="uk-UA" sz="2800" b="1" i="1" dirty="0" smtClean="0"/>
              <a:t>Зона поділу </a:t>
            </a:r>
            <a:r>
              <a:rPr lang="uk-UA" sz="2800" dirty="0" smtClean="0"/>
              <a:t>складається з дуже дрібних                                        тільки що утворених клітин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20" y="608082"/>
            <a:ext cx="4213968" cy="54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551401"/>
            <a:ext cx="3975364" cy="54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8659368" y="443711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2. </a:t>
            </a:r>
            <a:r>
              <a:rPr lang="uk-UA" sz="2800" b="1" i="1" dirty="0" smtClean="0"/>
              <a:t>Зона </a:t>
            </a:r>
            <a:r>
              <a:rPr lang="uk-UA" sz="2800" b="1" i="1" dirty="0" smtClean="0"/>
              <a:t>поділу </a:t>
            </a:r>
            <a:r>
              <a:rPr lang="uk-UA" sz="2800" dirty="0" smtClean="0"/>
              <a:t>у корінці цибулі</a:t>
            </a:r>
            <a:endParaRPr lang="ru-RU" sz="2800" dirty="0"/>
          </a:p>
        </p:txBody>
      </p:sp>
      <p:pic>
        <p:nvPicPr>
          <p:cNvPr id="25602" name="Picture 2" descr="http://upload.wikimedia.org/wikipedia/commons/6/6e/Meristemo_apic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4745"/>
            <a:ext cx="7592268" cy="56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5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3.Зона розтягу </a:t>
            </a:r>
            <a:r>
              <a:rPr lang="uk-UA" sz="2800" dirty="0" smtClean="0"/>
              <a:t>проштовхує кінчик кореня вглиб,                    має клітини, що швидко ростуть                                                       і перетворюються на клітини постійних тканин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8081"/>
            <a:ext cx="3920369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8080"/>
            <a:ext cx="3671297" cy="50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8460432" y="319355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4.Зона всмоктування (зона кореневих волосків)</a:t>
            </a:r>
            <a:r>
              <a:rPr lang="uk-UA" sz="2800" dirty="0" smtClean="0"/>
              <a:t> складена постійними тканинами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740"/>
            <a:ext cx="4213967" cy="54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400"/>
            <a:ext cx="3975364" cy="54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8543651" y="191683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Клітини шкірочки кореня у цій зоні мають вирости – </a:t>
            </a:r>
            <a:r>
              <a:rPr lang="uk-UA" sz="2800" b="1" i="1" dirty="0" smtClean="0"/>
              <a:t>кореневі волоски </a:t>
            </a:r>
            <a:r>
              <a:rPr lang="uk-UA" sz="2800" dirty="0" smtClean="0"/>
              <a:t>до 1 см</a:t>
            </a:r>
            <a:endParaRPr lang="ru-RU" sz="2800" dirty="0"/>
          </a:p>
        </p:txBody>
      </p:sp>
      <p:pic>
        <p:nvPicPr>
          <p:cNvPr id="15362" name="Picture 2" descr="http://blgy.ru/images/biology6/pic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3442"/>
            <a:ext cx="3744416" cy="52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Кореневі волоски закріплюють рослину і                поглинають воду з мінеральними речовинами</a:t>
            </a:r>
            <a:endParaRPr lang="ru-RU" sz="2800" dirty="0"/>
          </a:p>
        </p:txBody>
      </p:sp>
      <p:pic>
        <p:nvPicPr>
          <p:cNvPr id="26626" name="Picture 2" descr="http://elementy.ru/images/news/o-glycosylated_cell_wall_root_hair_fig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Доросла рослина жита має 10 </a:t>
            </a:r>
            <a:r>
              <a:rPr lang="uk-UA" sz="2800" dirty="0" err="1" smtClean="0"/>
              <a:t>млрд</a:t>
            </a:r>
            <a:r>
              <a:rPr lang="uk-UA" sz="2800" dirty="0" smtClean="0"/>
              <a:t> кореневих волосків ,                 їх площа у значно перевищує площу надземних частин</a:t>
            </a:r>
            <a:endParaRPr lang="ru-RU" sz="2800" dirty="0"/>
          </a:p>
        </p:txBody>
      </p:sp>
      <p:pic>
        <p:nvPicPr>
          <p:cNvPr id="28678" name="Picture 6" descr="http://tdpospelov.ru/images/stories/sideraty/sideraty_r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8839"/>
            <a:ext cx="7210772" cy="54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 чого побудовані корені?</a:t>
            </a:r>
            <a:endParaRPr lang="ru-RU" sz="2800" dirty="0"/>
          </a:p>
        </p:txBody>
      </p:sp>
      <p:pic>
        <p:nvPicPr>
          <p:cNvPr id="3074" name="Picture 2" descr="http://forest.geoman.ru/forest/item/f00/s01/e0001247/pic/000_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7864" y="-528063"/>
            <a:ext cx="5682208" cy="779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6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Кореневі волоски живуть 2…3 тижні</a:t>
            </a:r>
            <a:endParaRPr lang="ru-RU" sz="2800" dirty="0"/>
          </a:p>
        </p:txBody>
      </p:sp>
      <p:pic>
        <p:nvPicPr>
          <p:cNvPr id="27650" name="Picture 2" descr="http://www.origins.org.ua/pictures/root_h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703" y="548680"/>
            <a:ext cx="5651723" cy="56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зоні кореневих волосків корінь уже не рухається</a:t>
            </a:r>
            <a:endParaRPr lang="ru-RU" sz="2800" dirty="0"/>
          </a:p>
        </p:txBody>
      </p:sp>
      <p:pic>
        <p:nvPicPr>
          <p:cNvPr id="29698" name="Picture 2" descr="http://www.eccotech.ru/wp-content/uploads/2013/03/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5931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Поперечний переріз зони всмоктування:                                  </a:t>
            </a:r>
            <a:r>
              <a:rPr lang="uk-UA" sz="2800" b="1" i="1" dirty="0" smtClean="0"/>
              <a:t>шкірочка з кореневими волосками</a:t>
            </a:r>
            <a:endParaRPr lang="ru-RU" sz="2800" b="1" i="1" dirty="0"/>
          </a:p>
        </p:txBody>
      </p:sp>
      <p:pic>
        <p:nvPicPr>
          <p:cNvPr id="30722" name="Picture 2" descr="http://cor.edu.27.ru/dlrstore/79e9e34a-0a01-022a-00d5-91a68a633472/%5bBIO6_04-27-01%5d_%5bIM_10_01%5d.HTM_files/10104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1544" y="-427749"/>
            <a:ext cx="5381973" cy="74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ib.nspu.ru/umk/6d9f7c37b8f75fa8/d7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5940152" y="306935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Поперечний переріз зони всмоктування:                                       багато шарів </a:t>
            </a:r>
            <a:r>
              <a:rPr lang="uk-UA" sz="2800" b="1" i="1" dirty="0" smtClean="0"/>
              <a:t>основної тканини кори                                        </a:t>
            </a:r>
            <a:r>
              <a:rPr lang="uk-UA" sz="2800" dirty="0" smtClean="0"/>
              <a:t>(передають воду і запасають поживні речовини)</a:t>
            </a:r>
            <a:endParaRPr lang="ru-RU" sz="2800" dirty="0"/>
          </a:p>
        </p:txBody>
      </p:sp>
      <p:pic>
        <p:nvPicPr>
          <p:cNvPr id="4" name="Picture 2" descr="http://cor.edu.27.ru/dlrstore/79e9e34a-0a01-022a-00d5-91a68a633472/%5bBIO6_04-27-01%5d_%5bIM_10_01%5d.HTM_files/10104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7251" y="-360946"/>
            <a:ext cx="5039053" cy="70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5400000">
            <a:off x="5508104" y="2951236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Поперечний переріз зони всмоктування: </a:t>
            </a:r>
            <a:r>
              <a:rPr lang="uk-UA" sz="2800" b="1" i="1" dirty="0" smtClean="0"/>
              <a:t>центральний циліндр  з єдиним провідним пучком</a:t>
            </a:r>
            <a:endParaRPr lang="ru-RU" sz="2800" b="1" i="1" dirty="0"/>
          </a:p>
        </p:txBody>
      </p:sp>
      <p:pic>
        <p:nvPicPr>
          <p:cNvPr id="4" name="Picture 2" descr="http://cor.edu.27.ru/dlrstore/79e9e34a-0a01-022a-00d5-91a68a633472/%5bBIO6_04-27-01%5d_%5bIM_10_01%5d.HTM_files/10104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1544" y="-427749"/>
            <a:ext cx="5381973" cy="74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Поперечний переріз зони всмоктування:                             </a:t>
            </a:r>
            <a:r>
              <a:rPr lang="uk-UA" sz="2800" b="1" i="1" dirty="0" smtClean="0"/>
              <a:t>судини (деревина) </a:t>
            </a:r>
            <a:r>
              <a:rPr lang="uk-UA" sz="2800" dirty="0" smtClean="0"/>
              <a:t>провідного пучка – промені «зірки», між ними – </a:t>
            </a:r>
            <a:r>
              <a:rPr lang="uk-UA" sz="2800" b="1" i="1" dirty="0" smtClean="0"/>
              <a:t>ситоподібні трубки (луб)</a:t>
            </a:r>
            <a:endParaRPr lang="ru-RU" sz="2800" b="1" i="1" dirty="0"/>
          </a:p>
        </p:txBody>
      </p:sp>
      <p:pic>
        <p:nvPicPr>
          <p:cNvPr id="4" name="Picture 2" descr="http://cor.edu.27.ru/dlrstore/79e9e34a-0a01-022a-00d5-91a68a633472/%5bBIO6_04-27-01%5d_%5bIM_10_01%5d.HTM_files/10104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5432" y="-381134"/>
            <a:ext cx="5142691" cy="71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5</a:t>
            </a:r>
            <a:r>
              <a:rPr lang="uk-UA" sz="2800" b="1" i="1" dirty="0" smtClean="0"/>
              <a:t>.Провідна зона </a:t>
            </a:r>
            <a:r>
              <a:rPr lang="uk-UA" sz="2800" dirty="0" smtClean="0"/>
              <a:t>не має волосків і не всмоктує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8081"/>
            <a:ext cx="4320480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551400"/>
            <a:ext cx="4115866" cy="56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8659368" y="98072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Тут на межі центрального циліндра і кори                         можуть бути </a:t>
            </a:r>
            <a:r>
              <a:rPr lang="uk-UA" sz="2800" b="1" i="1" dirty="0" smtClean="0"/>
              <a:t>точки росту бічних коренів</a:t>
            </a:r>
            <a:endParaRPr lang="ru-RU" sz="2800" b="1" i="1" dirty="0"/>
          </a:p>
        </p:txBody>
      </p:sp>
      <p:pic>
        <p:nvPicPr>
          <p:cNvPr id="4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1337"/>
            <a:ext cx="3960440" cy="5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e-lib.gasu.ru/eposobia/papina/bolprak/chap3/R_3_1_clip_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6084"/>
            <a:ext cx="4410029" cy="3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Провідна зона транспортує речовини вгору – вниз, запасає поживні речовини і                                               закріплює рослину бічними коренями</a:t>
            </a:r>
            <a:endParaRPr lang="ru-RU" sz="2800" dirty="0"/>
          </a:p>
        </p:txBody>
      </p:sp>
      <p:pic>
        <p:nvPicPr>
          <p:cNvPr id="35842" name="Picture 2" descr="http://e-lib.gasu.ru/eposobia/papina/bolprak/chap4/R_4_1_clip_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7912" y="-382265"/>
            <a:ext cx="5037800" cy="6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7812852">
            <a:off x="7616461" y="209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3590321">
            <a:off x="7644926" y="509955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Бічна твірна тканина </a:t>
            </a:r>
            <a:r>
              <a:rPr lang="uk-UA" sz="2800" dirty="0" smtClean="0"/>
              <a:t>між деревиною і лубом провідного пучка з часом потовщує корінь</a:t>
            </a:r>
            <a:endParaRPr lang="ru-RU" sz="2800" dirty="0"/>
          </a:p>
        </p:txBody>
      </p:sp>
      <p:pic>
        <p:nvPicPr>
          <p:cNvPr id="36868" name="Picture 4" descr="начало вторичных изменений в корне двудольного растения (боба обыкновенног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7655"/>
            <a:ext cx="4896544" cy="53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 rot="5400000">
            <a:off x="5298512" y="2596753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Для чого потрібні корені?</a:t>
            </a:r>
            <a:endParaRPr lang="ru-RU" sz="2800" dirty="0"/>
          </a:p>
        </p:txBody>
      </p:sp>
      <p:pic>
        <p:nvPicPr>
          <p:cNvPr id="4098" name="Picture 2" descr="http://img0.liveinternet.ru/images/attach/c/1/50/502/50502513_12984706_mand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6993"/>
            <a:ext cx="4104456" cy="56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Навіщо знати будову кореня?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Пікірування</a:t>
            </a:r>
            <a:r>
              <a:rPr lang="uk-UA" sz="2800" dirty="0" smtClean="0"/>
              <a:t> розсади збільшує галуження кореня</a:t>
            </a:r>
            <a:endParaRPr lang="ru-RU" sz="2800" dirty="0"/>
          </a:p>
        </p:txBody>
      </p:sp>
      <p:pic>
        <p:nvPicPr>
          <p:cNvPr id="37890" name="Picture 2" descr="http://img-fotki.yandex.ru/get/4426/39065060.17/0_9da2f_510cfa56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2609"/>
            <a:ext cx="7562023" cy="56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Навіщо знати будову кореня?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Треба вибирати саджанці з молодими тоненькими корінцями, а не зі старими довгими</a:t>
            </a:r>
            <a:endParaRPr lang="ru-RU" sz="2800" dirty="0"/>
          </a:p>
        </p:txBody>
      </p:sp>
      <p:pic>
        <p:nvPicPr>
          <p:cNvPr id="38914" name="Picture 2" descr="Рис. 41. Развитие корневой системы у сеянцев яблони: А — без пикировки; Б — с пикировкой (корни хорошо разветвляютс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7662"/>
            <a:ext cx="4535457" cy="53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Повторимо зони кореня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94" y="488146"/>
            <a:ext cx="4408332" cy="56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717"/>
            <a:ext cx="4115866" cy="56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якій зоні відбувається утворення нових клітин?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3889"/>
            <a:ext cx="4320480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якій зоні відбувається видовження кореня?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8080"/>
            <a:ext cx="4320480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42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 якій зоні відбувається поглинання                                         води і мінеральних речовин?</a:t>
            </a:r>
            <a:endParaRPr lang="ru-RU" sz="2800" dirty="0"/>
          </a:p>
        </p:txBody>
      </p:sp>
      <p:pic>
        <p:nvPicPr>
          <p:cNvPr id="4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72" y="491627"/>
            <a:ext cx="4320480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42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 утворюється кореневий чохлик, яке його призначення?</a:t>
            </a:r>
            <a:endParaRPr lang="ru-RU" sz="2800" dirty="0"/>
          </a:p>
        </p:txBody>
      </p:sp>
      <p:pic>
        <p:nvPicPr>
          <p:cNvPr id="24578" name="Picture 2" descr="http://4.bp.blogspot.com/-Tm4DFmAEavc/UvELBHcxxtI/AAAAAAAAAGE/pmtS6KYW4_g/s1600/%D0%BA%D1%80%D0%BD%D0%B5%D0%B2%D0%BE%D0%B9+%D1%87%D0%B5%D1%85%D0%BB%D0%B8%D0%BA+%D0%B8+%D0%BA%D0%BE%D1%80%D0%BD%D0%B5%D0%B2%D1%8B%D0%B5+%D0%B2%D0%BE%D0%BB%D0%BE%D1%81%D0%BA%D0%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72" y="548680"/>
            <a:ext cx="7037859" cy="56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Які тканини кореня виконують функцію всмоктування води і мінеральних речовин?</a:t>
            </a:r>
            <a:endParaRPr lang="ru-RU" sz="2800" dirty="0"/>
          </a:p>
        </p:txBody>
      </p:sp>
      <p:pic>
        <p:nvPicPr>
          <p:cNvPr id="10242" name="Picture 2" descr="http://blgy.ru/images/biology6/pic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8432"/>
            <a:ext cx="3874720" cy="54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Які тканини кореня виконують транспортну функцію?</a:t>
            </a:r>
            <a:endParaRPr lang="ru-RU" sz="2800" dirty="0"/>
          </a:p>
        </p:txBody>
      </p:sp>
      <p:pic>
        <p:nvPicPr>
          <p:cNvPr id="4" name="Picture 2" descr="http://cor.edu.27.ru/dlrstore/79e9e34a-0a01-022a-00d5-91a68a633472/%5bBIO6_04-27-01%5d_%5bIM_10_01%5d.HTM_files/101040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9438" y="-463088"/>
            <a:ext cx="5616624" cy="780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9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1368"/>
          </a:xfrm>
        </p:spPr>
        <p:txBody>
          <a:bodyPr>
            <a:normAutofit/>
          </a:bodyPr>
          <a:lstStyle/>
          <a:p>
            <a:r>
              <a:rPr lang="uk-UA" sz="9600" dirty="0" smtClean="0"/>
              <a:t>Таблиця                 на сторінці  107                     (усно)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94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 рослина «знає», де – верх, де – низ,                            куди відрощувати пагони і корені?</a:t>
            </a:r>
            <a:endParaRPr lang="ru-RU" sz="2800" dirty="0"/>
          </a:p>
        </p:txBody>
      </p:sp>
      <p:pic>
        <p:nvPicPr>
          <p:cNvPr id="2052" name="Picture 4" descr="http://distant-lessons.ru/wp-content/uploads/2012/12/kor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31" y="569463"/>
            <a:ext cx="5820692" cy="54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Завдання                на сторінці  107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корінь росте в товщину?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Між деревиною і лубом провідного пучка у багатьох рослин виникає </a:t>
            </a:r>
            <a:r>
              <a:rPr lang="uk-UA" sz="2800" b="1" i="1" dirty="0" smtClean="0"/>
              <a:t>бічна твірна тканина – камбій </a:t>
            </a:r>
            <a:endParaRPr lang="ru-RU" sz="2800" b="1" i="1" dirty="0"/>
          </a:p>
        </p:txBody>
      </p:sp>
      <p:pic>
        <p:nvPicPr>
          <p:cNvPr id="39938" name="Picture 2" descr="http://e-lib.gasu.ru/eposobia/papina/bolprak/chap4/R_4_1_clip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686194" cy="51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5400000">
            <a:off x="1619672" y="184482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корінь росте в товщину?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Камбій, ділячись, відкладає до центру нові шари деревини, а назовні – нові шари лубу</a:t>
            </a:r>
            <a:endParaRPr lang="ru-RU" sz="2800" dirty="0"/>
          </a:p>
        </p:txBody>
      </p:sp>
      <p:pic>
        <p:nvPicPr>
          <p:cNvPr id="40962" name="Picture 2" descr="http://6y.ru/img/B5052p191-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73"/>
            <a:ext cx="7125065" cy="53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7259066">
            <a:off x="2595915" y="2636912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4806016">
            <a:off x="4282103" y="2787942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6688009">
            <a:off x="2266753" y="3468177"/>
            <a:ext cx="64807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657266">
            <a:off x="5033752" y="3345821"/>
            <a:ext cx="64807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0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корінь росте в товщину?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Корковий камбій – бічна твірна тканина </a:t>
            </a:r>
            <a:r>
              <a:rPr lang="uk-UA" sz="2800" dirty="0" smtClean="0"/>
              <a:t>в зовнішньому шарі центрального циліндра – відкладає корок</a:t>
            </a:r>
            <a:endParaRPr lang="ru-RU" sz="2800" dirty="0"/>
          </a:p>
        </p:txBody>
      </p:sp>
      <p:sp>
        <p:nvSpPr>
          <p:cNvPr id="4" name="AutoShape 2" descr="https://upload.wikimedia.org/wikipedia/commons/thumb/d/d9/The_Oak_%28Marshall_Ward%29_Fig_24.jpg/800px-The_Oak_%28Marshall_Ward%29_Fig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The Oak (Marshall Ward) Fig 2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The Oak (Marshall Ward) Fig 2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http://upload.wikimedia.org/wikipedia/commons/thumb/d/d9/The_Oak_(Marshall_Ward)_Fig_24.jpg/275px-The_Oak_(Marshall_Ward)_Fig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66936" cy="53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ашивка 7"/>
          <p:cNvSpPr/>
          <p:nvPr/>
        </p:nvSpPr>
        <p:spPr>
          <a:xfrm rot="5400000">
            <a:off x="2051720" y="422108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корінь росте в товщину?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Потовщені корені нічого не всмоктують,                                      але добре закріплюють рослину</a:t>
            </a:r>
            <a:endParaRPr lang="ru-RU" sz="2800" dirty="0"/>
          </a:p>
        </p:txBody>
      </p:sp>
      <p:pic>
        <p:nvPicPr>
          <p:cNvPr id="43010" name="Picture 2" descr="http://www.perunica.ru/uploads/posts/2010-08/1282645528_ko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58777" cy="54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корінь росте в товщину?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Такі корені характерні для дерев</a:t>
            </a:r>
            <a:endParaRPr lang="ru-RU" sz="2800" dirty="0"/>
          </a:p>
        </p:txBody>
      </p:sp>
      <p:pic>
        <p:nvPicPr>
          <p:cNvPr id="44034" name="Picture 2" descr="http://uspehvbiznese.ru/wp-content/uploads/2013/12/%D0%9A%D0%BE%D1%80%D0%B5%D0%BD%D1%8C-%D1%81%D0%B0%D0%B9%D1%8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51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Корінь – осьовий підземний орган</a:t>
            </a:r>
            <a:endParaRPr lang="ru-RU" sz="2800" dirty="0"/>
          </a:p>
        </p:txBody>
      </p:sp>
      <p:pic>
        <p:nvPicPr>
          <p:cNvPr id="5122" name="Picture 2" descr="http://erokina.volsk-sch11.edusite.ru/images/risun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3" y="623492"/>
            <a:ext cx="3373079" cy="55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Він росте вглиб за рахунок верхівкової твірної тканини на кінчику</a:t>
            </a:r>
            <a:endParaRPr lang="ru-RU" sz="2800" dirty="0"/>
          </a:p>
        </p:txBody>
      </p:sp>
      <p:pic>
        <p:nvPicPr>
          <p:cNvPr id="6146" name="Picture 2" descr="http://900igr.net/datai/biologija/Zony-kornja/0010-015-Kornevoj-chekhl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4473"/>
            <a:ext cx="4176464" cy="55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 rot="5400000">
            <a:off x="4257676" y="2951236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Головні функції – закріплення рослини                                                  і всмоктування води з розчиненими солями</a:t>
            </a:r>
            <a:endParaRPr lang="ru-RU" sz="2800" dirty="0"/>
          </a:p>
        </p:txBody>
      </p:sp>
      <p:pic>
        <p:nvPicPr>
          <p:cNvPr id="7170" name="Picture 2" descr="http://moya-dachka.ru/sites/default/files/kartinki/admin/posadka-i-uhod-za-derev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40759" cy="53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62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Клітини верхівкової твірної тканини постійно діляться у двох напрямах:                                                 вниз (утворюється чохлик),                                                вгору (утворюються інші постійні тканини кореня)</a:t>
            </a:r>
            <a:endParaRPr lang="ru-RU" sz="2800" dirty="0"/>
          </a:p>
        </p:txBody>
      </p:sp>
      <p:pic>
        <p:nvPicPr>
          <p:cNvPr id="8194" name="Picture 2" descr="http://biouroki.ru/content/page/677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8877"/>
            <a:ext cx="5236220" cy="47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5400000">
            <a:off x="3798018" y="246660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Будова кореня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Зони кореня</a:t>
            </a:r>
            <a:endParaRPr lang="ru-RU" sz="2800" dirty="0"/>
          </a:p>
        </p:txBody>
      </p:sp>
      <p:pic>
        <p:nvPicPr>
          <p:cNvPr id="9218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1%82%D0%BE%D1%80%D0%B8%D1%87%D0%BD%D0%BE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551400"/>
            <a:ext cx="4115866" cy="56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ntranet.tdmu.edu.ua/data/kafedra/internal/pharma_1/lectures_stud/uk/med/biol/ptn/%D0%B1%D0%BE%D1%82%D0%B0%D0%BD%D1%96%D0%BA%D0%B0%20(%D0%B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8081"/>
            <a:ext cx="4320480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3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597</Words>
  <Application>Microsoft Office PowerPoint</Application>
  <PresentationFormat>Экран (4:3)</PresentationFormat>
  <Paragraphs>89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24. Будова і функції кореня</vt:lpstr>
      <vt:lpstr>Корінь </vt:lpstr>
      <vt:lpstr>Корінь </vt:lpstr>
      <vt:lpstr>Корінь </vt:lpstr>
      <vt:lpstr>Корінь </vt:lpstr>
      <vt:lpstr>Корінь </vt:lpstr>
      <vt:lpstr>Корінь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Навіщо знати будову кореня? </vt:lpstr>
      <vt:lpstr>Навіщо знати будову кореня?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Будова кореня </vt:lpstr>
      <vt:lpstr>Таблиця                 на сторінці  107                     (усно) </vt:lpstr>
      <vt:lpstr>Завдання                на сторінці  107 </vt:lpstr>
      <vt:lpstr>Як корінь росте в товщину? </vt:lpstr>
      <vt:lpstr>Як корінь росте в товщину? </vt:lpstr>
      <vt:lpstr>Як корінь росте в товщину? </vt:lpstr>
      <vt:lpstr>Як корінь росте в товщину? </vt:lpstr>
      <vt:lpstr>Як корінь росте в товщину?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24. Будова і функції кореня</dc:title>
  <cp:lastModifiedBy>Пользователь Windows</cp:lastModifiedBy>
  <cp:revision>28</cp:revision>
  <dcterms:created xsi:type="dcterms:W3CDTF">2014-12-06T15:37:34Z</dcterms:created>
  <dcterms:modified xsi:type="dcterms:W3CDTF">2014-12-07T15:38:58Z</dcterms:modified>
</cp:coreProperties>
</file>