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3" r:id="rId14"/>
    <p:sldId id="266" r:id="rId15"/>
    <p:sldId id="267" r:id="rId16"/>
    <p:sldId id="268" r:id="rId17"/>
    <p:sldId id="269" r:id="rId18"/>
    <p:sldId id="294" r:id="rId19"/>
    <p:sldId id="270" r:id="rId20"/>
    <p:sldId id="271" r:id="rId21"/>
    <p:sldId id="272" r:id="rId22"/>
    <p:sldId id="273" r:id="rId23"/>
    <p:sldId id="295" r:id="rId24"/>
    <p:sldId id="296" r:id="rId25"/>
    <p:sldId id="274" r:id="rId26"/>
    <p:sldId id="275" r:id="rId27"/>
    <p:sldId id="276" r:id="rId28"/>
    <p:sldId id="277" r:id="rId29"/>
    <p:sldId id="278" r:id="rId30"/>
    <p:sldId id="280" r:id="rId31"/>
    <p:sldId id="279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uk-UA" dirty="0" smtClean="0"/>
              <a:t>Суцвіття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http://plantus.ru/sites/default/files/celosia_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507840" cy="6021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04248" y="1124744"/>
            <a:ext cx="1262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Целозія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proxy11.media.online.ua/uol/r2-0c9d7ace7e/4f643b988e8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224101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– це …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… суцвіття з однією віссю (видовженою чи вкороченою)</a:t>
            </a:r>
            <a:endParaRPr lang="ru-RU" sz="2400" dirty="0"/>
          </a:p>
        </p:txBody>
      </p:sp>
      <p:pic>
        <p:nvPicPr>
          <p:cNvPr id="20482" name="Picture 2" descr="http://www.vashsad.ua/downloads/image/00000/Aloe_arboresc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28" y="764704"/>
            <a:ext cx="8390433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548680"/>
            <a:ext cx="2654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Деревовидне алое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87727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Китиця</a:t>
            </a:r>
            <a:r>
              <a:rPr lang="uk-UA" sz="2800" dirty="0" smtClean="0"/>
              <a:t> – найдавніший тип суцвіття: квітки на квітконіжках на видовженій головній осі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</a:t>
            </a:r>
            <a:endParaRPr lang="ru-RU" dirty="0"/>
          </a:p>
        </p:txBody>
      </p:sp>
      <p:pic>
        <p:nvPicPr>
          <p:cNvPr id="21510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2420888"/>
            <a:ext cx="4388249" cy="2520280"/>
          </a:xfrm>
          <a:prstGeom prst="rect">
            <a:avLst/>
          </a:prstGeom>
          <a:noFill/>
        </p:spPr>
      </p:pic>
      <p:pic>
        <p:nvPicPr>
          <p:cNvPr id="21512" name="Picture 8" descr="http://img-fotki.yandex.ru/get/4210/natispb70.e/0_2b47e_9d86d31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3528392" cy="2646294"/>
          </a:xfrm>
          <a:prstGeom prst="rect">
            <a:avLst/>
          </a:prstGeom>
          <a:noFill/>
        </p:spPr>
      </p:pic>
      <p:pic>
        <p:nvPicPr>
          <p:cNvPr id="21514" name="Picture 10" descr="http://medprep.info/img/herb/948_1004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84984"/>
            <a:ext cx="3552395" cy="26642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35896" y="2708920"/>
            <a:ext cx="173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Смородина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3284984"/>
            <a:ext cx="1381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Черемха </a:t>
            </a:r>
            <a:endParaRPr lang="ru-RU" sz="2400" dirty="0"/>
          </a:p>
        </p:txBody>
      </p:sp>
      <p:pic>
        <p:nvPicPr>
          <p:cNvPr id="21516" name="Picture 12" descr="http://dic.academic.ru/pictures/wiki/files/84/Tr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79"/>
            <a:ext cx="2508436" cy="5486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Китиця </a:t>
            </a:r>
            <a:endParaRPr lang="ru-RU" sz="2800" dirty="0"/>
          </a:p>
        </p:txBody>
      </p:sp>
      <p:pic>
        <p:nvPicPr>
          <p:cNvPr id="22530" name="Picture 2" descr="http://smachno.ua/img/forall/a/72/31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841098" cy="5832648"/>
          </a:xfrm>
          <a:prstGeom prst="rect">
            <a:avLst/>
          </a:prstGeom>
          <a:noFill/>
        </p:spPr>
      </p:pic>
      <p:pic>
        <p:nvPicPr>
          <p:cNvPr id="22532" name="Picture 4" descr="http://natural-medicine.ru/uploads/posts/2007-12/thumbs/1198671445_1894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888432" cy="5832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5805264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Біла акація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620688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Іван-чай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Китиця (</a:t>
            </a:r>
            <a:r>
              <a:rPr lang="uk-UA" sz="2800" dirty="0" err="1" smtClean="0"/>
              <a:t>завійка</a:t>
            </a:r>
            <a:r>
              <a:rPr lang="uk-UA" sz="2800" smtClean="0"/>
              <a:t>)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5805264"/>
            <a:ext cx="161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Біла акація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620688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Іван-чай</a:t>
            </a:r>
            <a:endParaRPr lang="ru-RU" sz="2400" dirty="0"/>
          </a:p>
        </p:txBody>
      </p:sp>
      <p:pic>
        <p:nvPicPr>
          <p:cNvPr id="51202" name="Picture 2" descr="http://flower-grapes.com.ua/images/stories/land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75" y="548680"/>
            <a:ext cx="7680852" cy="57606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548680"/>
            <a:ext cx="141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Конвалія 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Колос</a:t>
            </a:r>
            <a:r>
              <a:rPr lang="uk-UA" sz="2800" dirty="0" smtClean="0"/>
              <a:t>: сидячі квітки на видовженій осі</a:t>
            </a:r>
            <a:endParaRPr lang="ru-RU" sz="2800" dirty="0"/>
          </a:p>
        </p:txBody>
      </p:sp>
      <p:pic>
        <p:nvPicPr>
          <p:cNvPr id="23554" name="Picture 2" descr="http://dic.academic.ru/pictures/wiki/files/65/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732750" cy="59766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1124744"/>
            <a:ext cx="1935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Подорожник </a:t>
            </a:r>
            <a:endParaRPr lang="ru-RU" sz="2400" dirty="0"/>
          </a:p>
        </p:txBody>
      </p:sp>
      <p:pic>
        <p:nvPicPr>
          <p:cNvPr id="23558" name="Picture 6" descr="http://img-fotki.yandex.ru/get/5210/a-kudriavtzeva.c/0_832f9_2f082ad0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5821541" cy="4680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868144" y="980728"/>
            <a:ext cx="1935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Подорожник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середній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Колос </a:t>
            </a:r>
            <a:endParaRPr lang="ru-RU" sz="2800" b="1" dirty="0"/>
          </a:p>
        </p:txBody>
      </p:sp>
      <p:pic>
        <p:nvPicPr>
          <p:cNvPr id="24578" name="Picture 2" descr="http://trifoly.ru/wp-content/uploads/%D0%BE%D1%81%D0%BE%D0%BA%D0%B0%D0%B2%D0%BE%D0%BB_%D1%81%D0%BE%D1%86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682123" cy="5482580"/>
          </a:xfrm>
          <a:prstGeom prst="rect">
            <a:avLst/>
          </a:prstGeom>
          <a:noFill/>
        </p:spPr>
      </p:pic>
      <p:pic>
        <p:nvPicPr>
          <p:cNvPr id="24580" name="Picture 4" descr="http://www.plantarium.ru/dat/plants/2/235/32235_a00a9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746879" cy="5616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589240"/>
            <a:ext cx="252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Осока волосиста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692696"/>
            <a:ext cx="260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Вербена лікарська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dirty="0" smtClean="0"/>
              <a:t>Щиток</a:t>
            </a:r>
            <a:r>
              <a:rPr lang="uk-UA" sz="2400" dirty="0" smtClean="0"/>
              <a:t>: квіти на квітконіжках різної довжини на головній осі</a:t>
            </a:r>
            <a:endParaRPr lang="ru-RU" sz="2400" dirty="0"/>
          </a:p>
        </p:txBody>
      </p:sp>
      <p:pic>
        <p:nvPicPr>
          <p:cNvPr id="25602" name="Picture 2" descr="http://dic.academic.ru/pictures/wiki/files/84/Tu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392488" cy="5744024"/>
          </a:xfrm>
          <a:prstGeom prst="rect">
            <a:avLst/>
          </a:prstGeom>
          <a:noFill/>
        </p:spPr>
      </p:pic>
      <p:pic>
        <p:nvPicPr>
          <p:cNvPr id="25604" name="Picture 4" descr="http://img-fotki.yandex.ru/get/6200/95982674.457/0_80044_1449e802_-5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4762500" cy="3543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20272" y="1772816"/>
            <a:ext cx="102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Груша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Щиток </a:t>
            </a:r>
            <a:r>
              <a:rPr lang="uk-UA" sz="2800" dirty="0" smtClean="0"/>
              <a:t>(усередині статеві квітки, з країв – нестатеві) </a:t>
            </a:r>
            <a:endParaRPr lang="ru-RU" sz="2800" dirty="0"/>
          </a:p>
        </p:txBody>
      </p:sp>
      <p:pic>
        <p:nvPicPr>
          <p:cNvPr id="26626" name="Picture 2" descr="http://www.photostart.info/images/501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435585" cy="55766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4288" y="692696"/>
            <a:ext cx="1202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Калина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r>
              <a:rPr lang="uk-UA" sz="2400" dirty="0" smtClean="0"/>
              <a:t>Бульденеж – декоративна калина з нестатевим квітками без тичинок і маточок, розмножується тільки вегетативно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692696"/>
            <a:ext cx="1202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Калина </a:t>
            </a:r>
            <a:endParaRPr lang="ru-RU" sz="2400" dirty="0"/>
          </a:p>
        </p:txBody>
      </p:sp>
      <p:pic>
        <p:nvPicPr>
          <p:cNvPr id="52226" name="Picture 2" descr="http://www.zelen.com.ua/images/kalina_boule_de_nei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6"/>
            <a:ext cx="8191408" cy="5310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Зонтик</a:t>
            </a:r>
            <a:r>
              <a:rPr lang="uk-UA" sz="2800" dirty="0" smtClean="0"/>
              <a:t>: </a:t>
            </a:r>
            <a:r>
              <a:rPr lang="uk-UA" sz="2400" dirty="0" smtClean="0"/>
              <a:t>квітконіжки однакової довжини сидять на вкороченій осі</a:t>
            </a:r>
            <a:endParaRPr lang="ru-RU" sz="2400" dirty="0"/>
          </a:p>
        </p:txBody>
      </p:sp>
      <p:pic>
        <p:nvPicPr>
          <p:cNvPr id="27650" name="Picture 2" descr="http://dic.academic.ru/pictures/wiki/files/83/Sch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2488"/>
            <a:ext cx="4067944" cy="5556217"/>
          </a:xfrm>
          <a:prstGeom prst="rect">
            <a:avLst/>
          </a:prstGeom>
          <a:noFill/>
        </p:spPr>
      </p:pic>
      <p:pic>
        <p:nvPicPr>
          <p:cNvPr id="27652" name="Picture 4" descr="http://www.trifoly.ru/dendrarium/str_w_1/vertic/1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72686" y="1271929"/>
            <a:ext cx="5472609" cy="41701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20272" y="620688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Вишня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Цвіте один раз у віці 30 років і після плодоношення гине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6206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http://cs402126.userapi.com/v402126170/37b6/Ba1_v008M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85281" cy="55389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52120" y="620688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err="1" smtClean="0"/>
              <a:t>Таліпотова</a:t>
            </a:r>
            <a:r>
              <a:rPr lang="uk-UA" sz="2400" dirty="0" smtClean="0"/>
              <a:t> пальма (</a:t>
            </a:r>
            <a:r>
              <a:rPr lang="uk-UA" sz="2400" dirty="0" err="1" smtClean="0"/>
              <a:t>корифа</a:t>
            </a:r>
            <a:r>
              <a:rPr lang="uk-UA" sz="2400" dirty="0" smtClean="0"/>
              <a:t>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20688"/>
            <a:ext cx="2172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Параметри суцвіття:</a:t>
            </a:r>
          </a:p>
          <a:p>
            <a:r>
              <a:rPr lang="en-US" dirty="0" smtClean="0"/>
              <a:t>h </a:t>
            </a:r>
            <a:r>
              <a:rPr lang="uk-UA" dirty="0" smtClean="0"/>
              <a:t>= </a:t>
            </a:r>
            <a:r>
              <a:rPr lang="en-US" dirty="0" smtClean="0"/>
              <a:t>14 </a:t>
            </a:r>
            <a:r>
              <a:rPr lang="uk-UA" dirty="0" smtClean="0"/>
              <a:t>м, </a:t>
            </a:r>
            <a:r>
              <a:rPr lang="en-US" dirty="0" smtClean="0"/>
              <a:t>d</a:t>
            </a:r>
            <a:r>
              <a:rPr lang="uk-UA" dirty="0" smtClean="0"/>
              <a:t> = 12 м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Зонтик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8676" name="Picture 4" descr="http://nature.health-ua.org/multimedia/files_asset/1/3/7/8/AAC87758-EDC4-79D0-C9B6BD13B9D6611C_image_64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616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5805264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Первоцвіт весняний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Початок</a:t>
            </a:r>
            <a:r>
              <a:rPr lang="uk-UA" sz="2800" dirty="0" smtClean="0"/>
              <a:t>: сидячі квітки на потовщеній осі</a:t>
            </a:r>
            <a:endParaRPr lang="ru-RU" sz="2800" dirty="0"/>
          </a:p>
        </p:txBody>
      </p:sp>
      <p:pic>
        <p:nvPicPr>
          <p:cNvPr id="29698" name="Picture 2" descr="http://dic.academic.ru/pictures/wiki/files/75/K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229502" cy="5904656"/>
          </a:xfrm>
          <a:prstGeom prst="rect">
            <a:avLst/>
          </a:prstGeom>
          <a:noFill/>
        </p:spPr>
      </p:pic>
      <p:pic>
        <p:nvPicPr>
          <p:cNvPr id="29700" name="Picture 4" descr="http://green-portal.ru/custom-content/uploads/typ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92696"/>
            <a:ext cx="4212468" cy="56166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07904" y="5805264"/>
            <a:ext cx="875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Рогіз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Початок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0722" name="Picture 2" descr="http://kela.ru/wp-content/uploads/2012/03/cb408bdf97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32171" cy="5724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452320" y="692696"/>
            <a:ext cx="855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Кала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27984" y="2276872"/>
            <a:ext cx="36004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1960" y="2636912"/>
            <a:ext cx="36004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23928" y="2924944"/>
            <a:ext cx="432048" cy="36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51920" y="3429000"/>
            <a:ext cx="288032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 rot="18112672">
            <a:off x="3152384" y="2377207"/>
            <a:ext cx="179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Тичинкові квітки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844633">
            <a:off x="3528625" y="3946702"/>
            <a:ext cx="184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Маточкові квітки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Початок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692696"/>
            <a:ext cx="855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Кала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844633">
            <a:off x="4332463" y="394670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3250" name="Picture 2" descr="http://animalworld.com.ua/images/2012/May/Nature/Amorphophallus/Car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869012" cy="5798144"/>
          </a:xfrm>
          <a:prstGeom prst="rect">
            <a:avLst/>
          </a:prstGeom>
          <a:noFill/>
        </p:spPr>
      </p:pic>
      <p:pic>
        <p:nvPicPr>
          <p:cNvPr id="53252" name="Picture 4" descr="http://upload.wikimedia.org/wikipedia/commons/thumb/c/c0/Titan-arum1web.jpg/265px-Titan-arum1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750784" cy="5760640"/>
          </a:xfrm>
          <a:prstGeom prst="rect">
            <a:avLst/>
          </a:prstGeom>
          <a:noFill/>
        </p:spPr>
      </p:pic>
      <p:pic>
        <p:nvPicPr>
          <p:cNvPr id="14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92697"/>
            <a:ext cx="1595264" cy="9361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15816" y="692696"/>
            <a:ext cx="16088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err="1" smtClean="0"/>
              <a:t>Аморфофалус</a:t>
            </a:r>
            <a:r>
              <a:rPr lang="uk-UA" dirty="0" smtClean="0"/>
              <a:t> </a:t>
            </a:r>
          </a:p>
          <a:p>
            <a:pPr algn="r"/>
            <a:r>
              <a:rPr lang="uk-UA" dirty="0" smtClean="0"/>
              <a:t>має початок </a:t>
            </a:r>
          </a:p>
          <a:p>
            <a:pPr algn="r"/>
            <a:r>
              <a:rPr lang="uk-UA" dirty="0" smtClean="0"/>
              <a:t>висотою 2,5 м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Початок </a:t>
            </a:r>
            <a:r>
              <a:rPr lang="uk-UA" sz="2800" dirty="0" err="1" smtClean="0"/>
              <a:t>аморфофалуса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692696"/>
            <a:ext cx="855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Кала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1844633">
            <a:off x="4332463" y="394670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92697"/>
            <a:ext cx="1595264" cy="9361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7088" y="69269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/>
              <a:t> </a:t>
            </a:r>
          </a:p>
        </p:txBody>
      </p:sp>
      <p:pic>
        <p:nvPicPr>
          <p:cNvPr id="54274" name="Picture 2" descr="Amorphophallus konjac female 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096263" cy="2736304"/>
          </a:xfrm>
          <a:prstGeom prst="rect">
            <a:avLst/>
          </a:prstGeom>
          <a:noFill/>
        </p:spPr>
      </p:pic>
      <p:pic>
        <p:nvPicPr>
          <p:cNvPr id="54276" name="Picture 4" descr="Amorphophallus konjac male 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92696"/>
            <a:ext cx="4096263" cy="2736304"/>
          </a:xfrm>
          <a:prstGeom prst="rect">
            <a:avLst/>
          </a:prstGeom>
          <a:noFill/>
        </p:spPr>
      </p:pic>
      <p:pic>
        <p:nvPicPr>
          <p:cNvPr id="54278" name="Picture 6" descr="http://forum.myjane.ru/a_37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3994240" cy="2718302"/>
          </a:xfrm>
          <a:prstGeom prst="rect">
            <a:avLst/>
          </a:prstGeom>
          <a:noFill/>
        </p:spPr>
      </p:pic>
      <p:pic>
        <p:nvPicPr>
          <p:cNvPr id="54280" name="Picture 8" descr="http://smi2.ru/data/images/127454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724465"/>
            <a:ext cx="3960440" cy="268613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444208" y="692696"/>
            <a:ext cx="2121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Чоловічі квітки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573016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Жіночі квітки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3573016"/>
            <a:ext cx="164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Чоловічі квітки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544522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Жіночі квітки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4738" y="4365104"/>
            <a:ext cx="12286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Стерильні 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(нестатеві)</a:t>
            </a:r>
          </a:p>
          <a:p>
            <a:pPr algn="r"/>
            <a:r>
              <a:rPr lang="uk-UA" dirty="0" smtClean="0">
                <a:solidFill>
                  <a:schemeClr val="bg1"/>
                </a:solidFill>
              </a:rPr>
              <a:t>квітки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Головка</a:t>
            </a:r>
            <a:r>
              <a:rPr lang="uk-UA" sz="2800" dirty="0" smtClean="0"/>
              <a:t>: сидячі квітки на потовщеній вкороченій осі</a:t>
            </a:r>
            <a:endParaRPr lang="ru-RU" sz="2800" dirty="0"/>
          </a:p>
        </p:txBody>
      </p:sp>
      <p:pic>
        <p:nvPicPr>
          <p:cNvPr id="31748" name="Picture 4" descr="http://planterra.ru/wp-content/uploads/2012/05/0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3744417" cy="2808312"/>
          </a:xfrm>
          <a:prstGeom prst="rect">
            <a:avLst/>
          </a:prstGeom>
          <a:noFill/>
        </p:spPr>
      </p:pic>
      <p:pic>
        <p:nvPicPr>
          <p:cNvPr id="31750" name="Picture 6" descr="http://www.phytology.ru/images/stories/Floristika/m58543754_aaaaaaaaaaaa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3501008"/>
            <a:ext cx="3799689" cy="28497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21093" y="692696"/>
            <a:ext cx="1669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Конюшина </a:t>
            </a:r>
          </a:p>
          <a:p>
            <a:r>
              <a:rPr lang="uk-UA" sz="2400" dirty="0" smtClean="0"/>
              <a:t>лучна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3645024"/>
            <a:ext cx="1669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Конюшина </a:t>
            </a:r>
          </a:p>
          <a:p>
            <a:r>
              <a:rPr lang="uk-UA" sz="2400" dirty="0" smtClean="0"/>
              <a:t>повзуча</a:t>
            </a:r>
            <a:endParaRPr lang="ru-RU" sz="2400" dirty="0"/>
          </a:p>
        </p:txBody>
      </p:sp>
      <p:pic>
        <p:nvPicPr>
          <p:cNvPr id="9218" name="Picture 2" descr="http://files.school-collection.edu.ru/dlrstore/c2277f29-92fe-464a-99ca-08aaa6058d5c/image/it6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2980428" cy="4220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Кошик</a:t>
            </a:r>
            <a:r>
              <a:rPr lang="uk-UA" sz="2800" dirty="0" smtClean="0"/>
              <a:t>: сидячі квітки на розширеній головній осі</a:t>
            </a:r>
            <a:endParaRPr lang="ru-RU" sz="2800" dirty="0"/>
          </a:p>
        </p:txBody>
      </p:sp>
      <p:pic>
        <p:nvPicPr>
          <p:cNvPr id="32770" name="Picture 2" descr="http://dic.academic.ru/pictures/wiki/files/72/Hoofd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139508" cy="2850486"/>
          </a:xfrm>
          <a:prstGeom prst="rect">
            <a:avLst/>
          </a:prstGeom>
          <a:noFill/>
        </p:spPr>
      </p:pic>
      <p:pic>
        <p:nvPicPr>
          <p:cNvPr id="32772" name="Picture 4" descr="подсолнух, пчелы, насекомые, макро, лепест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132785" cy="2801888"/>
          </a:xfrm>
          <a:prstGeom prst="rect">
            <a:avLst/>
          </a:prstGeom>
          <a:noFill/>
        </p:spPr>
      </p:pic>
      <p:pic>
        <p:nvPicPr>
          <p:cNvPr id="32774" name="Picture 6" descr="http://upload.wikimedia.org/wikipedia/commons/thumb/7/7f/Chamomile_flowers.jpg/265px-Chamomile_flow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4176464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852936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Соняшник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5157192"/>
            <a:ext cx="273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Ромашка  лікарська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Прості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Кошик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3794" name="Picture 2" descr="http://www.keepflowers.ru/wp-content/uploads/2008/12/chrysanthem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688"/>
            <a:ext cx="4209179" cy="2808312"/>
          </a:xfrm>
          <a:prstGeom prst="rect">
            <a:avLst/>
          </a:prstGeom>
          <a:noFill/>
        </p:spPr>
      </p:pic>
      <p:pic>
        <p:nvPicPr>
          <p:cNvPr id="33796" name="Picture 4" descr="http://www.photostart.info/images/181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768419" cy="2826314"/>
          </a:xfrm>
          <a:prstGeom prst="rect">
            <a:avLst/>
          </a:prstGeom>
          <a:noFill/>
        </p:spPr>
      </p:pic>
      <p:pic>
        <p:nvPicPr>
          <p:cNvPr id="33798" name="Picture 6" descr="http://1.bp.blogspot.com/_NaIxPhCZQx0/ShslI1dAgWI/AAAAAAAAA9U/JevOXsYKCpA/s400/%D1%85%D1%80%D0%B8%D0%B7%D0%B0%D0%BD%D1%82%D0%B5%D0%BC%D0%B0+IMG_1311+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4248472" cy="2808312"/>
          </a:xfrm>
          <a:prstGeom prst="rect">
            <a:avLst/>
          </a:prstGeom>
          <a:noFill/>
        </p:spPr>
      </p:pic>
      <p:pic>
        <p:nvPicPr>
          <p:cNvPr id="33800" name="Picture 8" descr="http://www.photostart.info/images/147_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744416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76256" y="3573016"/>
            <a:ext cx="181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Хризантеми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мають …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… прості суцвіття, розташовані на головній осі</a:t>
            </a:r>
            <a:endParaRPr lang="ru-RU" sz="2800" dirty="0"/>
          </a:p>
        </p:txBody>
      </p:sp>
      <p:pic>
        <p:nvPicPr>
          <p:cNvPr id="34818" name="Picture 2" descr="http://i051.radikal.ru/1103/d2/e1d8e32296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632171" cy="572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Складний колос</a:t>
            </a:r>
            <a:r>
              <a:rPr lang="uk-UA" sz="2800" dirty="0" smtClean="0"/>
              <a:t>: прості колоски на головній осі</a:t>
            </a:r>
            <a:endParaRPr lang="ru-RU" sz="2800" dirty="0"/>
          </a:p>
        </p:txBody>
      </p:sp>
      <p:pic>
        <p:nvPicPr>
          <p:cNvPr id="35844" name="Picture 4" descr="Зеленая рожь обои, картинки,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89040"/>
            <a:ext cx="4592670" cy="2580152"/>
          </a:xfrm>
          <a:prstGeom prst="rect">
            <a:avLst/>
          </a:prstGeom>
          <a:noFill/>
        </p:spPr>
      </p:pic>
      <p:pic>
        <p:nvPicPr>
          <p:cNvPr id="35846" name="Picture 6" descr="макро фото, природа, пшеница, кол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4608512" cy="31244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48264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Пшениця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3789040"/>
            <a:ext cx="94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Жито </a:t>
            </a:r>
            <a:endParaRPr lang="ru-RU" sz="2400" dirty="0"/>
          </a:p>
        </p:txBody>
      </p:sp>
      <p:pic>
        <p:nvPicPr>
          <p:cNvPr id="5122" name="Picture 2" descr="http://files.school-collection.edu.ru/dlrstore/c2277f29-92fe-464a-99ca-08aaa6058d5c/image/it6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08719"/>
            <a:ext cx="2970634" cy="4951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Одиночна квітка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Що краще для рослини:                                                                 одна велика квітка чи багато дрібних у великому суцвітті?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620688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7106" name="Picture 2" descr="http://img1.liveinternet.ru/images/attach/c/0/41/180/41180970_rasten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81611" cy="5368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548680"/>
            <a:ext cx="2608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Рафлезія Арнольді</a:t>
            </a:r>
            <a:endParaRPr lang="ru-RU" sz="2400" dirty="0"/>
          </a:p>
        </p:txBody>
      </p:sp>
      <p:pic>
        <p:nvPicPr>
          <p:cNvPr id="8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157192"/>
            <a:ext cx="1944216" cy="6831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5157192"/>
            <a:ext cx="2040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Параметри квітки: </a:t>
            </a:r>
          </a:p>
          <a:p>
            <a:r>
              <a:rPr lang="en-US" dirty="0" smtClean="0"/>
              <a:t>d</a:t>
            </a:r>
            <a:r>
              <a:rPr lang="uk-UA" dirty="0" smtClean="0"/>
              <a:t> = 1 м, </a:t>
            </a:r>
            <a:r>
              <a:rPr lang="en-US" dirty="0" smtClean="0"/>
              <a:t>m</a:t>
            </a:r>
            <a:r>
              <a:rPr lang="uk-UA" dirty="0" smtClean="0"/>
              <a:t> = 11 кг</a:t>
            </a:r>
            <a:endParaRPr lang="ru-RU" dirty="0"/>
          </a:p>
        </p:txBody>
      </p:sp>
      <p:pic>
        <p:nvPicPr>
          <p:cNvPr id="10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9"/>
            <a:ext cx="2603376" cy="43204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8104" y="620688"/>
            <a:ext cx="2608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Рафлезія Арнольді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Складний колос</a:t>
            </a:r>
            <a:endParaRPr lang="ru-RU" sz="2800" b="1" dirty="0"/>
          </a:p>
        </p:txBody>
      </p:sp>
      <p:pic>
        <p:nvPicPr>
          <p:cNvPr id="36866" name="Picture 2" descr="http://kooolinar.ru/wp-content/uploads/2010/12/jach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09340" cy="57012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668344" y="620688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Ячмінь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Волоть</a:t>
            </a:r>
            <a:r>
              <a:rPr lang="uk-UA" sz="2800" dirty="0" smtClean="0"/>
              <a:t> (складна китиця): китиці (або колоски)          на бічних відгалуженнях головної осі</a:t>
            </a:r>
            <a:endParaRPr lang="ru-RU" sz="2800" dirty="0"/>
          </a:p>
        </p:txBody>
      </p:sp>
      <p:pic>
        <p:nvPicPr>
          <p:cNvPr id="37890" name="Picture 2" descr="http://dic.academic.ru/pictures/wiki/files/80/Plu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067944" cy="4341890"/>
          </a:xfrm>
          <a:prstGeom prst="rect">
            <a:avLst/>
          </a:prstGeom>
          <a:noFill/>
        </p:spPr>
      </p:pic>
      <p:pic>
        <p:nvPicPr>
          <p:cNvPr id="37894" name="Picture 6" descr="http://medrezept.ru/uploads/posts/2010-01/1262686466_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4599037" cy="51235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60232" y="692696"/>
            <a:ext cx="1903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Полин гіркий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Волоть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8914" name="Picture 2" descr="http://undina-bird.ru/Portals/0/Gallery/Album/16/2010080637552_Zea_m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3888432" cy="2852682"/>
          </a:xfrm>
          <a:prstGeom prst="rect">
            <a:avLst/>
          </a:prstGeom>
          <a:noFill/>
        </p:spPr>
      </p:pic>
      <p:pic>
        <p:nvPicPr>
          <p:cNvPr id="38916" name="Picture 4" descr="http://spim.ru/i/tolk/o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3840427" cy="2880320"/>
          </a:xfrm>
          <a:prstGeom prst="rect">
            <a:avLst/>
          </a:prstGeom>
          <a:noFill/>
        </p:spPr>
      </p:pic>
      <p:pic>
        <p:nvPicPr>
          <p:cNvPr id="38918" name="Picture 6" descr="http://www.proza.ru/pics/2009/05/21/1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3796995" cy="2847746"/>
          </a:xfrm>
          <a:prstGeom prst="rect">
            <a:avLst/>
          </a:prstGeom>
          <a:noFill/>
        </p:spPr>
      </p:pic>
      <p:pic>
        <p:nvPicPr>
          <p:cNvPr id="38920" name="Picture 8" descr="http://sadogorodd.ru/uploads/posts/2011-05/1304681562_vinograd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3816424" cy="28623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48264" y="3501008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Виноград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3501008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Овес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996952"/>
            <a:ext cx="99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Бузок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620688"/>
            <a:ext cx="15042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Чоловіче </a:t>
            </a:r>
          </a:p>
          <a:p>
            <a:pPr algn="r"/>
            <a:r>
              <a:rPr lang="uk-UA" sz="2400" dirty="0" smtClean="0"/>
              <a:t>суцвіття </a:t>
            </a:r>
          </a:p>
          <a:p>
            <a:pPr algn="r"/>
            <a:r>
              <a:rPr lang="uk-UA" sz="2400" dirty="0" smtClean="0"/>
              <a:t>кукурудзи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Складний зонтик</a:t>
            </a:r>
            <a:r>
              <a:rPr lang="uk-UA" sz="2800" dirty="0" smtClean="0"/>
              <a:t>: </a:t>
            </a:r>
            <a:r>
              <a:rPr lang="uk-UA" sz="2800" dirty="0" err="1" smtClean="0"/>
              <a:t>зонтик</a:t>
            </a:r>
            <a:r>
              <a:rPr lang="uk-UA" sz="2800" dirty="0" smtClean="0"/>
              <a:t> із простих зонтиків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mtClean="0">
                <a:solidFill>
                  <a:schemeClr val="bg1"/>
                </a:solidFill>
              </a:rPr>
              <a:t>л</a:t>
            </a:r>
            <a:endParaRPr lang="ru-RU"/>
          </a:p>
        </p:txBody>
      </p:sp>
      <p:pic>
        <p:nvPicPr>
          <p:cNvPr id="10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3168352" cy="3384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91880" y="558924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Морква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1032" name="Picture 8" descr="http://files.school-collection.edu.ru/dlrstore/c2277f29-92fe-464a-99ca-08aaa6058d5c/image/it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857570" cy="2880320"/>
          </a:xfrm>
          <a:prstGeom prst="rect">
            <a:avLst/>
          </a:prstGeom>
          <a:noFill/>
        </p:spPr>
      </p:pic>
      <p:pic>
        <p:nvPicPr>
          <p:cNvPr id="14" name="Picture 6" descr="http://img-fotki.yandex.ru/get/5306/104160810.6/0_10d779_d71e7f16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348880"/>
            <a:ext cx="5338564" cy="400392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91880" y="5877272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Морква 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Складний зонтик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40962" name="Picture 2" descr="http://www.fito.nnov.ru/special/glycozides/chromones/anethum_graveole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715614" cy="5760641"/>
          </a:xfrm>
          <a:prstGeom prst="rect">
            <a:avLst/>
          </a:prstGeom>
          <a:noFill/>
        </p:spPr>
      </p:pic>
      <p:pic>
        <p:nvPicPr>
          <p:cNvPr id="40964" name="Picture 4" descr="http://lekartrav.narod.ru/images/petrushenc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082750" cy="56886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99792" y="321297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Кріп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5805264"/>
            <a:ext cx="1524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Петрушка 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9938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2819400" cy="1619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2420888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8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2819400" cy="1619251"/>
          </a:xfrm>
          <a:prstGeom prst="rect">
            <a:avLst/>
          </a:prstGeom>
          <a:noFill/>
        </p:spPr>
      </p:pic>
      <p:pic>
        <p:nvPicPr>
          <p:cNvPr id="41986" name="Picture 2" descr="http://img.likeness.ru/uploads/users/5847/1313081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157478" cy="5570960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589240"/>
            <a:ext cx="8280920" cy="61113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63688" y="5949280"/>
            <a:ext cx="5382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dirty="0" smtClean="0"/>
              <a:t>Суцвіття кропу схоже на феєрверк</a:t>
            </a:r>
            <a:endParaRPr lang="ru-RU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Складний щиток</a:t>
            </a:r>
            <a:r>
              <a:rPr lang="uk-UA" sz="2800" dirty="0" smtClean="0"/>
              <a:t>: </a:t>
            </a:r>
            <a:r>
              <a:rPr lang="uk-UA" sz="2800" dirty="0" err="1" smtClean="0"/>
              <a:t>щиток</a:t>
            </a:r>
            <a:r>
              <a:rPr lang="uk-UA" sz="2800" dirty="0" smtClean="0"/>
              <a:t> із простих щитків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3010" name="Picture 2" descr="http://files.school-collection.edu.ru/dlrstore/c2277f29-92fe-464a-99ca-08aaa6058d5c/image/it6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438041" cy="3024336"/>
          </a:xfrm>
          <a:prstGeom prst="rect">
            <a:avLst/>
          </a:prstGeom>
          <a:noFill/>
        </p:spPr>
      </p:pic>
      <p:pic>
        <p:nvPicPr>
          <p:cNvPr id="43012" name="Picture 4" descr="http://photoshare.ru/data/69/69381/1/52qotf-w9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5760640" cy="43204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71800" y="5877272"/>
            <a:ext cx="114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Бузина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Складний щиток</a:t>
            </a:r>
            <a:r>
              <a:rPr lang="uk-UA" sz="2800" dirty="0" smtClean="0"/>
              <a:t>: </a:t>
            </a:r>
            <a:r>
              <a:rPr lang="uk-UA" sz="2800" dirty="0" err="1" smtClean="0"/>
              <a:t>щиток</a:t>
            </a:r>
            <a:r>
              <a:rPr lang="uk-UA" sz="2800" dirty="0" smtClean="0"/>
              <a:t> із кошиків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" name="Picture 2" descr="http://files.school-collection.edu.ru/dlrstore/c2277f29-92fe-464a-99ca-08aaa6058d5c/image/it6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438041" cy="3024336"/>
          </a:xfrm>
          <a:prstGeom prst="rect">
            <a:avLst/>
          </a:prstGeom>
          <a:noFill/>
        </p:spPr>
      </p:pic>
      <p:pic>
        <p:nvPicPr>
          <p:cNvPr id="44034" name="Picture 2" descr="http://health.wild-mistress.ru/wm/health.nsf/publicall/F32C993DA4410B37C3257713004A5662/$FILE/pizhma3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4500497" cy="3384376"/>
          </a:xfrm>
          <a:prstGeom prst="rect">
            <a:avLst/>
          </a:prstGeom>
          <a:noFill/>
        </p:spPr>
      </p:pic>
      <p:pic>
        <p:nvPicPr>
          <p:cNvPr id="8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2819400" cy="1619251"/>
          </a:xfrm>
          <a:prstGeom prst="rect">
            <a:avLst/>
          </a:prstGeom>
          <a:noFill/>
        </p:spPr>
      </p:pic>
      <p:pic>
        <p:nvPicPr>
          <p:cNvPr id="44038" name="Picture 6" descr="http://mshealthy.com.ua/gif/tisyachelist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032111"/>
            <a:ext cx="2880320" cy="31553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5877272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Пижмо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3717032"/>
            <a:ext cx="1288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Деревій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Складні 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/>
              <a:t>Сережка</a:t>
            </a:r>
            <a:r>
              <a:rPr lang="uk-UA" sz="2800" dirty="0" smtClean="0"/>
              <a:t>: групи сидячих одностатевих квіток на звисаючій видовженій осі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 descr="http://www.plantarium.ru/dat/plants/6/690/48690_28dbd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7104789" cy="5328592"/>
          </a:xfrm>
          <a:prstGeom prst="rect">
            <a:avLst/>
          </a:prstGeom>
          <a:noFill/>
        </p:spPr>
      </p:pic>
      <p:pic>
        <p:nvPicPr>
          <p:cNvPr id="2052" name="Picture 4" descr="http://www.artgarden.ru/images/encyclopaedia/Betula_pubescen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620688"/>
            <a:ext cx="3564236" cy="53285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620688"/>
            <a:ext cx="2492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Чоловічі квітки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волоського горіха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620688"/>
            <a:ext cx="2406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Чоловічі квітки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берези пухнастої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Будова суцвіття –                                                               важлива ознака для класифікації видів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8130" name="Picture 2" descr="http://img.panaseya.ru/yellow_mustard_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3600400" cy="2700300"/>
          </a:xfrm>
          <a:prstGeom prst="rect">
            <a:avLst/>
          </a:prstGeom>
          <a:noFill/>
        </p:spPr>
      </p:pic>
      <p:pic>
        <p:nvPicPr>
          <p:cNvPr id="48132" name="Picture 4" descr="http://www.prirodnoe-lechenie.ru/wp-content/uploads/2011/11/sok-pastushej-sumki-obyknovenn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3600400" cy="2700300"/>
          </a:xfrm>
          <a:prstGeom prst="rect">
            <a:avLst/>
          </a:prstGeom>
          <a:noFill/>
        </p:spPr>
      </p:pic>
      <p:pic>
        <p:nvPicPr>
          <p:cNvPr id="48134" name="Picture 6" descr="Редька полевая, дикая - Цвет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56992"/>
            <a:ext cx="3238500" cy="2695576"/>
          </a:xfrm>
          <a:prstGeom prst="rect">
            <a:avLst/>
          </a:prstGeom>
          <a:noFill/>
        </p:spPr>
      </p:pic>
      <p:pic>
        <p:nvPicPr>
          <p:cNvPr id="48136" name="Picture 8" descr="http://www.medn.ru/m/m/photos/get_image/file/5f8ad26138d438c2dc945385530c39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20688"/>
            <a:ext cx="3611894" cy="27089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19872" y="1340768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Гірчиця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620688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Хрін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589240"/>
            <a:ext cx="1336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Грицики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5589240"/>
            <a:ext cx="178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Редька дика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3356992"/>
            <a:ext cx="1437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</a:rPr>
              <a:t>Китиця або волоть 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характерні для </a:t>
            </a:r>
          </a:p>
          <a:p>
            <a:r>
              <a:rPr lang="uk-UA" sz="1200" dirty="0" smtClean="0">
                <a:solidFill>
                  <a:schemeClr val="bg1"/>
                </a:solidFill>
              </a:rPr>
              <a:t>хрестоцвітих</a:t>
            </a: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– це …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… сукупність квіток, розташованих на спільній осі в певному порядку</a:t>
            </a:r>
            <a:endParaRPr lang="ru-RU" sz="2800" dirty="0"/>
          </a:p>
        </p:txBody>
      </p:sp>
      <p:pic>
        <p:nvPicPr>
          <p:cNvPr id="2050" name="Picture 2" descr="http://www.fazenda-online.ru/uploads/posts/2011-03/1299183180_dicentr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60232" y="1412776"/>
            <a:ext cx="152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Дицентра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 Україні найбільші суцвіття у кукурудзи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9154" name="Picture 2" descr="http://letniidom.com/images/stories/zdorovie/kukuruza_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382640" cy="5615184"/>
          </a:xfrm>
          <a:prstGeom prst="rect">
            <a:avLst/>
          </a:prstGeom>
          <a:noFill/>
        </p:spPr>
      </p:pic>
      <p:pic>
        <p:nvPicPr>
          <p:cNvPr id="49156" name="Picture 4" descr="http://www.ecoflorist.ru/flowersmain/IMG_3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760489" cy="5653353"/>
          </a:xfrm>
          <a:prstGeom prst="rect">
            <a:avLst/>
          </a:prstGeom>
          <a:noFill/>
        </p:spPr>
      </p:pic>
      <p:pic>
        <p:nvPicPr>
          <p:cNvPr id="49160" name="Picture 8" descr="http://img-fotki.yandex.ru/get/4914/106396386.4f/0_772db_c7ce9808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2746276" cy="17191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15616" y="5733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</a:t>
            </a:r>
            <a:endParaRPr lang="ru-RU" dirty="0"/>
          </a:p>
        </p:txBody>
      </p:sp>
      <p:pic>
        <p:nvPicPr>
          <p:cNvPr id="12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517232"/>
            <a:ext cx="1872208" cy="6831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43608" y="5517232"/>
            <a:ext cx="194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Жіноче суцвіття – </a:t>
            </a:r>
          </a:p>
          <a:p>
            <a:r>
              <a:rPr lang="uk-UA" dirty="0" smtClean="0"/>
              <a:t>початок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620688"/>
            <a:ext cx="2763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/>
              <a:t>Чоловіче суцвіття – </a:t>
            </a:r>
          </a:p>
          <a:p>
            <a:pPr algn="r"/>
            <a:r>
              <a:rPr lang="uk-UA" dirty="0" smtClean="0"/>
              <a:t>волоть із простих колосків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 Україні найбільші суцвіття у соняшника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420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529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733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</a:t>
            </a:r>
            <a:endParaRPr lang="ru-RU" dirty="0"/>
          </a:p>
        </p:txBody>
      </p:sp>
      <p:pic>
        <p:nvPicPr>
          <p:cNvPr id="12" name="Picture 2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517232"/>
            <a:ext cx="1872208" cy="6831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43608" y="551723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33730" y="6206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/>
              <a:t> </a:t>
            </a:r>
          </a:p>
        </p:txBody>
      </p:sp>
      <p:pic>
        <p:nvPicPr>
          <p:cNvPr id="50178" name="Picture 2" descr="http://mshealthy.com.ua/gif/podsoln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8308478" cy="5705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Суцвіття вишні (кілька квіток) і </a:t>
            </a:r>
            <a:r>
              <a:rPr lang="uk-UA" sz="2400" dirty="0" err="1" smtClean="0"/>
              <a:t>пуйї</a:t>
            </a:r>
            <a:r>
              <a:rPr lang="uk-UA" sz="2400" dirty="0" smtClean="0"/>
              <a:t> Раймонда (10 000 квіток)</a:t>
            </a:r>
            <a:endParaRPr lang="ru-RU" sz="2400" dirty="0"/>
          </a:p>
        </p:txBody>
      </p:sp>
      <p:pic>
        <p:nvPicPr>
          <p:cNvPr id="1028" name="Picture 4" descr="http://www.artgarden.ru/images/encyclopaedia/Cerasus_vulgar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853228" cy="5760640"/>
          </a:xfrm>
          <a:prstGeom prst="rect">
            <a:avLst/>
          </a:prstGeom>
          <a:noFill/>
        </p:spPr>
      </p:pic>
      <p:pic>
        <p:nvPicPr>
          <p:cNvPr id="35842" name="Picture 2" descr="10 самых удивительных растений Земли (1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867650" cy="578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Суцвіття комахозапильних рослин добре помітні для комах</a:t>
            </a:r>
            <a:endParaRPr lang="ru-RU" sz="2400" dirty="0"/>
          </a:p>
        </p:txBody>
      </p:sp>
      <p:pic>
        <p:nvPicPr>
          <p:cNvPr id="16386" name="Picture 2" descr="http://www.trinitas.ru/rus/doc/0232/013a/pic/2101/25rz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18828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76256" y="620688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Соняшник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Суцвіття вітрозапильних рослин забезпечують краще потрапляння пилку на маточку</a:t>
            </a:r>
            <a:endParaRPr lang="ru-RU" sz="2800" dirty="0"/>
          </a:p>
        </p:txBody>
      </p:sp>
      <p:pic>
        <p:nvPicPr>
          <p:cNvPr id="17410" name="Picture 2" descr="http://cl89853.tmweb.ru/wp-content/uploads/2012/10/3b3bf5059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70367" cy="53401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45224"/>
            <a:ext cx="944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Жито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Суцвіття вітрозапильних рослин забезпечують краще потрапляння пилку на маточку</a:t>
            </a:r>
            <a:endParaRPr lang="ru-RU" sz="2800" dirty="0"/>
          </a:p>
        </p:txBody>
      </p:sp>
      <p:pic>
        <p:nvPicPr>
          <p:cNvPr id="18434" name="Picture 2" descr="http://darwin.museum.ru/class/mysteriousphotos/photos/oreshni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649" y="692696"/>
            <a:ext cx="7008779" cy="5256584"/>
          </a:xfrm>
          <a:prstGeom prst="rect">
            <a:avLst/>
          </a:prstGeom>
          <a:noFill/>
        </p:spPr>
      </p:pic>
      <p:pic>
        <p:nvPicPr>
          <p:cNvPr id="18438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004048" cy="3672408"/>
          </a:xfrm>
          <a:prstGeom prst="rect">
            <a:avLst/>
          </a:prstGeom>
          <a:noFill/>
        </p:spPr>
      </p:pic>
      <p:pic>
        <p:nvPicPr>
          <p:cNvPr id="18440" name="Picture 8" descr="http://club.foto.ru/gallery/images/photo/2010/04/11/155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628800"/>
            <a:ext cx="4512502" cy="33843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09452" y="1700808"/>
            <a:ext cx="14574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   </a:t>
            </a:r>
            <a:r>
              <a:rPr lang="uk-UA" sz="2400" dirty="0" smtClean="0">
                <a:solidFill>
                  <a:schemeClr val="bg1"/>
                </a:solidFill>
              </a:rPr>
              <a:t>Ліщина.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Жіноче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суцвіття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5085184"/>
            <a:ext cx="2453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Ліщина.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Чоловіче суцвіття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Суцвіття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 суцвіттях утворюється більша кількість плодів, ніж у окремих квітках</a:t>
            </a:r>
            <a:endParaRPr lang="ru-RU" sz="2800" dirty="0"/>
          </a:p>
        </p:txBody>
      </p:sp>
      <p:pic>
        <p:nvPicPr>
          <p:cNvPr id="19458" name="Picture 2" descr="http://mshealthy.com.ua/gif/vin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8016603" cy="53285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373216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Виноград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553</Words>
  <Application>Microsoft Office PowerPoint</Application>
  <PresentationFormat>Экран (4:3)</PresentationFormat>
  <Paragraphs>202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Суцвіття </vt:lpstr>
      <vt:lpstr>Суцвіття </vt:lpstr>
      <vt:lpstr>Одиночна квітка </vt:lpstr>
      <vt:lpstr>Суцвіття – це … </vt:lpstr>
      <vt:lpstr>Суцвіття </vt:lpstr>
      <vt:lpstr>Суцвіття </vt:lpstr>
      <vt:lpstr>Суцвіття </vt:lpstr>
      <vt:lpstr>Суцвіття </vt:lpstr>
      <vt:lpstr>Суцвіття </vt:lpstr>
      <vt:lpstr>Прості суцвіття – це …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Прості суцвіття </vt:lpstr>
      <vt:lpstr>Складні суцвіття мають … </vt:lpstr>
      <vt:lpstr>Складні суцвіття </vt:lpstr>
      <vt:lpstr>Складні суцвіття </vt:lpstr>
      <vt:lpstr>Складні суцвіття </vt:lpstr>
      <vt:lpstr>Складні суцвіття </vt:lpstr>
      <vt:lpstr>Складні суцвіття </vt:lpstr>
      <vt:lpstr>Складні суцвіття </vt:lpstr>
      <vt:lpstr>Складні суцвіття </vt:lpstr>
      <vt:lpstr>Складні суцвіття </vt:lpstr>
      <vt:lpstr>Складні суцвіття </vt:lpstr>
      <vt:lpstr>Складні суцвіття </vt:lpstr>
      <vt:lpstr>Суцвіття  </vt:lpstr>
      <vt:lpstr>Суцвіття   </vt:lpstr>
      <vt:lpstr>Суцвіття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Суцвіття </dc:title>
  <dc:creator>User</dc:creator>
  <cp:lastModifiedBy>User</cp:lastModifiedBy>
  <cp:revision>32</cp:revision>
  <dcterms:created xsi:type="dcterms:W3CDTF">2012-11-09T14:37:10Z</dcterms:created>
  <dcterms:modified xsi:type="dcterms:W3CDTF">2013-02-13T19:04:16Z</dcterms:modified>
</cp:coreProperties>
</file>