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5" r:id="rId5"/>
    <p:sldId id="264" r:id="rId6"/>
    <p:sldId id="266" r:id="rId7"/>
    <p:sldId id="267" r:id="rId8"/>
    <p:sldId id="268" r:id="rId9"/>
    <p:sldId id="262" r:id="rId10"/>
    <p:sldId id="269" r:id="rId11"/>
    <p:sldId id="271" r:id="rId12"/>
    <p:sldId id="273" r:id="rId13"/>
    <p:sldId id="274" r:id="rId14"/>
    <p:sldId id="272" r:id="rId15"/>
    <p:sldId id="275" r:id="rId16"/>
    <p:sldId id="270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5" r:id="rId26"/>
    <p:sldId id="284" r:id="rId27"/>
    <p:sldId id="289" r:id="rId28"/>
    <p:sldId id="286" r:id="rId29"/>
    <p:sldId id="287" r:id="rId30"/>
    <p:sldId id="291" r:id="rId31"/>
    <p:sldId id="261" r:id="rId32"/>
    <p:sldId id="288" r:id="rId33"/>
    <p:sldId id="290" r:id="rId34"/>
    <p:sldId id="297" r:id="rId35"/>
    <p:sldId id="292" r:id="rId36"/>
    <p:sldId id="260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будови і життєдіяльності земноводних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trinixy.ru/pics4/20100817/frog_eats_fish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5656"/>
            <a:ext cx="9144000" cy="568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353944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bse.sci-lib.com/a_pictures/19/23/215125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6672"/>
            <a:ext cx="3398058" cy="6381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124744"/>
            <a:ext cx="240129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Мале коло </a:t>
            </a:r>
          </a:p>
          <a:p>
            <a:r>
              <a:rPr lang="uk-UA" sz="2400" b="1" dirty="0" smtClean="0"/>
              <a:t>кровообігу: </a:t>
            </a:r>
          </a:p>
          <a:p>
            <a:endParaRPr lang="uk-UA" sz="2400" dirty="0" smtClean="0"/>
          </a:p>
          <a:p>
            <a:r>
              <a:rPr lang="uk-UA" sz="2400" dirty="0" smtClean="0"/>
              <a:t>шлуночок → </a:t>
            </a:r>
          </a:p>
          <a:p>
            <a:r>
              <a:rPr lang="uk-UA" sz="2400" dirty="0" smtClean="0"/>
              <a:t>легені і шкіра → </a:t>
            </a:r>
          </a:p>
          <a:p>
            <a:r>
              <a:rPr lang="uk-UA" sz="2400" dirty="0" smtClean="0"/>
              <a:t>ліве передсердя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204864"/>
            <a:ext cx="264341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b="1" dirty="0" smtClean="0"/>
              <a:t>Велике коло</a:t>
            </a:r>
          </a:p>
          <a:p>
            <a:pPr algn="r"/>
            <a:r>
              <a:rPr lang="uk-UA" sz="2400" b="1" dirty="0" smtClean="0"/>
              <a:t>кровообігу:</a:t>
            </a:r>
          </a:p>
          <a:p>
            <a:pPr algn="r"/>
            <a:endParaRPr lang="uk-UA" sz="2400" dirty="0" smtClean="0"/>
          </a:p>
          <a:p>
            <a:pPr algn="r"/>
            <a:r>
              <a:rPr lang="uk-UA" sz="2400" dirty="0" smtClean="0"/>
              <a:t> шлуночок →</a:t>
            </a:r>
          </a:p>
          <a:p>
            <a:pPr algn="r"/>
            <a:r>
              <a:rPr lang="uk-UA" sz="2400" dirty="0" smtClean="0"/>
              <a:t> усі органи →</a:t>
            </a:r>
          </a:p>
          <a:p>
            <a:pPr algn="r"/>
            <a:r>
              <a:rPr lang="uk-UA" sz="2400" dirty="0" smtClean="0"/>
              <a:t> праве передсердя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Нервова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Головний мозок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files.school-collection.edu.ru/dlrstore/43493892-8452-4b07-9b5e-0bcf3c87c82c/%5bBI7ZD_10-02%5d_%5bIL_04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9144001" cy="42519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2060848"/>
            <a:ext cx="19442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88840"/>
            <a:ext cx="2288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Передній мозок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196752"/>
            <a:ext cx="48600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196752"/>
            <a:ext cx="4437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Великі півкулі переднього мозку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196752"/>
            <a:ext cx="43204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1484784"/>
            <a:ext cx="2261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Середній мозок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013176"/>
            <a:ext cx="28083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013176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Проміжний мозок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4941168"/>
            <a:ext cx="29523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4941168"/>
            <a:ext cx="2398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Довгастий мозок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2132856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2204864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Мозочок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Органи чуття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Очі добре бачать рухомі предмети і майже не помічають нерухомих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www.kartinkioboi.ru/_ph/8/235905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39400" cy="571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Органи чуття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Орган слуху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biolicey2vrn.ucoz.ru/Zhivotnie/Khordovie/3_Amphibia/Organ_sluha_lyagu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5390795" cy="56886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92080" y="5733256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661248"/>
            <a:ext cx="1666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Ротоглотка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 rot="20242707">
            <a:off x="4153883" y="2792107"/>
            <a:ext cx="18697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     Середнє</a:t>
            </a:r>
          </a:p>
          <a:p>
            <a:pPr algn="ctr"/>
            <a:r>
              <a:rPr lang="uk-UA" sz="2400" dirty="0" smtClean="0"/>
              <a:t> </a:t>
            </a:r>
          </a:p>
          <a:p>
            <a:pPr algn="ctr"/>
            <a:r>
              <a:rPr lang="uk-UA" sz="2400" dirty="0" smtClean="0"/>
              <a:t>вухо </a:t>
            </a:r>
          </a:p>
          <a:p>
            <a:pPr algn="ctr"/>
            <a:r>
              <a:rPr lang="uk-UA" sz="2400" dirty="0" smtClean="0"/>
              <a:t>(порожнина)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412776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1340768"/>
            <a:ext cx="1664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Барабанна </a:t>
            </a:r>
          </a:p>
          <a:p>
            <a:r>
              <a:rPr lang="uk-UA" sz="2400" dirty="0" smtClean="0"/>
              <a:t>перетинка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3501008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3212976"/>
            <a:ext cx="1637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/>
              <a:t>Стременце</a:t>
            </a:r>
            <a:r>
              <a:rPr lang="uk-UA" sz="2400" dirty="0" smtClean="0"/>
              <a:t> </a:t>
            </a:r>
          </a:p>
          <a:p>
            <a:r>
              <a:rPr lang="uk-UA" sz="2400" dirty="0" smtClean="0"/>
              <a:t>(кісточка)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 rot="1667300">
            <a:off x="6514653" y="4126848"/>
            <a:ext cx="986408" cy="626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0683933">
            <a:off x="5264899" y="4157952"/>
            <a:ext cx="914400" cy="454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5589240"/>
            <a:ext cx="9144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3140968"/>
            <a:ext cx="1601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Внутрішнє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вухо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1556792"/>
            <a:ext cx="2310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Орган рівноваги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Органи чуття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Чутливі волоскові клітини внутрішнього вуха жаби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7652" name="Picture 4" descr="Stereocilia Stairst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5950" cy="5654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Органи чуття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Органи нюху і смаку розвинуті слабко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://zooclub.ru/attach/2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5213" cy="5726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Видільна і статева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   Самка                          Самець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ez002.k12.sd.us/027%20Urogenital%20organs%20of%20the%20f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875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476672"/>
            <a:ext cx="482453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5733256"/>
            <a:ext cx="1156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Клоака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5157192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Сечовий міхур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272622" y="3144202"/>
            <a:ext cx="1044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Нирка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136815" y="3008201"/>
            <a:ext cx="1060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Нирка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6469380" y="2755756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Сім</a:t>
            </a:r>
            <a:r>
              <a:rPr lang="en-US" dirty="0" smtClean="0"/>
              <a:t>’</a:t>
            </a:r>
            <a:r>
              <a:rPr lang="uk-UA" dirty="0" err="1" smtClean="0"/>
              <a:t>яник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476463" y="2996145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Яєчник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980728"/>
            <a:ext cx="1475656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1556792"/>
            <a:ext cx="1475656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1268760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Жирове тіло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>
            <a:stCxn id="7" idx="1"/>
          </p:cNvCxnSpPr>
          <p:nvPr/>
        </p:nvCxnSpPr>
        <p:spPr>
          <a:xfrm flipH="1" flipV="1">
            <a:off x="3203848" y="5805264"/>
            <a:ext cx="864096" cy="158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7" idx="3"/>
          </p:cNvCxnSpPr>
          <p:nvPr/>
        </p:nvCxnSpPr>
        <p:spPr>
          <a:xfrm flipV="1">
            <a:off x="5224351" y="5517232"/>
            <a:ext cx="931825" cy="446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347864" y="5229200"/>
            <a:ext cx="36004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580112" y="5085184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gigamir.net/upload/cache/659xs/img/gallery/141320/gallery_271454dc844b442431b8c983cc2fc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1052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775" y="6093296"/>
            <a:ext cx="536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Характерний статевий диморфізм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Самці мають мозолі для обіймів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savepic.ru/3662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171" cy="5724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Самці мають резонатори для підсилення звуку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img-fotki.yandex.ru/get/6110/115266421.16/0_a69ee_371e3043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502631"/>
            <a:ext cx="8692647" cy="580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900igr.net/datai/biologija/Vnutrennee-stroenie-zemnovodnykh/0012-020-Pischevaritelnaja-sist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578212" cy="63813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548680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48680"/>
            <a:ext cx="693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Рот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620688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620688"/>
            <a:ext cx="152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Стравохід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620688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692696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Шлунок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1772816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1772816"/>
            <a:ext cx="1172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Клоака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2420888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Язик 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>
            <a:stCxn id="15" idx="3"/>
          </p:cNvCxnSpPr>
          <p:nvPr/>
        </p:nvCxnSpPr>
        <p:spPr>
          <a:xfrm flipV="1">
            <a:off x="1907947" y="1916832"/>
            <a:ext cx="359797" cy="73488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40152" y="5949280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5733256"/>
            <a:ext cx="2841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Підшлункова залоза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6165304"/>
            <a:ext cx="12961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6093296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Кишечник 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5373216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5085184"/>
            <a:ext cx="2161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Жовчний міхур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59632" y="6237312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6093296"/>
            <a:ext cx="1263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Печінка 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1412776"/>
            <a:ext cx="114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Слинні </a:t>
            </a:r>
          </a:p>
          <a:p>
            <a:r>
              <a:rPr lang="uk-UA" sz="2400" dirty="0" smtClean="0"/>
              <a:t>залози</a:t>
            </a:r>
            <a:endParaRPr lang="ru-RU" sz="2400" dirty="0"/>
          </a:p>
        </p:txBody>
      </p:sp>
      <p:sp>
        <p:nvSpPr>
          <p:cNvPr id="29" name="Овал 28"/>
          <p:cNvSpPr/>
          <p:nvPr/>
        </p:nvSpPr>
        <p:spPr>
          <a:xfrm>
            <a:off x="1835696" y="1916832"/>
            <a:ext cx="144016" cy="122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763688" y="1700808"/>
            <a:ext cx="144016" cy="122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979712" y="1700808"/>
            <a:ext cx="144016" cy="122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187624" y="1844824"/>
            <a:ext cx="64807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Для розмноження жаби повертаються у ту водойму, де народилися самі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t0.gstatic.com/images?q=tbn:ANd9GcQs9UIMNRAWNl0-_CIkarjmVDGBF729mzTVjnw8XiCOs--iG6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0187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Шлюбні ігри жаб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bt-test.ru/images/Fotki/Foto/Sony/a/900/testy/sony_alpha_900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35948" cy="5680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Самка викидає у воду ікру, а самець її </a:t>
            </a:r>
            <a:r>
              <a:rPr lang="uk-UA" sz="2800" dirty="0" err="1" smtClean="0"/>
              <a:t>заплдінює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s19.radikal.ru/i192/1007/f2/bb73a78f2a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5478" cy="567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Ікринки м</a:t>
            </a:r>
            <a:r>
              <a:rPr lang="en-US" sz="2800" dirty="0" smtClean="0"/>
              <a:t>’</a:t>
            </a:r>
            <a:r>
              <a:rPr lang="uk-UA" sz="2800" dirty="0" smtClean="0"/>
              <a:t>які і сполучені слизом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gigamir.net/upload/cache/659xs/img/gallery/141320/gallery_558e402fc3557cf8a593b6efbc53a4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338"/>
            <a:ext cx="9144000" cy="589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Ікринка завжди повернута до сонця темним боком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zbio.net/pictures/rana_tempor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7659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Непрямий розвиток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www.frog-life-cycle.com/graphics/frog_life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128792" cy="568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Чим тепліше, тим жаби швидше розвиваються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ih3.redbubble.net/image.4995722.3634/flat,550x550,075,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Ембріони черв</a:t>
            </a:r>
            <a:r>
              <a:rPr lang="en-US" sz="2800" dirty="0" smtClean="0"/>
              <a:t>’</a:t>
            </a:r>
            <a:r>
              <a:rPr lang="uk-UA" sz="2800" dirty="0" smtClean="0"/>
              <a:t>яги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5058" name="Picture 2" descr="http://blogs.discovermagazine.com/80beats/files/2012/02/w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79"/>
            <a:ext cx="5688632" cy="5688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Личинка – пуголовок – має зовнішні зябра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www.sciencephoto.com/image/109180/350wm/C0044968-Common_frog_tadpole_head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91695" cy="4858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Пуголовок живиться рослинною їжею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3012" name="Picture 4" descr="http://www.sciencephoto.com/image/109181/350wm/C0044969-Common_frog_tadpole_head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20080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Дихальна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www.ebio.ru/images/100206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7192855" cy="6165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764704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764704"/>
            <a:ext cx="1162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Легеня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692696"/>
            <a:ext cx="13681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1052736"/>
            <a:ext cx="1047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Ніздрі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1988840"/>
            <a:ext cx="16344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292080" y="2348880"/>
            <a:ext cx="14401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148064" y="2708920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20356360">
            <a:off x="4038767" y="2532105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Язик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3140968"/>
            <a:ext cx="216024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1301822">
            <a:off x="1547664" y="692696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692696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43808" y="692696"/>
            <a:ext cx="106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Глотка 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91880" y="4653136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35896" y="4653136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Бронхи 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31840" y="5157192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27784" y="5013176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9964513">
            <a:off x="179512" y="4509120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Шлунок </a:t>
            </a:r>
            <a:endParaRPr lang="ru-RU" sz="2400" dirty="0"/>
          </a:p>
        </p:txBody>
      </p:sp>
      <p:pic>
        <p:nvPicPr>
          <p:cNvPr id="18436" name="Picture 4" descr="http://t2.gstatic.com/images?q=tbn:ANd9GcRrcbzTv_5LGOMzoytdxOo35wgTGMTI5OdjgnbeDdMXFVdbZt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56342" y="2656625"/>
            <a:ext cx="6123595" cy="205172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7596336" y="5301208"/>
            <a:ext cx="12215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Легені 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тритона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524328" y="3429000"/>
            <a:ext cx="1214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Легені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     жаби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524328" y="1268760"/>
            <a:ext cx="1314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Легені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   ропухи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644008" y="3429000"/>
            <a:ext cx="2422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Голосова щілина </a:t>
            </a:r>
          </a:p>
          <a:p>
            <a:r>
              <a:rPr lang="uk-UA" sz="2400" dirty="0" smtClean="0"/>
              <a:t>і голосові </a:t>
            </a:r>
            <a:r>
              <a:rPr lang="uk-UA" sz="2400" dirty="0" err="1" smtClean="0"/>
              <a:t>зв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язки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7106" name="Picture 2" descr="http://farm4.staticflickr.com/3542/3367686803_364c0b4a57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7236"/>
            <a:ext cx="9144000" cy="6100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6" name="Picture 6" descr="&amp;Fcy;&amp;ocy;&amp;tcy;&amp;ocy; &amp;scy; &amp;mcy;&amp;icy;&amp;kcy;&amp;rcy;&amp;ocy;&amp;scy;&amp;kcy;&amp;ocy;&amp;pcy;&amp;acy;.. 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321"/>
            <a:ext cx="9144001" cy="64506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69340" y="404664"/>
            <a:ext cx="297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14-денний пуголовок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149080"/>
            <a:ext cx="23839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Рот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для </a:t>
            </a:r>
            <a:r>
              <a:rPr lang="uk-UA" sz="2400" dirty="0" err="1" smtClean="0">
                <a:solidFill>
                  <a:schemeClr val="bg1"/>
                </a:solidFill>
              </a:rPr>
              <a:t>зішкрібання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водоростей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 rot="19339584">
            <a:off x="3275856" y="1988840"/>
            <a:ext cx="1047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Ніздрі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Пуголовок має хвоста, бічну лінію і двокамерне серце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4036" name="Picture 4" descr="http://farm4.static.flickr.com/3474/3369913703_95e01d2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54823" cy="576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Поступово утворюються кінцівки, легені, трикамерне серце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http://www.surrey-arg.org.uk/SARG/08000-TheAnimals/Images/Prey/tadp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38362" cy="532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3250" name="Picture 2" descr="http://loveopium.ru/content/2013/01/ng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29"/>
            <a:ext cx="9144000" cy="6864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8132" name="Picture 4" descr="http://gmoobzor.com/wp-content/uploads/2012/06/rana-silva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Розвиток кісткового скелета у пуголовка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6" name="Picture 2" descr="&amp;Kcy;&amp;ocy;&amp;ncy;&amp;kcy;&amp;ucy;&amp;rcy;&amp;scy; &amp;mcy;&amp;icy;&amp;kcy;&amp;rcy;&amp;ocy;&amp;fcy;&amp;ocy;&amp;tcy;&amp;ocy;&amp;gcy;&amp;rcy;&amp;acy;&amp;fcy;&amp;icy;&amp;icy; &amp;ocy;&amp;tcy; Nikon (19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08912" cy="567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9154" name="Picture 2" descr="http://ichef.bbci.co.uk/naturelibrary/images/ic/credit/640x395/m/me/metamorphosis/metamorphosi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9172653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www.visualphotos.com/photo/1x9135110/common_frog_rana_temporaria_juvenile_on_leaf_still_has_larval_tail_europe_277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672"/>
            <a:ext cx="9156429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Останнім розсмоктується хвіст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1202" name="Picture 2" descr="http://foxgully.files.wordpress.com/2011/02/green-tree-frog-tadpole-9-dec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059" y="476672"/>
            <a:ext cx="6534301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Дихальна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Дихальні рухи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900igr.net/datai/biologija/Vnutrennee-stroenie-zemnovodnykh/0007-011-Dykhatelnaja-sistema-zemnovodnyk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4089"/>
            <a:ext cx="9144000" cy="4371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1268760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268760"/>
            <a:ext cx="17281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0768"/>
            <a:ext cx="2536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Ніздрі з клапаном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268760"/>
            <a:ext cx="239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Клапан закритий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 rot="410005">
            <a:off x="3563888" y="2348880"/>
            <a:ext cx="91440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28384" y="2204864"/>
            <a:ext cx="9144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900180">
            <a:off x="2771800" y="3429000"/>
            <a:ext cx="919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Легеня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3501008"/>
            <a:ext cx="934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Легеня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4293096"/>
            <a:ext cx="9864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4293096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370047">
            <a:off x="997728" y="2530614"/>
            <a:ext cx="696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/>
          </a:p>
          <a:p>
            <a:r>
              <a:rPr lang="uk-UA" dirty="0" smtClean="0"/>
              <a:t>Язик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417476">
            <a:off x="5580112" y="2780928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Язик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4725144"/>
            <a:ext cx="13681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4581128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4725144"/>
            <a:ext cx="3094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</a:t>
            </a:r>
            <a:r>
              <a:rPr lang="en-US" sz="2400" dirty="0" smtClean="0"/>
              <a:t>’</a:t>
            </a:r>
            <a:r>
              <a:rPr lang="uk-UA" sz="2400" dirty="0" smtClean="0"/>
              <a:t>язи дна </a:t>
            </a:r>
            <a:r>
              <a:rPr lang="uk-UA" sz="2400" dirty="0" err="1" smtClean="0"/>
              <a:t>ротоглотки</a:t>
            </a:r>
            <a:r>
              <a:rPr lang="uk-UA" sz="2400" dirty="0" smtClean="0"/>
              <a:t> </a:t>
            </a:r>
          </a:p>
          <a:p>
            <a:r>
              <a:rPr lang="uk-UA" sz="2400" dirty="0" smtClean="0"/>
              <a:t>опускають його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20072" y="4797152"/>
            <a:ext cx="3094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</a:t>
            </a:r>
            <a:r>
              <a:rPr lang="en-US" sz="2400" dirty="0" smtClean="0"/>
              <a:t>’</a:t>
            </a:r>
            <a:r>
              <a:rPr lang="uk-UA" sz="2400" dirty="0" smtClean="0"/>
              <a:t>язи дна </a:t>
            </a:r>
            <a:r>
              <a:rPr lang="uk-UA" sz="2400" dirty="0" err="1" smtClean="0"/>
              <a:t>ротоглотки</a:t>
            </a:r>
            <a:r>
              <a:rPr lang="uk-UA" sz="2400" dirty="0" smtClean="0"/>
              <a:t> </a:t>
            </a:r>
          </a:p>
          <a:p>
            <a:r>
              <a:rPr lang="uk-UA" sz="2400" dirty="0" smtClean="0"/>
              <a:t>піднімають його</a:t>
            </a:r>
            <a:endParaRPr 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5804148" y="3123828"/>
            <a:ext cx="6131024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Галактика Пуголовок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2226" name="Picture 2" descr="&amp;Ncy;&amp;ocy;&amp;yacy;&amp;bcy;&amp;rcy;&amp;softcy;&amp;scy;&amp;kcy;&amp;icy;&amp;iecy; &amp;kcy;&amp;ocy;&amp;scy;&amp;mcy;&amp;icy;&amp;chcy;&amp;iecy;&amp;scy;&amp;kcy;&amp;icy;&amp;iecy; &amp;fcy;&amp;ocy;&amp;tcy;&amp;ocy; (13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4776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488668"/>
            <a:ext cx="467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420 </a:t>
            </a:r>
            <a:r>
              <a:rPr lang="uk-UA" dirty="0" err="1" smtClean="0">
                <a:solidFill>
                  <a:schemeClr val="bg1"/>
                </a:solidFill>
              </a:rPr>
              <a:t>млн</a:t>
            </a:r>
            <a:r>
              <a:rPr lang="uk-UA" dirty="0" smtClean="0">
                <a:solidFill>
                  <a:schemeClr val="bg1"/>
                </a:solidFill>
              </a:rPr>
              <a:t> св. років  у напрямку </a:t>
            </a:r>
            <a:r>
              <a:rPr lang="uk-UA" dirty="0" err="1" smtClean="0">
                <a:solidFill>
                  <a:schemeClr val="bg1"/>
                </a:solidFill>
              </a:rPr>
              <a:t>сузір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smtClean="0">
                <a:solidFill>
                  <a:schemeClr val="bg1"/>
                </a:solidFill>
              </a:rPr>
              <a:t>я Дракона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Дихальна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Під водою газообмін відбувається через шкіру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0484" name="Picture 4" descr="http://img-fotki.yandex.ru/get/4702/alex-raduga.50/0_5853b_10de902d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Дихальна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Тут жаба дихає шкірою і легенями одночасно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www.wallgrad.ru/_ph/7/2/30508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560840" cy="5663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Дихальна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На суші жаба дихає і легенями, і через вологу шкіру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.dinozavrik.ru/files/news/kak-lyagushki-poluchayut-vodu-iz-vozdu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04494" cy="5712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3556" name="Picture 4" descr="http://dl.schoolnet.by:81/file.php/69/3/Topic_3a3250c53be1e69ef933775664a94695/Theme_9ab923854cad2fe7cb4a6293218425bc/images/theor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799240" cy="6239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12160" y="1196752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908720"/>
            <a:ext cx="1868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Велике коло </a:t>
            </a:r>
          </a:p>
          <a:p>
            <a:r>
              <a:rPr lang="uk-UA" sz="2400" dirty="0" smtClean="0"/>
              <a:t>кровообігу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717032"/>
            <a:ext cx="18505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573016"/>
            <a:ext cx="2417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Мале (легеневе) </a:t>
            </a:r>
          </a:p>
          <a:p>
            <a:r>
              <a:rPr lang="uk-UA" sz="2400" dirty="0" smtClean="0"/>
              <a:t>коло кровообігу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348880"/>
            <a:ext cx="914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2276872"/>
            <a:ext cx="1050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Серце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03955" y="5473005"/>
            <a:ext cx="27400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800" dirty="0" smtClean="0"/>
              <a:t>Усі органи </a:t>
            </a:r>
          </a:p>
          <a:p>
            <a:pPr algn="r"/>
            <a:r>
              <a:rPr lang="uk-UA" sz="2800" dirty="0" smtClean="0"/>
              <a:t>жаби отримують</a:t>
            </a:r>
          </a:p>
          <a:p>
            <a:pPr algn="r"/>
            <a:r>
              <a:rPr lang="uk-UA" sz="2800" dirty="0" smtClean="0"/>
              <a:t>змішану кров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Трикамерне серце жаби.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uk-UA" sz="2800" dirty="0" smtClean="0"/>
              <a:t>Тут артеріальна кров (з легень) змішується з венозною (з решти органів)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www.bio.spbu.ru/materials/frog/images/d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62332" y="1158349"/>
            <a:ext cx="5688633" cy="4325282"/>
          </a:xfrm>
          <a:prstGeom prst="rect">
            <a:avLst/>
          </a:prstGeom>
          <a:noFill/>
        </p:spPr>
      </p:pic>
      <p:pic>
        <p:nvPicPr>
          <p:cNvPr id="7" name="Picture 2" descr="http://www.bio.spbu.ru/materials/frog/images/atr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27384" y="1160748"/>
            <a:ext cx="5688632" cy="43204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3429000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Шлуночок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5229200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Шлуночок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3573016"/>
            <a:ext cx="1734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Праве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передсердя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 rot="21082826">
            <a:off x="720719" y="1414830"/>
            <a:ext cx="1997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Праве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передсердя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962054">
            <a:off x="2107721" y="1708364"/>
            <a:ext cx="170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Ліве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передсердя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356992"/>
            <a:ext cx="2430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Ліве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передсердя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499</Words>
  <Application>Microsoft Office PowerPoint</Application>
  <PresentationFormat>Экран (4:3)</PresentationFormat>
  <Paragraphs>213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Особливості будови і життєдіяльності земноводних</vt:lpstr>
      <vt:lpstr>Травна система </vt:lpstr>
      <vt:lpstr>Дихальна система </vt:lpstr>
      <vt:lpstr>Дихальна система </vt:lpstr>
      <vt:lpstr>Дихальна система </vt:lpstr>
      <vt:lpstr>Дихальна система </vt:lpstr>
      <vt:lpstr>Дихальна система </vt:lpstr>
      <vt:lpstr>Кровоносна система </vt:lpstr>
      <vt:lpstr>Кровоносна система </vt:lpstr>
      <vt:lpstr>Кровоносна система </vt:lpstr>
      <vt:lpstr>Нервова система </vt:lpstr>
      <vt:lpstr>Органи чуття </vt:lpstr>
      <vt:lpstr>Органи чуття </vt:lpstr>
      <vt:lpstr>Органи чуття </vt:lpstr>
      <vt:lpstr>Органи чуття </vt:lpstr>
      <vt:lpstr>Видільна і статева система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Розмноження і розвиток </vt:lpstr>
      <vt:lpstr>Галактика Пуголовок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2012-11-25T21:03:46Z</dcterms:created>
  <dcterms:modified xsi:type="dcterms:W3CDTF">2013-03-03T19:29:24Z</dcterms:modified>
</cp:coreProperties>
</file>