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8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5" r:id="rId27"/>
    <p:sldId id="283" r:id="rId28"/>
    <p:sldId id="273" r:id="rId29"/>
    <p:sldId id="284" r:id="rId30"/>
    <p:sldId id="282" r:id="rId31"/>
    <p:sldId id="286" r:id="rId32"/>
    <p:sldId id="287" r:id="rId33"/>
    <p:sldId id="293" r:id="rId34"/>
    <p:sldId id="288" r:id="rId35"/>
    <p:sldId id="292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openxmlformats.org/officeDocument/2006/relationships/image" Target="../media/image55.jpeg"/><Relationship Id="rId9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/>
          <a:lstStyle/>
          <a:p>
            <a:r>
              <a:rPr lang="uk-UA" dirty="0" smtClean="0"/>
              <a:t>Запилення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2" descr="Раскрывшийся пыльник герани с частицами пыльцы (фото &lt;noindex&gt;&lt;a target=_blank href=http://www.sciencephoto.com&gt;Thierry Berrod, Mona Lisa Production&lt;/a&gt;&lt;/noindex&gt;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15184" cy="5904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165304"/>
            <a:ext cx="1112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Герань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Самозапилення – це …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… перенесення пилку в межах однієї квітки або рослини</a:t>
            </a:r>
            <a:endParaRPr lang="ru-RU" sz="2800" dirty="0"/>
          </a:p>
        </p:txBody>
      </p:sp>
      <p:pic>
        <p:nvPicPr>
          <p:cNvPr id="22530" name="Picture 2" descr="http://home-edu.ru/user/f/00000538/11_cvet/image/14_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072961" cy="4320480"/>
          </a:xfrm>
          <a:prstGeom prst="rect">
            <a:avLst/>
          </a:prstGeom>
          <a:noFill/>
        </p:spPr>
      </p:pic>
      <p:pic>
        <p:nvPicPr>
          <p:cNvPr id="22532" name="Picture 4" descr="http://home-edu.ru/user/f/00000538/11_cvet/image/DSCN0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764" y="3429000"/>
            <a:ext cx="3529574" cy="2647181"/>
          </a:xfrm>
          <a:prstGeom prst="rect">
            <a:avLst/>
          </a:prstGeom>
          <a:noFill/>
        </p:spPr>
      </p:pic>
      <p:pic>
        <p:nvPicPr>
          <p:cNvPr id="22534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77276">
            <a:off x="5077969" y="1698942"/>
            <a:ext cx="1305862" cy="9316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1412776"/>
            <a:ext cx="1310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Тичинка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2276872"/>
            <a:ext cx="1354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Маточка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060848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Пилок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5589240"/>
            <a:ext cx="146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Картопля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Самозапилення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Властиве багатьом культурним рослинам, </a:t>
            </a:r>
          </a:p>
          <a:p>
            <a:pPr algn="ctr">
              <a:buNone/>
            </a:pPr>
            <a:r>
              <a:rPr lang="uk-UA" sz="2800" dirty="0" smtClean="0"/>
              <a:t>хоча зменшує їх пристосованість до умов середовища</a:t>
            </a:r>
            <a:endParaRPr lang="ru-RU" sz="2800" dirty="0"/>
          </a:p>
        </p:txBody>
      </p:sp>
      <p:pic>
        <p:nvPicPr>
          <p:cNvPr id="23554" name="Picture 2" descr="http://melikedacha.ru/wp-content/uploads/2012/08/fa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113638" cy="2736304"/>
          </a:xfrm>
          <a:prstGeom prst="rect">
            <a:avLst/>
          </a:prstGeom>
          <a:noFill/>
        </p:spPr>
      </p:pic>
      <p:pic>
        <p:nvPicPr>
          <p:cNvPr id="23556" name="Picture 4" descr="http://elementy.ru/images/eltjob/nijegorodsky_2_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3427520" cy="2736304"/>
          </a:xfrm>
          <a:prstGeom prst="rect">
            <a:avLst/>
          </a:prstGeom>
          <a:noFill/>
        </p:spPr>
      </p:pic>
      <p:pic>
        <p:nvPicPr>
          <p:cNvPr id="23558" name="Picture 6" descr="http://agrobelarus.ru/sites/default/files/ychmen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3889163" cy="2736304"/>
          </a:xfrm>
          <a:prstGeom prst="rect">
            <a:avLst/>
          </a:prstGeom>
          <a:noFill/>
        </p:spPr>
      </p:pic>
      <p:pic>
        <p:nvPicPr>
          <p:cNvPr id="23560" name="Picture 8" descr="http://img-fotki.yandex.ru/get/3501/lucia608.1e/0_1638f_2ac48844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658159" cy="27363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71800" y="2564904"/>
            <a:ext cx="18612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Квасоля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декоративна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2924944"/>
            <a:ext cx="222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Ячмінь озимий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3429000"/>
            <a:ext cx="2136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Горох посівний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5733256"/>
            <a:ext cx="1361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Помідор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Самозапилення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Квітки більшості самозапильних рослин розкриваються уже запиленими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1026" name="Picture 2" descr="http://alifar.ru/d/37855/d/peanutflower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3528392" cy="2592288"/>
          </a:xfrm>
          <a:prstGeom prst="rect">
            <a:avLst/>
          </a:prstGeom>
          <a:noFill/>
        </p:spPr>
      </p:pic>
      <p:pic>
        <p:nvPicPr>
          <p:cNvPr id="1028" name="Picture 4" descr="http://cooks.kz/wp-content/uploads/2012/01/kartinka36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3907970" cy="2592288"/>
          </a:xfrm>
          <a:prstGeom prst="rect">
            <a:avLst/>
          </a:prstGeom>
          <a:noFill/>
        </p:spPr>
      </p:pic>
      <p:pic>
        <p:nvPicPr>
          <p:cNvPr id="1030" name="Picture 6" descr="http://proxy12.media.online.ua/uol/r2-ffb4cee4ba/4f643a45a33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3816424" cy="2592787"/>
          </a:xfrm>
          <a:prstGeom prst="rect">
            <a:avLst/>
          </a:prstGeom>
          <a:noFill/>
        </p:spPr>
      </p:pic>
      <p:pic>
        <p:nvPicPr>
          <p:cNvPr id="1032" name="Picture 8" descr="http://correct-food.com/images/stories/ARCHIVES/Fruit/arahis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429000"/>
            <a:ext cx="3430860" cy="257314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491880" y="692696"/>
            <a:ext cx="12127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Арахіс і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голуба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сойка 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Самозапилення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Фіалка дивна</a:t>
            </a:r>
            <a:endParaRPr lang="ru-RU" sz="2800" dirty="0"/>
          </a:p>
        </p:txBody>
      </p:sp>
      <p:pic>
        <p:nvPicPr>
          <p:cNvPr id="25606" name="Picture 6" descr="Прикреплён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392821" cy="5544616"/>
          </a:xfrm>
          <a:prstGeom prst="rect">
            <a:avLst/>
          </a:prstGeom>
          <a:noFill/>
        </p:spPr>
      </p:pic>
      <p:pic>
        <p:nvPicPr>
          <p:cNvPr id="25610" name="Picture 10" descr="http://www.centre.smr.ru/images/facts/zapoved/vystav/fialki_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3428879" cy="2416325"/>
          </a:xfrm>
          <a:prstGeom prst="rect">
            <a:avLst/>
          </a:prstGeom>
          <a:noFill/>
        </p:spPr>
      </p:pic>
      <p:pic>
        <p:nvPicPr>
          <p:cNvPr id="25612" name="Picture 12" descr="http://img-fotki.yandex.ru/get/17/admynystrator.1/0_bed2_cd450bb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8680"/>
            <a:ext cx="3120346" cy="23402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5301208"/>
            <a:ext cx="3525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Літні зелені квітки </a:t>
            </a:r>
          </a:p>
          <a:p>
            <a:pPr algn="r"/>
            <a:r>
              <a:rPr lang="uk-UA" sz="2400" dirty="0" smtClean="0"/>
              <a:t>взагалі не розкриваються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129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Насіння </a:t>
            </a:r>
          </a:p>
          <a:p>
            <a:r>
              <a:rPr lang="uk-UA" sz="2400" dirty="0" smtClean="0"/>
              <a:t>з літньої квітки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Самозапилення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Переважна більшість самозапильних рослин                                                                                                                           можуть запилюватися перехресно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27650" name="Picture 2" descr="http://forum.vinograd.info/picture.php?albumid=1126&amp;pictureid=17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125816" cy="5351321"/>
          </a:xfrm>
          <a:prstGeom prst="rect">
            <a:avLst/>
          </a:prstGeom>
          <a:noFill/>
        </p:spPr>
      </p:pic>
      <p:pic>
        <p:nvPicPr>
          <p:cNvPr id="27652" name="Picture 4" descr="http://us.123rf.com/400wm/400/400/nadinecox/nadinecox1003/nadinecox100300001/6599770-n--n---n-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2543175" cy="3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67944" y="2132856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Нектарин 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Самозапилення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800" dirty="0" smtClean="0"/>
              <a:t>Переваги самозапилення:                                             насінне розмноження за несприятливих умов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213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28674" name="Picture 2" descr="http://xn----jtbaaldsgaoflxr4fyc.xn--p1ai/images/lek-travy/pastushja-sum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53571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Перехресне запилення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29698" name="Picture 2" descr="http://festival.1september.ru/articles/58336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7096038" cy="5604842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2819400" cy="16192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5301208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dirty="0" smtClean="0"/>
              <a:t>… здійснюється між різними особинами, </a:t>
            </a:r>
          </a:p>
          <a:p>
            <a:pPr algn="ctr">
              <a:buNone/>
            </a:pPr>
            <a:r>
              <a:rPr lang="uk-UA" sz="2400" dirty="0" smtClean="0"/>
              <a:t>що збільшує пристосованість виду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Перехресне запилення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29700" name="Picture 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65104"/>
            <a:ext cx="2819400" cy="16192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530120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dirty="0" smtClean="0"/>
              <a:t> </a:t>
            </a:r>
          </a:p>
        </p:txBody>
      </p:sp>
      <p:pic>
        <p:nvPicPr>
          <p:cNvPr id="47106" name="Picture 2" descr="File:Primula vulgaris ENBLA06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38436" cy="54006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99592" y="6165304"/>
            <a:ext cx="7293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Пристосування для уникнення самозапилення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301208"/>
            <a:ext cx="2370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Короткі тичинки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і довга маточка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3140968"/>
            <a:ext cx="2410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Довгі тичинки і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коротка маточка 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Вітрозапильні рослини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… мають невеликі малопомітні квітки </a:t>
            </a:r>
          </a:p>
          <a:p>
            <a:pPr algn="ctr">
              <a:buNone/>
            </a:pPr>
            <a:r>
              <a:rPr lang="uk-UA" sz="2800" dirty="0" smtClean="0"/>
              <a:t>з невеликою оцвітиною без нектару і запаху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30722" name="Picture 2" descr="http://www.c2n.info/registration/content/ua1106/pages/f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3552394" cy="2664296"/>
          </a:xfrm>
          <a:prstGeom prst="rect">
            <a:avLst/>
          </a:prstGeom>
          <a:noFill/>
        </p:spPr>
      </p:pic>
      <p:pic>
        <p:nvPicPr>
          <p:cNvPr id="30724" name="Picture 4" descr="http://www.1000listnik.ru/uploads/posts/2010-08/1281199258_kukuru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3552395" cy="2664296"/>
          </a:xfrm>
          <a:prstGeom prst="rect">
            <a:avLst/>
          </a:prstGeom>
          <a:noFill/>
        </p:spPr>
      </p:pic>
      <p:pic>
        <p:nvPicPr>
          <p:cNvPr id="30726" name="Picture 6" descr="http://upload.wikimedia.org/wikipedia/commons/thumb/8/84/Stipa_joannis1.jpg/275px-Stipa_joanni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3596040" cy="54006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43608" y="3284984"/>
            <a:ext cx="157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Кукурудза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548680"/>
            <a:ext cx="1196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Ковила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2708920"/>
            <a:ext cx="92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Жито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Вітрозапильні рослини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… утворюють багато сухого легкого гладенького і дрібного пилку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32774" name="Picture 6" descr="15) Желто-зеленая пыль, которая часто осыпает машины – пыльца семейства сосновых. Но это зернышко приземлилось на яйцо насекомого.  Семя перемещается по воздуху в таких вот невзрачных  «воздушных шарах». Переносимая ветром пыльца – настоящая беда для аллергиков, особенно в тех уголках мира, где она покрывает землю миллионы лет. (Martin Oeggerli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560840" cy="5689533"/>
          </a:xfrm>
          <a:prstGeom prst="rect">
            <a:avLst/>
          </a:prstGeom>
          <a:noFill/>
        </p:spPr>
      </p:pic>
      <p:pic>
        <p:nvPicPr>
          <p:cNvPr id="32776" name="Picture 8" descr="http://content.foto.mail.ru/mail/zira72/_blogs/i-10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2494502" cy="1800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03848" y="476672"/>
            <a:ext cx="5214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Пилок сосни на поверхні  яйця комахи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Запилення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Навіщо в природі такі різноманітні квітки?</a:t>
            </a:r>
            <a:endParaRPr lang="ru-RU" sz="2800" dirty="0"/>
          </a:p>
        </p:txBody>
      </p:sp>
      <p:pic>
        <p:nvPicPr>
          <p:cNvPr id="1026" name="Picture 2" descr="http://www.sunhome.ru/UsersGallery/wallpapers/33/29183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70710" cy="560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Вітрозапильні рослини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… мають на маточках великі приймочки </a:t>
            </a:r>
          </a:p>
          <a:p>
            <a:pPr algn="ctr">
              <a:buNone/>
            </a:pPr>
            <a:r>
              <a:rPr lang="uk-UA" sz="2800" dirty="0" smtClean="0"/>
              <a:t>з волосками чи клейким слизом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33794" name="Picture 2" descr="File:Fagus sylvatica flower k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3747777" cy="5328592"/>
          </a:xfrm>
          <a:prstGeom prst="rect">
            <a:avLst/>
          </a:prstGeom>
          <a:noFill/>
        </p:spPr>
      </p:pic>
      <p:pic>
        <p:nvPicPr>
          <p:cNvPr id="33798" name="Picture 6" descr="Как сделать живую граб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3712772" cy="53549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99992" y="5517232"/>
            <a:ext cx="698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Бук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196752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Жіночі квітки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581128"/>
            <a:ext cx="2121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Чоловічі квітки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5301208"/>
            <a:ext cx="838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Граб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4077072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620688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Жіночі квітки</a:t>
            </a:r>
            <a:endParaRPr lang="ru-RU" sz="2400" dirty="0"/>
          </a:p>
        </p:txBody>
      </p:sp>
      <p:pic>
        <p:nvPicPr>
          <p:cNvPr id="33800" name="Picture 8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1019200" cy="161925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23528" y="4221088"/>
            <a:ext cx="1333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Чоловічі </a:t>
            </a:r>
          </a:p>
          <a:p>
            <a:r>
              <a:rPr lang="uk-UA" sz="2400" dirty="0" smtClean="0"/>
              <a:t>квітки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Вітрозапильні рослини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34818" name="Picture 2" descr="http://www.phytology.ru/images/stories/vechnozellesa/svetch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021723" cy="3024336"/>
          </a:xfrm>
          <a:prstGeom prst="rect">
            <a:avLst/>
          </a:prstGeom>
          <a:noFill/>
        </p:spPr>
      </p:pic>
      <p:pic>
        <p:nvPicPr>
          <p:cNvPr id="34820" name="Picture 4" descr="http://3.bp.blogspot.com/-8Ox2z4scTHM/T6WTqLupM3I/AAAAAAAAAzk/GOrzrxKWPYI/s1600/%D0%B4%D1%83%D0%B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4017606" cy="3024336"/>
          </a:xfrm>
          <a:prstGeom prst="rect">
            <a:avLst/>
          </a:prstGeom>
          <a:noFill/>
        </p:spPr>
      </p:pic>
      <p:pic>
        <p:nvPicPr>
          <p:cNvPr id="34822" name="Picture 6" descr="Пчела на цветке оси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4032448" cy="3024336"/>
          </a:xfrm>
          <a:prstGeom prst="rect">
            <a:avLst/>
          </a:prstGeom>
          <a:noFill/>
        </p:spPr>
      </p:pic>
      <p:pic>
        <p:nvPicPr>
          <p:cNvPr id="34824" name="Picture 8" descr="http://slavyanskaya-kultura.ru/images/os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7" y="548680"/>
            <a:ext cx="4060909" cy="29969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3068960"/>
            <a:ext cx="832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Дуб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1556792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Жіночі квітки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6165304"/>
            <a:ext cx="1640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Чоловічі квітки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548680"/>
            <a:ext cx="1182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Осика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548680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Жіночі квітки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4509120"/>
            <a:ext cx="1640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Чоловічі квітки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5733256"/>
            <a:ext cx="17239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Бджола збирає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пилок для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своїх потреб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Вітрозапильні рослини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35842" name="Picture 2" descr="Ольха мелкопильчатая (Alnus serrulata)слева — женские серёжкисправа — муж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392488" cy="5851126"/>
          </a:xfrm>
          <a:prstGeom prst="rect">
            <a:avLst/>
          </a:prstGeom>
          <a:noFill/>
        </p:spPr>
      </p:pic>
      <p:pic>
        <p:nvPicPr>
          <p:cNvPr id="35844" name="Picture 4" descr="http://www.darlesa.ru/uploads/posts/2010-01/1264136635_leshin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810000" cy="2857500"/>
          </a:xfrm>
          <a:prstGeom prst="rect">
            <a:avLst/>
          </a:prstGeom>
          <a:noFill/>
        </p:spPr>
      </p:pic>
      <p:pic>
        <p:nvPicPr>
          <p:cNvPr id="35846" name="Picture 6" descr="http://www.plantarium.ru/dat/plants/8/836/836_a0dfb1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798854" cy="29359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620688"/>
            <a:ext cx="1071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Вільха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916832"/>
            <a:ext cx="2121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Чоловічі квітки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789040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Жіночі квітки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2996952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Ліщина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1340768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Жіночі квітки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92280" y="6021288"/>
            <a:ext cx="1640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Чоловічі квітки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Вітрозапильні рослини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Береза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36866" name="Picture 2" descr="http://www.ja-zdorov.ru/wp-content/uploads/2011/06/berezovye-p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579955" cy="4896544"/>
          </a:xfrm>
          <a:prstGeom prst="rect">
            <a:avLst/>
          </a:prstGeom>
          <a:noFill/>
        </p:spPr>
      </p:pic>
      <p:pic>
        <p:nvPicPr>
          <p:cNvPr id="36868" name="Picture 4" descr="http://s52.radikal.ru/i136/1005/1d/7ed62d5299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704599" cy="4920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5373216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Жіночі квітки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5373216"/>
            <a:ext cx="2121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Чоловічі квітки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Комахозапильні рослини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… мають великі яскраві квітки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37890" name="Picture 2" descr="http://img.mota.ru/upload/wallpapers/2009/07/16/09/04/10871/flowers_104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816424" cy="2768074"/>
          </a:xfrm>
          <a:prstGeom prst="rect">
            <a:avLst/>
          </a:prstGeom>
          <a:noFill/>
        </p:spPr>
      </p:pic>
      <p:pic>
        <p:nvPicPr>
          <p:cNvPr id="37892" name="Picture 4" descr="http://www.keepflowers.ru/wp-content/uploads/2010/05/narciss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3838026" cy="2808312"/>
          </a:xfrm>
          <a:prstGeom prst="rect">
            <a:avLst/>
          </a:prstGeom>
          <a:noFill/>
        </p:spPr>
      </p:pic>
      <p:pic>
        <p:nvPicPr>
          <p:cNvPr id="37894" name="Picture 6" descr="http://samsmaintenance.com/uploads/posts/2012-03/1331988467_140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8680"/>
            <a:ext cx="3566169" cy="2737723"/>
          </a:xfrm>
          <a:prstGeom prst="rect">
            <a:avLst/>
          </a:prstGeom>
          <a:noFill/>
        </p:spPr>
      </p:pic>
      <p:pic>
        <p:nvPicPr>
          <p:cNvPr id="37896" name="Picture 8" descr="http://www.biju.jino.ru/flower/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3598962" cy="27684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2852936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Мак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5805264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Нарцис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2852936"/>
            <a:ext cx="121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Латаття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5733256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Льон 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Комахозапильні рослини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… мають нектарники і запах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38914" name="Picture 2" descr="http://pics.livejournal.com/alsker/pic/0007zcw7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5544616" cy="5380011"/>
          </a:xfrm>
          <a:prstGeom prst="rect">
            <a:avLst/>
          </a:prstGeom>
          <a:noFill/>
        </p:spPr>
      </p:pic>
      <p:pic>
        <p:nvPicPr>
          <p:cNvPr id="38916" name="Picture 4" descr="http://keep4u.ru/imgs/b/2010/02/06/f2/f2af55a58543c552ea613c34eaf9c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20688"/>
            <a:ext cx="2976331" cy="2232248"/>
          </a:xfrm>
          <a:prstGeom prst="rect">
            <a:avLst/>
          </a:prstGeom>
          <a:noFill/>
        </p:spPr>
      </p:pic>
      <p:pic>
        <p:nvPicPr>
          <p:cNvPr id="38918" name="Picture 6" descr="http://img-fotki.yandex.ru/get/4802/valj8.1/0_36bb0_62b80622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717032"/>
            <a:ext cx="3024336" cy="22682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07562" y="2924944"/>
            <a:ext cx="3437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… і не завжди приємний </a:t>
            </a:r>
          </a:p>
          <a:p>
            <a:pPr algn="ctr"/>
            <a:r>
              <a:rPr lang="uk-UA" sz="2400" dirty="0" smtClean="0"/>
              <a:t>(для нас)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157192"/>
            <a:ext cx="16359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Маракйуя</a:t>
            </a:r>
            <a:r>
              <a:rPr lang="uk-UA" sz="2400" dirty="0" smtClean="0"/>
              <a:t>  </a:t>
            </a:r>
          </a:p>
          <a:p>
            <a:r>
              <a:rPr lang="uk-UA" dirty="0" smtClean="0"/>
              <a:t>(пасифлора)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8164101">
            <a:off x="1113482" y="2494063"/>
            <a:ext cx="179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Нектарники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Комахозапильні рослини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… мають пилкові зерна зі складною поверхнею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43010" name="Picture 2" descr="Martin Oeggerli Пыльца раст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104455" cy="2729623"/>
          </a:xfrm>
          <a:prstGeom prst="rect">
            <a:avLst/>
          </a:prstGeom>
          <a:noFill/>
        </p:spPr>
      </p:pic>
      <p:pic>
        <p:nvPicPr>
          <p:cNvPr id="43012" name="Picture 4" descr="5) Благодаря извилистой поверхности пыльцы айвы (Chaenomeles), влага впитывается быстрее, когда пыльцевое зерно достигает цветка. «Чем быстрее увлажнение, тем быстрее формируется  пыльцевая трубка, - объясняет швейцарский фотограф Мартин Оггерли, научный сотрудник госпиталя Университета Базеля. – Это очень важно для оплодотворения». (Martin Oeggerli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104456" cy="2867988"/>
          </a:xfrm>
          <a:prstGeom prst="rect">
            <a:avLst/>
          </a:prstGeom>
          <a:noFill/>
        </p:spPr>
      </p:pic>
      <p:pic>
        <p:nvPicPr>
          <p:cNvPr id="43014" name="Picture 6" descr="Пыльца растен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4114501" cy="2736304"/>
          </a:xfrm>
          <a:prstGeom prst="rect">
            <a:avLst/>
          </a:prstGeom>
          <a:noFill/>
        </p:spPr>
      </p:pic>
      <p:pic>
        <p:nvPicPr>
          <p:cNvPr id="43016" name="Picture 8" descr="Пыльца растений Martin Oegger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56992"/>
            <a:ext cx="4452405" cy="29523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44008" y="620688"/>
            <a:ext cx="9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Акантус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3356992"/>
            <a:ext cx="117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Абутилон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356992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Айва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620688"/>
            <a:ext cx="12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Незабудка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43020" name="Picture 12" descr="http://t3.gstatic.com/images?q=tbn:ANd9GcQ2tc5HbHLeUpt5KABBtKq-jYdTVF067tx042LOfgobJQ1qvM8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067182"/>
            <a:ext cx="1468760" cy="1101571"/>
          </a:xfrm>
          <a:prstGeom prst="rect">
            <a:avLst/>
          </a:prstGeom>
          <a:noFill/>
        </p:spPr>
      </p:pic>
      <p:pic>
        <p:nvPicPr>
          <p:cNvPr id="43022" name="Picture 1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1628800"/>
            <a:ext cx="1235224" cy="1619251"/>
          </a:xfrm>
          <a:prstGeom prst="rect">
            <a:avLst/>
          </a:prstGeom>
          <a:noFill/>
        </p:spPr>
      </p:pic>
      <p:pic>
        <p:nvPicPr>
          <p:cNvPr id="43024" name="Picture 16" descr="http://t1.gstatic.com/images?q=tbn:ANd9GcQtCIacDnRBLZbGublxFErGQiqvY20DSKyQyTQaTxxx-ONJG_pxCY2le9y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1700808"/>
            <a:ext cx="1080120" cy="1442015"/>
          </a:xfrm>
          <a:prstGeom prst="rect">
            <a:avLst/>
          </a:prstGeom>
          <a:noFill/>
        </p:spPr>
      </p:pic>
      <p:pic>
        <p:nvPicPr>
          <p:cNvPr id="43026" name="Picture 18" descr="http://www.bioaa.info/aiv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3501008"/>
            <a:ext cx="1417340" cy="1143321"/>
          </a:xfrm>
          <a:prstGeom prst="rect">
            <a:avLst/>
          </a:prstGeom>
          <a:noFill/>
        </p:spPr>
      </p:pic>
      <p:pic>
        <p:nvPicPr>
          <p:cNvPr id="43028" name="Picture 20" descr="http://www.shunk.ru/pics/2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132856"/>
            <a:ext cx="1641674" cy="109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Комахозапильні рослини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… мають запилювачів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39938" name="Picture 2" descr="http://foto.cebro.ru/image/foto/25_05_09/pyltsa_pchel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35433" cy="5511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Запилювачі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31746" name="Picture 2" descr="http://moyhutor.net/wp-content/uploads/2012/08/pch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320481" cy="3240361"/>
          </a:xfrm>
          <a:prstGeom prst="rect">
            <a:avLst/>
          </a:prstGeom>
          <a:noFill/>
        </p:spPr>
      </p:pic>
      <p:pic>
        <p:nvPicPr>
          <p:cNvPr id="31748" name="Picture 4" descr="http://cryazone.com/uploads/posts/2010-12/zelyonye-makro-foto-nasekomyx-ot-fotografa-andiyan-lutfi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461296" cy="6120680"/>
          </a:xfrm>
          <a:prstGeom prst="rect">
            <a:avLst/>
          </a:prstGeom>
          <a:noFill/>
        </p:spPr>
      </p:pic>
      <p:pic>
        <p:nvPicPr>
          <p:cNvPr id="31750" name="Picture 6" descr="http://osebesamoy.ru/wp-content/uploads/2012/07/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4320480" cy="278543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3284984"/>
            <a:ext cx="1277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Бджоли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6021288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Оси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3933056"/>
            <a:ext cx="1248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Джмелі 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Запилювачі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41986" name="Picture 2" descr="http://zooclub.ru/attach/fotogal/oboi/babochki/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104456" cy="3078342"/>
          </a:xfrm>
          <a:prstGeom prst="rect">
            <a:avLst/>
          </a:prstGeom>
          <a:noFill/>
        </p:spPr>
      </p:pic>
      <p:pic>
        <p:nvPicPr>
          <p:cNvPr id="41988" name="Picture 4" descr="http://daypic.ru/wp-content/uploads/2011/04/11230-900x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536504" cy="3073303"/>
          </a:xfrm>
          <a:prstGeom prst="rect">
            <a:avLst/>
          </a:prstGeom>
          <a:noFill/>
        </p:spPr>
      </p:pic>
      <p:pic>
        <p:nvPicPr>
          <p:cNvPr id="41990" name="Picture 6" descr="http://www.max-foto.info/sites/default/files/photos/_mg_3340.jpg?12850848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4536504" cy="3024336"/>
          </a:xfrm>
          <a:prstGeom prst="rect">
            <a:avLst/>
          </a:prstGeom>
          <a:noFill/>
        </p:spPr>
      </p:pic>
      <p:pic>
        <p:nvPicPr>
          <p:cNvPr id="41992" name="Picture 8" descr="http://www.kartinki24.ru/uploads/gallery/main/313/kartinki24_insects_ants_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6672"/>
            <a:ext cx="4032448" cy="30243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79912" y="3068960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Мухи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237312"/>
            <a:ext cx="1551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Метелики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28384" y="3645024"/>
            <a:ext cx="942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Жуки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3068960"/>
            <a:ext cx="1248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Мурахи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Запилення – це процес …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… перенесення пилкових зерен із тичинок на маточки для запліднення</a:t>
            </a:r>
            <a:endParaRPr lang="ru-RU" sz="2800" dirty="0"/>
          </a:p>
        </p:txBody>
      </p:sp>
      <p:pic>
        <p:nvPicPr>
          <p:cNvPr id="15362" name="Picture 2" descr="http://gigamir.net/upload/cache/659xs/img/gallery/113669/gallery_629b61009f3e9cec9e023401356d89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99862" cy="55983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68344" y="620688"/>
            <a:ext cx="1112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Герань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9872347">
            <a:off x="3491880" y="4509120"/>
            <a:ext cx="195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Стовпчик маточки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437112"/>
            <a:ext cx="2170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Приймочка маточки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Рослини, які запилюються водою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… мають пилок, який не тоне у воді, намокає і висихає без розтріскування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40964" name="Picture 4" descr="http://www.forumdacha.ru/forum/userpix/349_imgp29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7488832" cy="5616624"/>
          </a:xfrm>
          <a:prstGeom prst="rect">
            <a:avLst/>
          </a:prstGeom>
          <a:noFill/>
        </p:spPr>
      </p:pic>
      <p:pic>
        <p:nvPicPr>
          <p:cNvPr id="8" name="Picture 2" descr="Пыльца расте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468048" y="1489353"/>
            <a:ext cx="5616626" cy="37352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436096" y="620688"/>
            <a:ext cx="208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Водяний салат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Рослини, які запилюються птахами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… мають рідкий нектар, червоний колір і не пахнуть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44034" name="Picture 2" descr="http://www.vorobinii.ru/images/nectar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043378" cy="5472608"/>
          </a:xfrm>
          <a:prstGeom prst="rect">
            <a:avLst/>
          </a:prstGeom>
          <a:noFill/>
        </p:spPr>
      </p:pic>
      <p:pic>
        <p:nvPicPr>
          <p:cNvPr id="44036" name="Picture 4" descr="http://chihuashki.ru/sites/default/files/images/u6/colibri-bi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4366963" cy="2620178"/>
          </a:xfrm>
          <a:prstGeom prst="rect">
            <a:avLst/>
          </a:prstGeom>
          <a:noFill/>
        </p:spPr>
      </p:pic>
      <p:pic>
        <p:nvPicPr>
          <p:cNvPr id="44038" name="Picture 6" descr="http://os1.i.ua/1/101/153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3711039" cy="278740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07904" y="620688"/>
            <a:ext cx="94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Колібрі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356992"/>
            <a:ext cx="94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Колібрі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1628800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Нектарниця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Є рослини, які запилюються ссавцями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 … кажанами …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45070" name="Picture 14" descr="http://img.photobucket.com/albums/v491/mangust/bizarre/20080719115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64468" cy="5688632"/>
          </a:xfrm>
          <a:prstGeom prst="rect">
            <a:avLst/>
          </a:prstGeom>
          <a:noFill/>
        </p:spPr>
      </p:pic>
      <p:pic>
        <p:nvPicPr>
          <p:cNvPr id="45072" name="Picture 16" descr="http://img.photobucket.com/albums/v491/mangust/bizarre/lesser_long-nosed_bat_l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2952328" cy="1985442"/>
          </a:xfrm>
          <a:prstGeom prst="rect">
            <a:avLst/>
          </a:prstGeom>
          <a:noFill/>
        </p:spPr>
      </p:pic>
      <p:pic>
        <p:nvPicPr>
          <p:cNvPr id="45076" name="Picture 20" descr="http://img.photobucket.com/albums/v491/mangust/bizarre/A_fistulata_C_nig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Є рослини, які запилюються ссавцями …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 … кажанами …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50178" name="Picture 2" descr="http://tub.rutube.ru/thumbs-wide/12/64/12649a0ef986cfd839873e5444176bc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0" y="908720"/>
            <a:ext cx="9040326" cy="5085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 … та іншими дрібними звірками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46082" name="Picture 2" descr="http://filearchive.cnews.ru/img/reviews/2011/02/04/mice_120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09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Штучне запилення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Здійснює людина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620688"/>
            <a:ext cx="94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Колібрі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356992"/>
            <a:ext cx="94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Колібрі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1628800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Нектарниця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 descr="http://s44.radikal.ru/i103/0912/f6/7fbc74932d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44816" cy="5508612"/>
          </a:xfrm>
          <a:prstGeom prst="rect">
            <a:avLst/>
          </a:prstGeom>
          <a:noFill/>
        </p:spPr>
      </p:pic>
      <p:pic>
        <p:nvPicPr>
          <p:cNvPr id="1028" name="Picture 4" descr="http://www.vse-v-ogorod.ru/img/cont/im_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3132348" cy="2088232"/>
          </a:xfrm>
          <a:prstGeom prst="rect">
            <a:avLst/>
          </a:prstGeom>
          <a:noFill/>
        </p:spPr>
      </p:pic>
      <p:pic>
        <p:nvPicPr>
          <p:cNvPr id="1030" name="Picture 6" descr="http://bio-kl.ucoz.ru/hotkartoshka/6klass/opilenie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690" y="4149080"/>
            <a:ext cx="2642302" cy="1955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800" dirty="0" smtClean="0"/>
              <a:t>Jose </a:t>
            </a:r>
            <a:r>
              <a:rPr lang="en-US" sz="2800" dirty="0" err="1" smtClean="0"/>
              <a:t>Escofet</a:t>
            </a:r>
            <a:r>
              <a:rPr lang="uk-UA" sz="2800" dirty="0" smtClean="0"/>
              <a:t>. Запилення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48130" name="Picture 2" descr="http://www.joseescofet.com/USERIMAGES/POLLINATION%20oil%20on%20canvas%20on%20panel%2057x57%20cm%20s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619641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А тим часом у паралельному всесвіті …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3090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Весняні переважно нестатеві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2088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</a:p>
        </p:txBody>
      </p:sp>
      <p:pic>
        <p:nvPicPr>
          <p:cNvPr id="49154" name="Picture 2" descr="http://bigshit.ru/wp-content/uploads/2012/0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1"/>
            <a:ext cx="672947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Запилення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Відбувається під час цвітіння рослин</a:t>
            </a:r>
            <a:endParaRPr lang="ru-RU" sz="2800" dirty="0"/>
          </a:p>
        </p:txBody>
      </p:sp>
      <p:pic>
        <p:nvPicPr>
          <p:cNvPr id="4" name="Рисунок 3" descr="DSCN4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60840" cy="56706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Запилення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У пиляках тичинок утворюються пилкові зерна зі сперміями</a:t>
            </a:r>
            <a:endParaRPr lang="ru-RU" sz="2800" dirty="0"/>
          </a:p>
        </p:txBody>
      </p:sp>
      <p:pic>
        <p:nvPicPr>
          <p:cNvPr id="16386" name="Picture 2" descr="Пыльники на концах тычинок тигровой лилии (фото &lt;noindex&gt;&lt;a target=_blank href=http://www.flickr.com/photos/dcaphotos/&gt;Dana in NJ&lt;/a&gt;&lt;/noindex&gt;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27813" cy="5457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8765679">
            <a:off x="2083343" y="1543996"/>
            <a:ext cx="181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Тичинкова нитка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284984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Пиляк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620688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Лілія тигрова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342900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Пиляк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3585784">
            <a:off x="4640891" y="1601407"/>
            <a:ext cx="181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Тичинкова нитка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Запилення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Після дозрівання пиляки розтріскуються і пилкові зерна звільняються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548680"/>
            <a:ext cx="1112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Герань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18436" name="Picture 4" descr="Пыльца в пыльниках, фото сделано при помощи&#10;цифрового микроскопа, автор Евсеева Элеон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43192" cy="55823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8024" y="2276872"/>
            <a:ext cx="1613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Пилкові зерна</a:t>
            </a:r>
            <a:endParaRPr lang="ru-RU" b="1" dirty="0"/>
          </a:p>
        </p:txBody>
      </p:sp>
      <p:pic>
        <p:nvPicPr>
          <p:cNvPr id="18438" name="Picture 6" descr="http://biolicey2vrn.ucoz.ru/Jizn_rasten/6-44_Pil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2952328" cy="2515385"/>
          </a:xfrm>
          <a:prstGeom prst="rect">
            <a:avLst/>
          </a:prstGeom>
          <a:noFill/>
        </p:spPr>
      </p:pic>
      <p:pic>
        <p:nvPicPr>
          <p:cNvPr id="18440" name="Picture 8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2936"/>
            <a:ext cx="2952328" cy="360040"/>
          </a:xfrm>
          <a:prstGeom prst="rect">
            <a:avLst/>
          </a:prstGeom>
          <a:noFill/>
        </p:spPr>
      </p:pic>
      <p:pic>
        <p:nvPicPr>
          <p:cNvPr id="18442" name="Picture 10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764705"/>
            <a:ext cx="2819400" cy="1440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79712" y="620688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Пиляк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852936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Пилкові зерна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Запилення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У зав</a:t>
            </a:r>
            <a:r>
              <a:rPr lang="en-US" sz="2800" dirty="0" smtClean="0"/>
              <a:t>’</a:t>
            </a:r>
            <a:r>
              <a:rPr lang="uk-UA" sz="2800" dirty="0" smtClean="0"/>
              <a:t>язі маточки формуються насінні зачатки з яйцеклітинами</a:t>
            </a:r>
            <a:endParaRPr lang="ru-RU" sz="2800" dirty="0"/>
          </a:p>
        </p:txBody>
      </p:sp>
      <p:pic>
        <p:nvPicPr>
          <p:cNvPr id="19460" name="Picture 4" descr="File:Paeonia pistils20110617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688632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3861048"/>
            <a:ext cx="1000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Зав</a:t>
            </a:r>
            <a:r>
              <a:rPr lang="en-US" dirty="0" smtClean="0"/>
              <a:t>’</a:t>
            </a:r>
            <a:r>
              <a:rPr lang="uk-UA" dirty="0" err="1" smtClean="0"/>
              <a:t>язь</a:t>
            </a:r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маточки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64502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Зав</a:t>
            </a:r>
            <a:r>
              <a:rPr lang="en-US" dirty="0" smtClean="0"/>
              <a:t>’</a:t>
            </a:r>
            <a:r>
              <a:rPr lang="uk-UA" dirty="0" err="1" smtClean="0"/>
              <a:t>язь</a:t>
            </a:r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маточки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Зав</a:t>
            </a:r>
            <a:r>
              <a:rPr lang="en-US" dirty="0" smtClean="0"/>
              <a:t>’</a:t>
            </a:r>
            <a:r>
              <a:rPr lang="uk-UA" dirty="0" err="1" smtClean="0"/>
              <a:t>язь</a:t>
            </a:r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маточки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548680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Півонія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Запилення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Пилок має закріпитися на приймочці маточки,               для цього у них відповідна будова</a:t>
            </a:r>
            <a:endParaRPr lang="ru-RU" sz="2800" dirty="0"/>
          </a:p>
        </p:txBody>
      </p:sp>
      <p:pic>
        <p:nvPicPr>
          <p:cNvPr id="20482" name="Picture 2" descr="Гибискусовые подробност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9740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941168"/>
            <a:ext cx="23426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Гібіскус</a:t>
            </a:r>
            <a:r>
              <a:rPr lang="uk-UA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(китайська роза)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764704"/>
            <a:ext cx="18355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Тичинки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з розтрісканими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пиляками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204864"/>
            <a:ext cx="14890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Розгалужена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приймочка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маточки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4941168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Пилкові зерна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Запилення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Значення запилення – зустріч гамет</a:t>
            </a:r>
            <a:endParaRPr lang="ru-RU" sz="2800" dirty="0"/>
          </a:p>
        </p:txBody>
      </p:sp>
      <p:pic>
        <p:nvPicPr>
          <p:cNvPr id="21506" name="Picture 2" descr="http://www.ivfvip.com/wp-content/uploads/gender-symbols-1024x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801272" cy="5565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622</Words>
  <Application>Microsoft Office PowerPoint</Application>
  <PresentationFormat>Экран (4:3)</PresentationFormat>
  <Paragraphs>263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Запилення </vt:lpstr>
      <vt:lpstr>Запилення </vt:lpstr>
      <vt:lpstr>Запилення – це процес … </vt:lpstr>
      <vt:lpstr>Запилення </vt:lpstr>
      <vt:lpstr>Запилення </vt:lpstr>
      <vt:lpstr>Запилення </vt:lpstr>
      <vt:lpstr>Запилення </vt:lpstr>
      <vt:lpstr>Запилення </vt:lpstr>
      <vt:lpstr>Запилення </vt:lpstr>
      <vt:lpstr>Самозапилення – це …  </vt:lpstr>
      <vt:lpstr>Самозапилення  </vt:lpstr>
      <vt:lpstr>Самозапилення  </vt:lpstr>
      <vt:lpstr>Самозапилення  </vt:lpstr>
      <vt:lpstr>Самозапилення  </vt:lpstr>
      <vt:lpstr>Самозапилення  </vt:lpstr>
      <vt:lpstr>Перехресне запилення …   </vt:lpstr>
      <vt:lpstr>Перехресне запилення   </vt:lpstr>
      <vt:lpstr>Вітрозапильні рослини …   </vt:lpstr>
      <vt:lpstr>Вітрозапильні рослини …   </vt:lpstr>
      <vt:lpstr>Вітрозапильні рослини …   </vt:lpstr>
      <vt:lpstr>Вітрозапильні рослини   </vt:lpstr>
      <vt:lpstr>Вітрозапильні рослини   </vt:lpstr>
      <vt:lpstr>Вітрозапильні рослини   </vt:lpstr>
      <vt:lpstr>Комахозапильні рослини …   </vt:lpstr>
      <vt:lpstr>Комахозапильні рослини …   </vt:lpstr>
      <vt:lpstr>Комахозапильні рослини …   </vt:lpstr>
      <vt:lpstr>Комахозапильні рослини …   </vt:lpstr>
      <vt:lpstr>Запилювачі    </vt:lpstr>
      <vt:lpstr>Запилювачі    </vt:lpstr>
      <vt:lpstr>Рослини, які запилюються водою …   </vt:lpstr>
      <vt:lpstr>Рослини, які запилюються птахами …   </vt:lpstr>
      <vt:lpstr>Є рослини, які запилюються ссавцями …   </vt:lpstr>
      <vt:lpstr>Є рослини, які запилюються ссавцями …   </vt:lpstr>
      <vt:lpstr>   </vt:lpstr>
      <vt:lpstr>Штучне запилення    </vt:lpstr>
      <vt:lpstr>  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Запилення </dc:title>
  <dc:creator>User</dc:creator>
  <cp:lastModifiedBy>User</cp:lastModifiedBy>
  <cp:revision>43</cp:revision>
  <dcterms:created xsi:type="dcterms:W3CDTF">2012-11-10T09:48:14Z</dcterms:created>
  <dcterms:modified xsi:type="dcterms:W3CDTF">2012-11-14T22:34:45Z</dcterms:modified>
</cp:coreProperties>
</file>