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6" r:id="rId4"/>
    <p:sldId id="268" r:id="rId5"/>
    <p:sldId id="269" r:id="rId6"/>
    <p:sldId id="274" r:id="rId7"/>
    <p:sldId id="270" r:id="rId8"/>
    <p:sldId id="279" r:id="rId9"/>
    <p:sldId id="271" r:id="rId10"/>
    <p:sldId id="272" r:id="rId11"/>
    <p:sldId id="291" r:id="rId12"/>
    <p:sldId id="290" r:id="rId13"/>
    <p:sldId id="273" r:id="rId14"/>
    <p:sldId id="275" r:id="rId15"/>
    <p:sldId id="276" r:id="rId16"/>
    <p:sldId id="277" r:id="rId17"/>
    <p:sldId id="285" r:id="rId18"/>
    <p:sldId id="278" r:id="rId19"/>
    <p:sldId id="280" r:id="rId20"/>
    <p:sldId id="281" r:id="rId21"/>
    <p:sldId id="282" r:id="rId22"/>
    <p:sldId id="286" r:id="rId23"/>
    <p:sldId id="283" r:id="rId24"/>
    <p:sldId id="284" r:id="rId25"/>
    <p:sldId id="287" r:id="rId26"/>
    <p:sldId id="294" r:id="rId27"/>
    <p:sldId id="295" r:id="rId28"/>
    <p:sldId id="29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924944"/>
            <a:ext cx="7772400" cy="836712"/>
          </a:xfrm>
        </p:spPr>
        <p:txBody>
          <a:bodyPr>
            <a:noAutofit/>
          </a:bodyPr>
          <a:lstStyle/>
          <a:p>
            <a:r>
              <a:rPr lang="ru-RU" sz="8800" dirty="0" smtClean="0"/>
              <a:t>Лишайники 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195767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04664"/>
          </a:xfrm>
        </p:spPr>
        <p:txBody>
          <a:bodyPr>
            <a:noAutofit/>
          </a:bodyPr>
          <a:lstStyle/>
          <a:p>
            <a:r>
              <a:rPr lang="ru-RU" sz="3200" dirty="0" smtClean="0"/>
              <a:t>Будова </a:t>
            </a:r>
            <a:r>
              <a:rPr lang="uk-UA" sz="3200" dirty="0" smtClean="0"/>
              <a:t>і життєдіяльність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Водорості (ціанобактерії):                                                       фотосинтез, перетворення і накопичення речовин</a:t>
            </a:r>
            <a:endParaRPr lang="ru-RU" sz="2800" dirty="0"/>
          </a:p>
        </p:txBody>
      </p:sp>
      <p:pic>
        <p:nvPicPr>
          <p:cNvPr id="4098" name="Picture 2" descr="http://www.bjupress.com/resources/images/biology/large/unit2/12c.6_lich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11604" cy="48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ашивка 3"/>
          <p:cNvSpPr/>
          <p:nvPr/>
        </p:nvSpPr>
        <p:spPr>
          <a:xfrm rot="5400000">
            <a:off x="7524328" y="2132856"/>
            <a:ext cx="484632" cy="484632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563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04664"/>
          </a:xfrm>
        </p:spPr>
        <p:txBody>
          <a:bodyPr>
            <a:noAutofit/>
          </a:bodyPr>
          <a:lstStyle/>
          <a:p>
            <a:r>
              <a:rPr lang="ru-RU" sz="3200" dirty="0" smtClean="0"/>
              <a:t>Будова </a:t>
            </a:r>
            <a:r>
              <a:rPr lang="uk-UA" sz="3200" dirty="0" smtClean="0"/>
              <a:t>і життєдіяльність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63680"/>
            <a:ext cx="8229600" cy="5943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Розмножуються вегетативно </a:t>
            </a:r>
            <a:r>
              <a:rPr lang="uk-UA" sz="2800" dirty="0" err="1" smtClean="0"/>
              <a:t>соредіями</a:t>
            </a:r>
            <a:r>
              <a:rPr lang="uk-UA" sz="2800" dirty="0" smtClean="0"/>
              <a:t>  </a:t>
            </a:r>
            <a:endParaRPr lang="ru-RU" sz="2800" dirty="0"/>
          </a:p>
        </p:txBody>
      </p:sp>
      <p:pic>
        <p:nvPicPr>
          <p:cNvPr id="23554" name="Picture 2" descr="http://24.media.tumblr.com/1c9068d6de3e97b4f13fe7c31f8c6b2d/tumblr_mkfetbYPVA1s93a2ro1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336" y="404664"/>
            <a:ext cx="4826771" cy="585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94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04664"/>
          </a:xfrm>
        </p:spPr>
        <p:txBody>
          <a:bodyPr>
            <a:noAutofit/>
          </a:bodyPr>
          <a:lstStyle/>
          <a:p>
            <a:r>
              <a:rPr lang="ru-RU" sz="3200" dirty="0" smtClean="0"/>
              <a:t>Будова </a:t>
            </a:r>
            <a:r>
              <a:rPr lang="uk-UA" sz="3200" dirty="0" smtClean="0"/>
              <a:t>і життєдіяльність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uk-UA" sz="2800" dirty="0" smtClean="0"/>
              <a:t>Розмножуються також статево. Плодові тіла зі спорангіями</a:t>
            </a:r>
            <a:endParaRPr lang="ru-RU" sz="2800" dirty="0"/>
          </a:p>
        </p:txBody>
      </p:sp>
      <p:pic>
        <p:nvPicPr>
          <p:cNvPr id="24578" name="Picture 2" descr="File:Lisaj-sa-Stare-planin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4663"/>
            <a:ext cx="6588663" cy="583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948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04664"/>
          </a:xfrm>
        </p:spPr>
        <p:txBody>
          <a:bodyPr>
            <a:noAutofit/>
          </a:bodyPr>
          <a:lstStyle/>
          <a:p>
            <a:r>
              <a:rPr lang="ru-RU" sz="3200" dirty="0" smtClean="0"/>
              <a:t>Будова </a:t>
            </a:r>
            <a:r>
              <a:rPr lang="uk-UA" sz="3200" dirty="0" smtClean="0"/>
              <a:t>і життєдіяльність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Лишайникові кислоти                                                                     захищають від бактерій і розчиняють гірські породи</a:t>
            </a:r>
            <a:endParaRPr lang="ru-RU" sz="2800" dirty="0"/>
          </a:p>
        </p:txBody>
      </p:sp>
      <p:pic>
        <p:nvPicPr>
          <p:cNvPr id="9218" name="Picture 2" descr="http://www.marshruty.ru/PhotoFiles/7/5/9/a/759ad03019554829aac5b69eec3b7bf4/large/P10501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1541"/>
            <a:ext cx="7587208" cy="569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752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04664"/>
          </a:xfrm>
        </p:spPr>
        <p:txBody>
          <a:bodyPr>
            <a:noAutofit/>
          </a:bodyPr>
          <a:lstStyle/>
          <a:p>
            <a:r>
              <a:rPr lang="ru-RU" sz="3200" dirty="0" smtClean="0"/>
              <a:t>Будова </a:t>
            </a:r>
            <a:r>
              <a:rPr lang="uk-UA" sz="3200" dirty="0" smtClean="0"/>
              <a:t>і життєдіяльність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Швидко висихаючи, лишайники припиняють фотосинтез            і в такому стані переносять холод чи спеку</a:t>
            </a:r>
            <a:endParaRPr lang="ru-RU" sz="2800" dirty="0"/>
          </a:p>
        </p:txBody>
      </p:sp>
      <p:pic>
        <p:nvPicPr>
          <p:cNvPr id="10242" name="Picture 2" descr="http://likonsta.ucoz.ru/_ph/7/2/492189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37" y="404663"/>
            <a:ext cx="7641929" cy="572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41581" y="404663"/>
            <a:ext cx="24508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err="1" smtClean="0">
                <a:solidFill>
                  <a:schemeClr val="bg1"/>
                </a:solidFill>
              </a:rPr>
              <a:t>Цетрарія</a:t>
            </a:r>
            <a:r>
              <a:rPr lang="uk-UA" sz="2400" dirty="0" smtClean="0">
                <a:solidFill>
                  <a:schemeClr val="bg1"/>
                </a:solidFill>
              </a:rPr>
              <a:t> соснова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00752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04664"/>
          </a:xfrm>
        </p:spPr>
        <p:txBody>
          <a:bodyPr>
            <a:noAutofit/>
          </a:bodyPr>
          <a:lstStyle/>
          <a:p>
            <a:r>
              <a:rPr lang="ru-RU" sz="3200" dirty="0" smtClean="0"/>
              <a:t>Будова </a:t>
            </a:r>
            <a:r>
              <a:rPr lang="uk-UA" sz="3200" dirty="0" smtClean="0"/>
              <a:t>і життєдіяльність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Живиться виключно з повітря </a:t>
            </a:r>
            <a:endParaRPr lang="ru-RU" sz="2800" dirty="0"/>
          </a:p>
        </p:txBody>
      </p:sp>
      <p:pic>
        <p:nvPicPr>
          <p:cNvPr id="11266" name="Picture 2" descr="http://levzeya.ru/wp-content/uploads/2014/03/cetra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46" y="404663"/>
            <a:ext cx="7930852" cy="594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83525" y="419709"/>
            <a:ext cx="28056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err="1" smtClean="0">
                <a:solidFill>
                  <a:schemeClr val="bg1"/>
                </a:solidFill>
              </a:rPr>
              <a:t>Цетрарія</a:t>
            </a:r>
            <a:r>
              <a:rPr lang="uk-UA" sz="2400" dirty="0" smtClean="0">
                <a:solidFill>
                  <a:schemeClr val="bg1"/>
                </a:solidFill>
              </a:rPr>
              <a:t> ісландська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00752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04664"/>
          </a:xfrm>
        </p:spPr>
        <p:txBody>
          <a:bodyPr>
            <a:noAutofit/>
          </a:bodyPr>
          <a:lstStyle/>
          <a:p>
            <a:r>
              <a:rPr lang="ru-RU" sz="3200" dirty="0" smtClean="0"/>
              <a:t>Будова </a:t>
            </a:r>
            <a:r>
              <a:rPr lang="uk-UA" sz="3200" dirty="0" smtClean="0"/>
              <a:t>і життєдіяльність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381328"/>
            <a:ext cx="8229600" cy="47667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2800" dirty="0" smtClean="0"/>
              <a:t>Найкраще ростуть у місцевостях із густими туманами</a:t>
            </a:r>
            <a:endParaRPr lang="ru-RU" sz="2800" dirty="0"/>
          </a:p>
        </p:txBody>
      </p:sp>
      <p:pic>
        <p:nvPicPr>
          <p:cNvPr id="12290" name="Picture 2" descr="http://sostinas.com/wp-content/uploads/2012/05/1228014_513113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6344"/>
            <a:ext cx="9144000" cy="596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12867" y="416344"/>
            <a:ext cx="28056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err="1" smtClean="0">
                <a:solidFill>
                  <a:schemeClr val="bg1"/>
                </a:solidFill>
              </a:rPr>
              <a:t>Цетрарія</a:t>
            </a:r>
            <a:r>
              <a:rPr lang="uk-UA" sz="2400" dirty="0" smtClean="0">
                <a:solidFill>
                  <a:schemeClr val="bg1"/>
                </a:solidFill>
              </a:rPr>
              <a:t> ісландська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00752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04664"/>
          </a:xfrm>
        </p:spPr>
        <p:txBody>
          <a:bodyPr>
            <a:noAutofit/>
          </a:bodyPr>
          <a:lstStyle/>
          <a:p>
            <a:r>
              <a:rPr lang="ru-RU" sz="3200" dirty="0" smtClean="0"/>
              <a:t>Будова </a:t>
            </a:r>
            <a:r>
              <a:rPr lang="uk-UA" sz="3200" dirty="0" smtClean="0"/>
              <a:t>і життєдіяльність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381328"/>
            <a:ext cx="8229600" cy="47667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2800" dirty="0" err="1" smtClean="0"/>
              <a:t>Ризокарпон</a:t>
            </a:r>
            <a:r>
              <a:rPr lang="uk-UA" sz="2800" dirty="0" smtClean="0"/>
              <a:t> графічний росте 4500 років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12867" y="416344"/>
            <a:ext cx="28056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err="1" smtClean="0">
                <a:solidFill>
                  <a:schemeClr val="bg1"/>
                </a:solidFill>
              </a:rPr>
              <a:t>Цетрарія</a:t>
            </a:r>
            <a:r>
              <a:rPr lang="uk-UA" sz="2400" dirty="0" smtClean="0">
                <a:solidFill>
                  <a:schemeClr val="bg1"/>
                </a:solidFill>
              </a:rPr>
              <a:t> ісландська</a:t>
            </a:r>
            <a:endParaRPr lang="ru-RU" sz="2400" dirty="0"/>
          </a:p>
        </p:txBody>
      </p:sp>
      <p:pic>
        <p:nvPicPr>
          <p:cNvPr id="20482" name="Picture 2" descr="http://img-fotki.yandex.ru/get/6200/86594364.3/0_6626d_332ddb6b_X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50" y="416344"/>
            <a:ext cx="8927639" cy="593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772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04664"/>
          </a:xfrm>
        </p:spPr>
        <p:txBody>
          <a:bodyPr>
            <a:noAutofit/>
          </a:bodyPr>
          <a:lstStyle/>
          <a:p>
            <a:r>
              <a:rPr lang="uk-UA" sz="3200" dirty="0" smtClean="0"/>
              <a:t>Різноманітність і поширення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Ліхенологія – наука про лишайники</a:t>
            </a:r>
            <a:endParaRPr lang="ru-RU" sz="2800" dirty="0"/>
          </a:p>
        </p:txBody>
      </p:sp>
      <p:pic>
        <p:nvPicPr>
          <p:cNvPr id="14338" name="Picture 2" descr="http://plants-about.ru/wp-content/uploads/2011/01/0_3dad3_34271eaa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0146"/>
            <a:ext cx="7992888" cy="599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76421" y="461282"/>
            <a:ext cx="26280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err="1" smtClean="0">
                <a:solidFill>
                  <a:schemeClr val="bg1"/>
                </a:solidFill>
              </a:rPr>
              <a:t>Пельтигера</a:t>
            </a:r>
            <a:r>
              <a:rPr lang="uk-UA" sz="2400" dirty="0" smtClean="0">
                <a:solidFill>
                  <a:schemeClr val="bg1"/>
                </a:solidFill>
              </a:rPr>
              <a:t> собача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00752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04664"/>
          </a:xfrm>
        </p:spPr>
        <p:txBody>
          <a:bodyPr>
            <a:noAutofit/>
          </a:bodyPr>
          <a:lstStyle/>
          <a:p>
            <a:r>
              <a:rPr lang="uk-UA" sz="3200" dirty="0" smtClean="0"/>
              <a:t>Різноманітність і поширення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На землі існує близько 25 000 видів лишайників</a:t>
            </a:r>
            <a:endParaRPr lang="ru-RU" sz="2800" dirty="0"/>
          </a:p>
        </p:txBody>
      </p:sp>
      <p:pic>
        <p:nvPicPr>
          <p:cNvPr id="15362" name="Picture 2" descr="http://lesnoy-dar.ru/wp-content/uploads/2013/12/stereokaul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3018"/>
            <a:ext cx="7738831" cy="580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47046" y="413018"/>
            <a:ext cx="20460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err="1" smtClean="0">
                <a:solidFill>
                  <a:schemeClr val="bg1"/>
                </a:solidFill>
              </a:rPr>
              <a:t>Стереокаулон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509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04664"/>
          </a:xfrm>
        </p:spPr>
        <p:txBody>
          <a:bodyPr>
            <a:noAutofit/>
          </a:bodyPr>
          <a:lstStyle/>
          <a:p>
            <a:r>
              <a:rPr lang="ru-RU" sz="3200" dirty="0" smtClean="0"/>
              <a:t>Будова </a:t>
            </a:r>
            <a:r>
              <a:rPr lang="uk-UA" sz="3200" dirty="0" smtClean="0"/>
              <a:t>і життєдіяльність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381328"/>
            <a:ext cx="8229600" cy="47667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2800" dirty="0" smtClean="0"/>
              <a:t>Симбіоз – співжиття двох організмів різних видів</a:t>
            </a:r>
            <a:endParaRPr lang="ru-RU" sz="2800" dirty="0"/>
          </a:p>
        </p:txBody>
      </p:sp>
      <p:pic>
        <p:nvPicPr>
          <p:cNvPr id="1026" name="Picture 2" descr="http://i60.fastpic.ru/big/2014/0107/03/9d50d493b818e6d4ab25921ab3daa1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8869077" cy="591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75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04664"/>
          </a:xfrm>
        </p:spPr>
        <p:txBody>
          <a:bodyPr>
            <a:noAutofit/>
          </a:bodyPr>
          <a:lstStyle/>
          <a:p>
            <a:r>
              <a:rPr lang="uk-UA" sz="3200" dirty="0" smtClean="0"/>
              <a:t>Різноманітність і поширення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Ростуть на різних субстратах,                                                            головна умова – його тривала нерухомість</a:t>
            </a:r>
            <a:endParaRPr lang="ru-RU" sz="2800" dirty="0"/>
          </a:p>
        </p:txBody>
      </p:sp>
      <p:pic>
        <p:nvPicPr>
          <p:cNvPr id="16386" name="Picture 2" descr="File:Verrucaria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5190"/>
            <a:ext cx="7921604" cy="567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008317" y="425190"/>
            <a:ext cx="15212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err="1" smtClean="0">
                <a:solidFill>
                  <a:schemeClr val="bg1"/>
                </a:solidFill>
              </a:rPr>
              <a:t>Верукарія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509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04664"/>
          </a:xfrm>
        </p:spPr>
        <p:txBody>
          <a:bodyPr>
            <a:noAutofit/>
          </a:bodyPr>
          <a:lstStyle/>
          <a:p>
            <a:r>
              <a:rPr lang="uk-UA" sz="3200" dirty="0" smtClean="0"/>
              <a:t>Різноманітність і поширення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Кіркові (накипні) лишайники</a:t>
            </a:r>
            <a:endParaRPr lang="ru-RU" sz="2800" dirty="0"/>
          </a:p>
        </p:txBody>
      </p:sp>
      <p:pic>
        <p:nvPicPr>
          <p:cNvPr id="19458" name="Picture 2" descr="http://upload.wikimedia.org/wikipedia/commons/7/76/Lecanora.allophana.close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2" y="481743"/>
            <a:ext cx="8692345" cy="578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469655" y="481743"/>
            <a:ext cx="15010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err="1" smtClean="0">
                <a:solidFill>
                  <a:schemeClr val="bg1"/>
                </a:solidFill>
              </a:rPr>
              <a:t>Леканора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509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04664"/>
          </a:xfrm>
        </p:spPr>
        <p:txBody>
          <a:bodyPr>
            <a:noAutofit/>
          </a:bodyPr>
          <a:lstStyle/>
          <a:p>
            <a:r>
              <a:rPr lang="uk-UA" sz="3200" dirty="0" smtClean="0"/>
              <a:t>Різноманітність і поширення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Кіркові (накипні) лишайники</a:t>
            </a:r>
            <a:endParaRPr lang="ru-RU" sz="2800" dirty="0"/>
          </a:p>
        </p:txBody>
      </p:sp>
      <p:pic>
        <p:nvPicPr>
          <p:cNvPr id="21506" name="Picture 2" descr="http://img-fotki.yandex.ru/get/4507/woodmen19.1d/0_3dd2e_d1cee757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476672"/>
            <a:ext cx="7834841" cy="587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35255" y="476672"/>
            <a:ext cx="23831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err="1" smtClean="0">
                <a:solidFill>
                  <a:schemeClr val="bg1"/>
                </a:solidFill>
              </a:rPr>
              <a:t>Графіс</a:t>
            </a:r>
            <a:r>
              <a:rPr lang="uk-UA" sz="2400" dirty="0" smtClean="0">
                <a:solidFill>
                  <a:schemeClr val="bg1"/>
                </a:solidFill>
              </a:rPr>
              <a:t> писемний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8509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04664"/>
          </a:xfrm>
        </p:spPr>
        <p:txBody>
          <a:bodyPr>
            <a:noAutofit/>
          </a:bodyPr>
          <a:lstStyle/>
          <a:p>
            <a:r>
              <a:rPr lang="uk-UA" sz="3200" dirty="0" smtClean="0"/>
              <a:t>Різноманітність і поширення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err="1" smtClean="0"/>
              <a:t>Листуваті</a:t>
            </a:r>
            <a:r>
              <a:rPr lang="uk-UA" sz="2800" dirty="0" smtClean="0"/>
              <a:t> лишайники</a:t>
            </a:r>
            <a:endParaRPr lang="ru-RU" sz="2800" dirty="0"/>
          </a:p>
        </p:txBody>
      </p:sp>
      <p:pic>
        <p:nvPicPr>
          <p:cNvPr id="17410" name="Picture 2" descr="http://m6.paperblog.com/i/11/114434/-L-WgPs_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592716" cy="5724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27458" y="5733414"/>
            <a:ext cx="39167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err="1" smtClean="0">
                <a:solidFill>
                  <a:schemeClr val="bg1"/>
                </a:solidFill>
              </a:rPr>
              <a:t>Ксанторія</a:t>
            </a:r>
            <a:r>
              <a:rPr lang="uk-UA" sz="2400" dirty="0" smtClean="0">
                <a:solidFill>
                  <a:schemeClr val="bg1"/>
                </a:solidFill>
              </a:rPr>
              <a:t> – стінна </a:t>
            </a:r>
            <a:r>
              <a:rPr lang="uk-UA" sz="2400" dirty="0" err="1" smtClean="0">
                <a:solidFill>
                  <a:schemeClr val="bg1"/>
                </a:solidFill>
              </a:rPr>
              <a:t>золотянка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8509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04664"/>
          </a:xfrm>
        </p:spPr>
        <p:txBody>
          <a:bodyPr>
            <a:noAutofit/>
          </a:bodyPr>
          <a:lstStyle/>
          <a:p>
            <a:r>
              <a:rPr lang="uk-UA" sz="3200" dirty="0" smtClean="0"/>
              <a:t>Різноманітність і поширення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err="1" smtClean="0"/>
              <a:t>Листуваті</a:t>
            </a:r>
            <a:r>
              <a:rPr lang="uk-UA" sz="2800" dirty="0" smtClean="0"/>
              <a:t> лишайники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27458" y="5733414"/>
            <a:ext cx="39167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err="1" smtClean="0">
                <a:solidFill>
                  <a:schemeClr val="bg1"/>
                </a:solidFill>
              </a:rPr>
              <a:t>Ксанторія</a:t>
            </a:r>
            <a:r>
              <a:rPr lang="uk-UA" sz="2400" dirty="0" smtClean="0">
                <a:solidFill>
                  <a:schemeClr val="bg1"/>
                </a:solidFill>
              </a:rPr>
              <a:t> – стінна </a:t>
            </a:r>
            <a:r>
              <a:rPr lang="uk-UA" sz="2400" dirty="0" err="1" smtClean="0">
                <a:solidFill>
                  <a:schemeClr val="bg1"/>
                </a:solidFill>
              </a:rPr>
              <a:t>золотянка</a:t>
            </a:r>
            <a:endParaRPr lang="ru-RU" sz="2400" dirty="0"/>
          </a:p>
        </p:txBody>
      </p:sp>
      <p:pic>
        <p:nvPicPr>
          <p:cNvPr id="18434" name="Picture 2" descr="http://i.flamber.ru/files/st2/1153295183/1282901121_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81" y="536950"/>
            <a:ext cx="7620000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17781" y="536950"/>
            <a:ext cx="39167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err="1">
                <a:solidFill>
                  <a:schemeClr val="bg1"/>
                </a:solidFill>
              </a:rPr>
              <a:t>Ксанторія</a:t>
            </a:r>
            <a:r>
              <a:rPr lang="uk-UA" sz="2400" dirty="0">
                <a:solidFill>
                  <a:schemeClr val="bg1"/>
                </a:solidFill>
              </a:rPr>
              <a:t> – стінна </a:t>
            </a:r>
            <a:r>
              <a:rPr lang="uk-UA" sz="2400" dirty="0" err="1">
                <a:solidFill>
                  <a:schemeClr val="bg1"/>
                </a:solidFill>
              </a:rPr>
              <a:t>золотянка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9780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04664"/>
          </a:xfrm>
        </p:spPr>
        <p:txBody>
          <a:bodyPr>
            <a:noAutofit/>
          </a:bodyPr>
          <a:lstStyle/>
          <a:p>
            <a:r>
              <a:rPr lang="uk-UA" sz="3200" dirty="0" smtClean="0"/>
              <a:t>Різноманітність і поширення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Кущисті лишайники</a:t>
            </a:r>
            <a:endParaRPr lang="ru-RU" sz="2800" dirty="0"/>
          </a:p>
        </p:txBody>
      </p:sp>
      <p:pic>
        <p:nvPicPr>
          <p:cNvPr id="22530" name="Picture 2" descr="http://upload.wikimedia.org/wikipedia/ru/d/de/%D0%9A%D1%83%D1%81%D1%82%D0%B8%D1%81%D1%82%D1%8B%D0%B9_%D0%BB%D0%B8%D1%88%D0%B0%D0%B9%D0%BD%D0%B8%D0%B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11636"/>
            <a:ext cx="7704856" cy="577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61506" y="511636"/>
            <a:ext cx="22177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err="1" smtClean="0">
                <a:solidFill>
                  <a:schemeClr val="bg1"/>
                </a:solidFill>
              </a:rPr>
              <a:t>Уснея</a:t>
            </a:r>
            <a:r>
              <a:rPr lang="uk-UA" sz="2400" dirty="0" smtClean="0">
                <a:solidFill>
                  <a:schemeClr val="bg1"/>
                </a:solidFill>
              </a:rPr>
              <a:t> бородата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8509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04664"/>
          </a:xfrm>
        </p:spPr>
        <p:txBody>
          <a:bodyPr>
            <a:noAutofit/>
          </a:bodyPr>
          <a:lstStyle/>
          <a:p>
            <a:r>
              <a:rPr lang="uk-UA" sz="3200" dirty="0" smtClean="0"/>
              <a:t>Роль і значення лишайників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Утворюють покрив боліт тундри</a:t>
            </a:r>
            <a:endParaRPr lang="ru-RU" sz="2800" dirty="0"/>
          </a:p>
        </p:txBody>
      </p:sp>
      <p:pic>
        <p:nvPicPr>
          <p:cNvPr id="36866" name="Picture 2" descr="http://www.lapland-nature.info/ru/s/P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8139"/>
            <a:ext cx="7598679" cy="569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36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04664"/>
          </a:xfrm>
        </p:spPr>
        <p:txBody>
          <a:bodyPr>
            <a:noAutofit/>
          </a:bodyPr>
          <a:lstStyle/>
          <a:p>
            <a:r>
              <a:rPr lang="uk-UA" sz="3200" dirty="0" smtClean="0"/>
              <a:t>Роль і значення лишайників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Є «піонерами рослинності»,                                                         руйнують (вивітрюють) гірські породи, утворюють </a:t>
            </a:r>
            <a:r>
              <a:rPr lang="uk-UA" sz="2800" dirty="0" err="1" smtClean="0"/>
              <a:t>грунт</a:t>
            </a:r>
            <a:endParaRPr lang="ru-RU" sz="2800" dirty="0"/>
          </a:p>
        </p:txBody>
      </p:sp>
      <p:pic>
        <p:nvPicPr>
          <p:cNvPr id="35842" name="Picture 2" descr="http://pribaikal.ru/fileadmin/Images/Projects/Siberia/Shumak/shumak-2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653363" cy="571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50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04664"/>
          </a:xfrm>
        </p:spPr>
        <p:txBody>
          <a:bodyPr>
            <a:noAutofit/>
          </a:bodyPr>
          <a:lstStyle/>
          <a:p>
            <a:r>
              <a:rPr lang="uk-UA" sz="3200" dirty="0" smtClean="0"/>
              <a:t>Роль і значення лишайників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Укриття та їжа для тварин, </a:t>
            </a:r>
            <a:r>
              <a:rPr lang="uk-UA" sz="2800" smtClean="0"/>
              <a:t>особливо безхребетних</a:t>
            </a:r>
            <a:endParaRPr lang="ru-RU" sz="2800" dirty="0"/>
          </a:p>
        </p:txBody>
      </p:sp>
      <p:pic>
        <p:nvPicPr>
          <p:cNvPr id="34818" name="Picture 2" descr="http://img-fotki.yandex.ru/get/5000/woodmen19.1e/0_3de48_242d047f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9593"/>
            <a:ext cx="7738831" cy="580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50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04664"/>
          </a:xfrm>
        </p:spPr>
        <p:txBody>
          <a:bodyPr>
            <a:noAutofit/>
          </a:bodyPr>
          <a:lstStyle/>
          <a:p>
            <a:r>
              <a:rPr lang="ru-RU" sz="3200" dirty="0" smtClean="0"/>
              <a:t>Будова </a:t>
            </a:r>
            <a:r>
              <a:rPr lang="uk-UA" sz="3200" dirty="0" smtClean="0"/>
              <a:t>і життєдіяльність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Лишайники – симбіотичні </a:t>
            </a:r>
            <a:r>
              <a:rPr lang="uk-UA" sz="2800" dirty="0" err="1" smtClean="0"/>
              <a:t>таломні</a:t>
            </a:r>
            <a:r>
              <a:rPr lang="uk-UA" sz="2800" dirty="0" smtClean="0"/>
              <a:t> організми</a:t>
            </a:r>
            <a:endParaRPr lang="ru-RU" sz="2800" dirty="0"/>
          </a:p>
        </p:txBody>
      </p:sp>
      <p:sp>
        <p:nvSpPr>
          <p:cNvPr id="4" name="AutoShape 2" descr="http://upload.wikimedia.org/wikipedia/commons/2/22/Common_orange_lichen_-_Gew%C3%B6hnliche_Gelbflechte_-_Xanthoria_parietina_-_0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http://plants-about.ru/wp-content/uploads/2011/01/1274427201_1519184543_223932d7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64" y="423984"/>
            <a:ext cx="7445260" cy="594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914973" y="444056"/>
            <a:ext cx="1468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dirty="0" err="1" smtClean="0">
                <a:solidFill>
                  <a:schemeClr val="bg1"/>
                </a:solidFill>
              </a:rPr>
              <a:t>Пармелія</a:t>
            </a:r>
            <a:r>
              <a:rPr lang="uk-UA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864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04664"/>
          </a:xfrm>
        </p:spPr>
        <p:txBody>
          <a:bodyPr>
            <a:noAutofit/>
          </a:bodyPr>
          <a:lstStyle/>
          <a:p>
            <a:r>
              <a:rPr lang="ru-RU" sz="3200" dirty="0" smtClean="0"/>
              <a:t>Будова </a:t>
            </a:r>
            <a:r>
              <a:rPr lang="uk-UA" sz="3200" dirty="0" smtClean="0"/>
              <a:t>і життєдіяльність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Талом </a:t>
            </a:r>
            <a:r>
              <a:rPr lang="uk-UA" sz="2800" dirty="0" err="1" smtClean="0"/>
              <a:t>лишайника</a:t>
            </a:r>
            <a:r>
              <a:rPr lang="uk-UA" sz="2800" dirty="0" smtClean="0"/>
              <a:t> складається із двох компонентів –                       водорості (або ціанобактерії) і гриба</a:t>
            </a:r>
            <a:endParaRPr lang="ru-RU" sz="2800" dirty="0"/>
          </a:p>
        </p:txBody>
      </p:sp>
      <p:pic>
        <p:nvPicPr>
          <p:cNvPr id="3076" name="Picture 4" descr="http://classconnection.s3.amazonaws.com/708/flashcards/1105708/jpg/lichen_thallus13287667743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0147"/>
            <a:ext cx="7536160" cy="565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752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04664"/>
          </a:xfrm>
        </p:spPr>
        <p:txBody>
          <a:bodyPr>
            <a:noAutofit/>
          </a:bodyPr>
          <a:lstStyle/>
          <a:p>
            <a:r>
              <a:rPr lang="ru-RU" sz="3200" dirty="0" smtClean="0"/>
              <a:t>Будова </a:t>
            </a:r>
            <a:r>
              <a:rPr lang="uk-UA" sz="3200" dirty="0" smtClean="0"/>
              <a:t>і життєдіяльність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Верхня кірка: щільні гіфи гриба, забарвлена різними пігментами, захист і повітряне живлення водою і мінералами </a:t>
            </a:r>
            <a:endParaRPr lang="ru-RU" sz="2800" dirty="0"/>
          </a:p>
        </p:txBody>
      </p:sp>
      <p:pic>
        <p:nvPicPr>
          <p:cNvPr id="4098" name="Picture 2" descr="http://www.bjupress.com/resources/images/biology/large/unit2/12c.6_lich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11604" cy="48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ашивка 3"/>
          <p:cNvSpPr/>
          <p:nvPr/>
        </p:nvSpPr>
        <p:spPr>
          <a:xfrm rot="5400000">
            <a:off x="7740352" y="1386484"/>
            <a:ext cx="484632" cy="484632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752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04664"/>
          </a:xfrm>
        </p:spPr>
        <p:txBody>
          <a:bodyPr>
            <a:noAutofit/>
          </a:bodyPr>
          <a:lstStyle/>
          <a:p>
            <a:r>
              <a:rPr lang="ru-RU" sz="3200" dirty="0" smtClean="0"/>
              <a:t>Будова </a:t>
            </a:r>
            <a:r>
              <a:rPr lang="uk-UA" sz="3200" dirty="0" smtClean="0"/>
              <a:t>і життєдіяльність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Пігменти і лишайникові кислоти забарвлюють талом</a:t>
            </a:r>
            <a:endParaRPr lang="ru-RU" sz="2800" dirty="0"/>
          </a:p>
        </p:txBody>
      </p:sp>
      <p:pic>
        <p:nvPicPr>
          <p:cNvPr id="5122" name="Picture 2" descr="File:Lisaj-sa-Stare-planin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692" y="476671"/>
            <a:ext cx="6904293" cy="570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752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04664"/>
          </a:xfrm>
        </p:spPr>
        <p:txBody>
          <a:bodyPr>
            <a:noAutofit/>
          </a:bodyPr>
          <a:lstStyle/>
          <a:p>
            <a:r>
              <a:rPr lang="ru-RU" sz="3200" dirty="0" smtClean="0"/>
              <a:t>Будова </a:t>
            </a:r>
            <a:r>
              <a:rPr lang="uk-UA" sz="3200" dirty="0" smtClean="0"/>
              <a:t>і життєдіяльність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Нижня кірка: щільні гіфи гриба, тонка,                                                     з виростами для прикріплення (ризоїдами)</a:t>
            </a:r>
            <a:endParaRPr lang="ru-RU" sz="2800" dirty="0"/>
          </a:p>
        </p:txBody>
      </p:sp>
      <p:pic>
        <p:nvPicPr>
          <p:cNvPr id="4098" name="Picture 2" descr="http://www.bjupress.com/resources/images/biology/large/unit2/12c.6_lich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11604" cy="48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ашивка 3"/>
          <p:cNvSpPr/>
          <p:nvPr/>
        </p:nvSpPr>
        <p:spPr>
          <a:xfrm rot="5400000">
            <a:off x="7596336" y="4725144"/>
            <a:ext cx="484632" cy="484632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563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04664"/>
          </a:xfrm>
        </p:spPr>
        <p:txBody>
          <a:bodyPr>
            <a:noAutofit/>
          </a:bodyPr>
          <a:lstStyle/>
          <a:p>
            <a:r>
              <a:rPr lang="ru-RU" sz="3200" dirty="0" smtClean="0"/>
              <a:t>Будова </a:t>
            </a:r>
            <a:r>
              <a:rPr lang="uk-UA" sz="3200" dirty="0" smtClean="0"/>
              <a:t>і життєдіяльність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Ризоїди – пучки гіфів</a:t>
            </a:r>
            <a:endParaRPr lang="ru-RU" sz="2800" dirty="0"/>
          </a:p>
        </p:txBody>
      </p:sp>
      <p:sp>
        <p:nvSpPr>
          <p:cNvPr id="4" name="Нашивка 3"/>
          <p:cNvSpPr/>
          <p:nvPr/>
        </p:nvSpPr>
        <p:spPr>
          <a:xfrm rot="5400000">
            <a:off x="7596336" y="4725144"/>
            <a:ext cx="484632" cy="484632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3314" name="Picture 2" descr="http://img-fotki.yandex.ru/get/3000/nataorch.7/0_18763_af5262f4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87162"/>
            <a:ext cx="7492707" cy="599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92264" y="392587"/>
            <a:ext cx="26280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err="1" smtClean="0">
                <a:solidFill>
                  <a:schemeClr val="bg1"/>
                </a:solidFill>
              </a:rPr>
              <a:t>Пельтигера</a:t>
            </a:r>
            <a:r>
              <a:rPr lang="uk-UA" sz="2400" dirty="0" smtClean="0">
                <a:solidFill>
                  <a:schemeClr val="bg1"/>
                </a:solidFill>
              </a:rPr>
              <a:t> собача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78237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04664"/>
          </a:xfrm>
        </p:spPr>
        <p:txBody>
          <a:bodyPr>
            <a:noAutofit/>
          </a:bodyPr>
          <a:lstStyle/>
          <a:p>
            <a:r>
              <a:rPr lang="ru-RU" sz="3200" dirty="0" smtClean="0"/>
              <a:t>Будова </a:t>
            </a:r>
            <a:r>
              <a:rPr lang="uk-UA" sz="3200" dirty="0" smtClean="0"/>
              <a:t>і життєдіяльність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Пухкий міцелій гриба</a:t>
            </a:r>
            <a:endParaRPr lang="ru-RU" sz="2800" dirty="0"/>
          </a:p>
        </p:txBody>
      </p:sp>
      <p:pic>
        <p:nvPicPr>
          <p:cNvPr id="4098" name="Picture 2" descr="http://www.bjupress.com/resources/images/biology/large/unit2/12c.6_lich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11604" cy="48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ашивка 3"/>
          <p:cNvSpPr/>
          <p:nvPr/>
        </p:nvSpPr>
        <p:spPr>
          <a:xfrm rot="5400000">
            <a:off x="7740352" y="3224995"/>
            <a:ext cx="484632" cy="484632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5630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316</Words>
  <Application>Microsoft Office PowerPoint</Application>
  <PresentationFormat>Экран (4:3)</PresentationFormat>
  <Paragraphs>70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Arial</vt:lpstr>
      <vt:lpstr>Calibri</vt:lpstr>
      <vt:lpstr>Тема Office</vt:lpstr>
      <vt:lpstr>Лишайники </vt:lpstr>
      <vt:lpstr>Будова і життєдіяльність</vt:lpstr>
      <vt:lpstr>Будова і життєдіяльність</vt:lpstr>
      <vt:lpstr>Будова і життєдіяльність</vt:lpstr>
      <vt:lpstr>Будова і життєдіяльність</vt:lpstr>
      <vt:lpstr>Будова і життєдіяльність</vt:lpstr>
      <vt:lpstr>Будова і життєдіяльність</vt:lpstr>
      <vt:lpstr>Будова і життєдіяльність</vt:lpstr>
      <vt:lpstr>Будова і життєдіяльність</vt:lpstr>
      <vt:lpstr>Будова і життєдіяльність</vt:lpstr>
      <vt:lpstr>Будова і життєдіяльність</vt:lpstr>
      <vt:lpstr>Будова і життєдіяльність</vt:lpstr>
      <vt:lpstr>Будова і життєдіяльність</vt:lpstr>
      <vt:lpstr>Будова і життєдіяльність</vt:lpstr>
      <vt:lpstr>Будова і життєдіяльність</vt:lpstr>
      <vt:lpstr>Будова і життєдіяльність</vt:lpstr>
      <vt:lpstr>Будова і життєдіяльність</vt:lpstr>
      <vt:lpstr>Різноманітність і поширення</vt:lpstr>
      <vt:lpstr>Різноманітність і поширення</vt:lpstr>
      <vt:lpstr>Різноманітність і поширення</vt:lpstr>
      <vt:lpstr>Різноманітність і поширення</vt:lpstr>
      <vt:lpstr>Різноманітність і поширення</vt:lpstr>
      <vt:lpstr>Різноманітність і поширення</vt:lpstr>
      <vt:lpstr>Різноманітність і поширення</vt:lpstr>
      <vt:lpstr>Різноманітність і поширення</vt:lpstr>
      <vt:lpstr>Роль і значення лишайників</vt:lpstr>
      <vt:lpstr>Роль і значення лишайників</vt:lpstr>
      <vt:lpstr>Роль і значення лишайників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Лишайники </dc:title>
  <cp:lastModifiedBy>Пользователь</cp:lastModifiedBy>
  <cp:revision>27</cp:revision>
  <dcterms:modified xsi:type="dcterms:W3CDTF">2020-09-08T12:17:40Z</dcterms:modified>
</cp:coreProperties>
</file>