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80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r>
              <a:rPr lang="uk-UA" dirty="0" smtClean="0"/>
              <a:t>Діатомові водорості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4" name="Picture 2" descr="http://www.micrographia.com/specbiol/alg/diato/diat0100/navicu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436" y="741041"/>
            <a:ext cx="9175436" cy="6116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Навікула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Двобічносиметрична </a:t>
            </a:r>
            <a:endParaRPr lang="ru-RU" sz="2800" dirty="0"/>
          </a:p>
        </p:txBody>
      </p:sp>
      <p:pic>
        <p:nvPicPr>
          <p:cNvPr id="23554" name="Picture 2" descr="http://www.psmicrographs.co.uk/_assets/uploads/diatom-frustule---navicula-sp---8001865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528819" cy="5631558"/>
          </a:xfrm>
          <a:prstGeom prst="rect">
            <a:avLst/>
          </a:prstGeom>
          <a:noFill/>
        </p:spPr>
      </p:pic>
      <p:pic>
        <p:nvPicPr>
          <p:cNvPr id="23556" name="Picture 4" descr="http://stanhopkins.com/Plankton/Navic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05064"/>
            <a:ext cx="2320351" cy="2147342"/>
          </a:xfrm>
          <a:prstGeom prst="rect">
            <a:avLst/>
          </a:prstGeom>
          <a:noFill/>
        </p:spPr>
      </p:pic>
      <p:pic>
        <p:nvPicPr>
          <p:cNvPr id="23558" name="Picture 6" descr="http://www.aquarim-fish.ru/wp-content/uploads/2012/04/aqua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14397" y="189860"/>
            <a:ext cx="1874649" cy="2592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Навікула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Завдяки руху слизу між стулками може переміщуватися</a:t>
            </a:r>
            <a:endParaRPr lang="ru-RU" sz="2800" dirty="0"/>
          </a:p>
        </p:txBody>
      </p:sp>
      <p:pic>
        <p:nvPicPr>
          <p:cNvPr id="24580" name="Picture 4" descr="http://www.microscopy-uk.org.uk/mag/imgnov01/Navic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Навікула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Утворюють бентос прісних і солоних водойм, живуть у ґрунті</a:t>
            </a:r>
            <a:endParaRPr lang="ru-RU" sz="2400" dirty="0"/>
          </a:p>
        </p:txBody>
      </p:sp>
      <p:pic>
        <p:nvPicPr>
          <p:cNvPr id="25602" name="Picture 2" descr="http://www.diatomloir.eu/Site%20Diatom/imasauma/Navicula%20mollis%20viva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53400" cy="5713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Пінулярія</a:t>
            </a:r>
            <a:r>
              <a:rPr lang="uk-UA" sz="3200" dirty="0" smtClean="0"/>
              <a:t>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Має великий панцир зі вузлами у шві,                          живе на дні водойми</a:t>
            </a:r>
            <a:endParaRPr lang="ru-RU" sz="2800" dirty="0"/>
          </a:p>
        </p:txBody>
      </p:sp>
      <p:pic>
        <p:nvPicPr>
          <p:cNvPr id="26626" name="Picture 2" descr="http://jcoll.org/genoma/vida_microsubmarina/diatomeas/img/pinnularia/pinnul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84984"/>
            <a:ext cx="3635896" cy="2726922"/>
          </a:xfrm>
          <a:prstGeom prst="rect">
            <a:avLst/>
          </a:prstGeom>
          <a:noFill/>
        </p:spPr>
      </p:pic>
      <p:pic>
        <p:nvPicPr>
          <p:cNvPr id="26628" name="Picture 4" descr="http://protist.i.hosei.ac.jp/pdb/Images/Heterokontophyta/Raphidineae/Pinnularia/sp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4234542" cy="2736304"/>
          </a:xfrm>
          <a:prstGeom prst="rect">
            <a:avLst/>
          </a:prstGeom>
          <a:noFill/>
        </p:spPr>
      </p:pic>
      <p:pic>
        <p:nvPicPr>
          <p:cNvPr id="26630" name="Picture 6" descr="http://farm6.staticflickr.com/5092/5565088851_42e7c06e0b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6672"/>
            <a:ext cx="3648405" cy="2736304"/>
          </a:xfrm>
          <a:prstGeom prst="rect">
            <a:avLst/>
          </a:prstGeom>
          <a:noFill/>
        </p:spPr>
      </p:pic>
      <p:pic>
        <p:nvPicPr>
          <p:cNvPr id="26632" name="Picture 8" descr="http://www.keweenawalgae.mtu.edu/gallery_images/diatoms/Pinnularia_n48-19_4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84984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діатомових водоростей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Виробляють 25% біомаси у світі</a:t>
            </a:r>
            <a:endParaRPr lang="ru-RU" sz="2800" dirty="0"/>
          </a:p>
        </p:txBody>
      </p:sp>
      <p:pic>
        <p:nvPicPr>
          <p:cNvPr id="27650" name="Picture 2" descr="http://silicasecchidisk.conncoll.edu/Pics/Other%20Algae/Other_jpegs/Navicula_key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72808" cy="5818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діатомових водоростей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Є головним джерелом їжі для водних тварин</a:t>
            </a:r>
            <a:endParaRPr lang="ru-RU" sz="2800" dirty="0"/>
          </a:p>
        </p:txBody>
      </p:sp>
      <p:pic>
        <p:nvPicPr>
          <p:cNvPr id="4" name="Picture 2" descr="nikon08 Победители конкурса микрофотографии Nikon Small World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00800" cy="58787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27895" y="548680"/>
            <a:ext cx="31479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Одноклітинні тварини </a:t>
            </a:r>
          </a:p>
          <a:p>
            <a:pPr algn="r"/>
            <a:r>
              <a:rPr lang="uk-UA" sz="2400" b="1" dirty="0" smtClean="0"/>
              <a:t>інфузорії </a:t>
            </a:r>
            <a:r>
              <a:rPr lang="uk-UA" sz="2400" dirty="0" smtClean="0"/>
              <a:t> наїлися </a:t>
            </a:r>
          </a:p>
          <a:p>
            <a:pPr algn="r"/>
            <a:r>
              <a:rPr lang="uk-UA" sz="2400" b="1" dirty="0" smtClean="0"/>
              <a:t>діатомей</a:t>
            </a:r>
          </a:p>
          <a:p>
            <a:pPr algn="r"/>
            <a:r>
              <a:rPr lang="uk-UA" sz="2400" dirty="0" smtClean="0"/>
              <a:t>  і ціанобактерій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301208"/>
            <a:ext cx="2823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Діатомеї </a:t>
            </a:r>
            <a:r>
              <a:rPr lang="uk-UA" sz="2400" dirty="0" err="1" smtClean="0"/>
              <a:t>поживніші</a:t>
            </a:r>
            <a:r>
              <a:rPr lang="uk-UA" sz="2400" dirty="0" smtClean="0"/>
              <a:t> </a:t>
            </a:r>
          </a:p>
          <a:p>
            <a:r>
              <a:rPr lang="uk-UA" sz="2400" dirty="0" smtClean="0"/>
              <a:t>за хліб і картоплю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діатомових водоростей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Відмираючи,стають поживою для бактерій</a:t>
            </a:r>
            <a:endParaRPr lang="ru-RU" sz="2800" dirty="0"/>
          </a:p>
        </p:txBody>
      </p:sp>
      <p:pic>
        <p:nvPicPr>
          <p:cNvPr id="28674" name="Picture 2" descr="http://cfb.unh.edu/phycokey/Choices/Bacillariophyceae/Pennate/biraphes/biraphe_colony/DIDYMOSPHENIA/Didymosphenia_03_500x43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579215" cy="5737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діатомових водоростей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Руйнують підводні споруди, забивають труби</a:t>
            </a:r>
            <a:endParaRPr lang="ru-RU" sz="2800" dirty="0"/>
          </a:p>
        </p:txBody>
      </p:sp>
      <p:pic>
        <p:nvPicPr>
          <p:cNvPr id="30722" name="Picture 2" descr="http://www.gdefon.ru/wallpapers/413669_most_opory_voda_1920x128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3322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діатомових водоростей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Настроювання точних приладів</a:t>
            </a:r>
            <a:endParaRPr lang="ru-RU" sz="2800" dirty="0"/>
          </a:p>
        </p:txBody>
      </p:sp>
      <p:pic>
        <p:nvPicPr>
          <p:cNvPr id="32770" name="Picture 2" descr="http://www.vokrugsveta.ru/img/cmn/2006/08/12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344816" cy="56498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43808" y="2132856"/>
            <a:ext cx="3312368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4" name="Picture 6" descr="http://www.dw.de/image/0,,2249241_4,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04864"/>
            <a:ext cx="3143250" cy="232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діатомових водоростей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Утворюють ґрунт</a:t>
            </a:r>
            <a:endParaRPr lang="ru-RU" sz="2800" dirty="0"/>
          </a:p>
        </p:txBody>
      </p:sp>
      <p:pic>
        <p:nvPicPr>
          <p:cNvPr id="31746" name="Picture 2" descr="http://commondatastorage.googleapis.com/static.panoramio.com/photos/original/52881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3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Загальні риси діатомових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Одноклітинні або колоніальні рослини</a:t>
            </a:r>
            <a:endParaRPr lang="ru-RU" sz="2800" dirty="0"/>
          </a:p>
        </p:txBody>
      </p:sp>
      <p:pic>
        <p:nvPicPr>
          <p:cNvPr id="1026" name="Picture 2" descr="http://www.origins.org.ua/pictures/mo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54503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діатомових водоростей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На дні водойм відкладається діатомовий сапропель</a:t>
            </a:r>
            <a:endParaRPr lang="ru-RU" sz="2800" dirty="0"/>
          </a:p>
        </p:txBody>
      </p:sp>
      <p:pic>
        <p:nvPicPr>
          <p:cNvPr id="37890" name="Picture 2" descr="http://somick.com/uploads/public/13163448149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13791" cy="5649441"/>
          </a:xfrm>
          <a:prstGeom prst="rect">
            <a:avLst/>
          </a:prstGeom>
          <a:noFill/>
        </p:spPr>
      </p:pic>
      <p:pic>
        <p:nvPicPr>
          <p:cNvPr id="37892" name="Picture 4" descr="http://img01.chitalnya.ru/upload/197/92914065951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3514725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діатомових водоростей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Діатомовий мул – дрібнозернистий порошок</a:t>
            </a:r>
            <a:endParaRPr lang="ru-RU" sz="2800" dirty="0"/>
          </a:p>
        </p:txBody>
      </p:sp>
      <p:pic>
        <p:nvPicPr>
          <p:cNvPr id="33796" name="Picture 4" descr="http://biofile.ru/pic/denc-1-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536160" cy="5652120"/>
          </a:xfrm>
          <a:prstGeom prst="rect">
            <a:avLst/>
          </a:prstGeom>
          <a:noFill/>
        </p:spPr>
      </p:pic>
      <p:pic>
        <p:nvPicPr>
          <p:cNvPr id="33798" name="Picture 6" descr="http://www.baikalfund.ru/mediacache/f74b9f44-d786-4f01-b996-f9e82f409c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08720"/>
            <a:ext cx="4098032" cy="3196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діатомових водоростей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Діатомовим мулом фільтрують і шліфують</a:t>
            </a:r>
            <a:endParaRPr lang="ru-RU" sz="2800" dirty="0"/>
          </a:p>
        </p:txBody>
      </p:sp>
      <p:pic>
        <p:nvPicPr>
          <p:cNvPr id="34818" name="Picture 2" descr="http://www.abraziv-urala.ru/uploads/posts/51543-polirovanie-stekla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5616624" cy="5616624"/>
          </a:xfrm>
          <a:prstGeom prst="rect">
            <a:avLst/>
          </a:prstGeom>
          <a:noFill/>
        </p:spPr>
      </p:pic>
      <p:pic>
        <p:nvPicPr>
          <p:cNvPr id="34820" name="Picture 4" descr="http://internat.msu.ru/wp-content/uploads/%D1%84%D0%B8%D0%BB%D1%8C%D1%82%D1%80%D0%BE%D0%B2%D0%B0%D0%BD%D0%B8%D0%B5-%D0%BD%D0%B0-%D0%91%D1%8E%D1%85%D0%BD%D0%B5%D1%80%D0%B5-%D0%BB%D1%8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384376" cy="5601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діатомових водоростей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Утворили діатоміт, доломіт, трепел</a:t>
            </a:r>
            <a:endParaRPr lang="ru-RU" sz="2800" dirty="0"/>
          </a:p>
        </p:txBody>
      </p:sp>
      <p:pic>
        <p:nvPicPr>
          <p:cNvPr id="35842" name="Picture 2" descr="http://www.oceanology.ru/wp-content/uploads/2009/04/diatoms-through-the-micro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548680"/>
            <a:ext cx="8542391" cy="5616624"/>
          </a:xfrm>
          <a:prstGeom prst="rect">
            <a:avLst/>
          </a:prstGeom>
          <a:noFill/>
        </p:spPr>
      </p:pic>
      <p:pic>
        <p:nvPicPr>
          <p:cNvPr id="35844" name="Picture 4" descr="http://ru.all.biz/img/ru/catalog/51603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2363416" cy="2212749"/>
          </a:xfrm>
          <a:prstGeom prst="rect">
            <a:avLst/>
          </a:prstGeom>
          <a:noFill/>
        </p:spPr>
      </p:pic>
      <p:pic>
        <p:nvPicPr>
          <p:cNvPr id="35846" name="Picture 6" descr="http://www.krugosvet.ru/images/1001982_PH03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573016"/>
            <a:ext cx="2880320" cy="2367387"/>
          </a:xfrm>
          <a:prstGeom prst="rect">
            <a:avLst/>
          </a:prstGeom>
          <a:noFill/>
        </p:spPr>
      </p:pic>
      <p:pic>
        <p:nvPicPr>
          <p:cNvPr id="35848" name="Picture 8" descr="трепе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764704"/>
            <a:ext cx="2504703" cy="2270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діатомових водоростей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Є індикаторами чистоти води</a:t>
            </a:r>
            <a:endParaRPr lang="ru-RU" sz="2800" dirty="0"/>
          </a:p>
        </p:txBody>
      </p:sp>
      <p:pic>
        <p:nvPicPr>
          <p:cNvPr id="36866" name="Picture 2" descr="http://www.tourblogger.ru/sites/default/files/u26483/baik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82859" cy="5800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Загальні риси діатомових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Мають панцир </a:t>
            </a:r>
            <a:r>
              <a:rPr lang="uk-UA" sz="2800" dirty="0" err="1" smtClean="0"/>
              <a:t>кремнистий</a:t>
            </a:r>
            <a:r>
              <a:rPr lang="uk-UA" sz="2800" dirty="0" smtClean="0"/>
              <a:t> (</a:t>
            </a:r>
            <a:r>
              <a:rPr lang="en-US" sz="2800" dirty="0" err="1" smtClean="0"/>
              <a:t>SiO</a:t>
            </a:r>
            <a:r>
              <a:rPr lang="uk-UA" sz="2800" baseline="-25000" dirty="0" smtClean="0"/>
              <a:t>2</a:t>
            </a:r>
            <a:r>
              <a:rPr lang="uk-UA" sz="2800" dirty="0" smtClean="0"/>
              <a:t>) із двох половинок</a:t>
            </a:r>
            <a:endParaRPr lang="ru-RU" sz="2800" dirty="0"/>
          </a:p>
        </p:txBody>
      </p:sp>
      <p:pic>
        <p:nvPicPr>
          <p:cNvPr id="16386" name="Picture 2" descr="http://www.oceanology.ru/wp-content/uploads/2009/09/diatom-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68443" cy="57122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5013176"/>
            <a:ext cx="2459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Пори для </a:t>
            </a:r>
            <a:r>
              <a:rPr lang="uk-UA" sz="2400" dirty="0" err="1" smtClean="0">
                <a:solidFill>
                  <a:schemeClr val="bg1"/>
                </a:solidFill>
              </a:rPr>
              <a:t>зв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err="1" smtClean="0">
                <a:solidFill>
                  <a:schemeClr val="bg1"/>
                </a:solidFill>
              </a:rPr>
              <a:t>язку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із середовищем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flipH="1" flipV="1">
            <a:off x="2987824" y="4293096"/>
            <a:ext cx="2232248" cy="11355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Загальні риси діатомових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Мають променеву (радіальну) симетрію</a:t>
            </a:r>
            <a:endParaRPr lang="ru-RU" sz="2800" dirty="0"/>
          </a:p>
        </p:txBody>
      </p:sp>
      <p:pic>
        <p:nvPicPr>
          <p:cNvPr id="18434" name="Picture 2" descr="Различные диатомовые водоросли. Фото с сайта www.micrographi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93579" cy="5693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Загальні риси діатомових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Мають двобічну симетрію і                                           завдяки шву між стулками – здатність до руху </a:t>
            </a:r>
            <a:endParaRPr lang="ru-RU" sz="2800" dirty="0"/>
          </a:p>
        </p:txBody>
      </p:sp>
      <p:pic>
        <p:nvPicPr>
          <p:cNvPr id="19458" name="Picture 2" descr="http://ars.els-cdn.com/content/image/1-s2.0-S016777990900002X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1" cy="5281450"/>
          </a:xfrm>
          <a:prstGeom prst="rect">
            <a:avLst/>
          </a:prstGeom>
          <a:noFill/>
        </p:spPr>
      </p:pic>
      <p:pic>
        <p:nvPicPr>
          <p:cNvPr id="19460" name="Picture 4" descr="http://www.umich.edu/~phytolab/GreatLakesDiatomHomePage/PEETstuff/DidymospheniafromMongol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21043" y="2797915"/>
            <a:ext cx="3525854" cy="2483768"/>
          </a:xfrm>
          <a:prstGeom prst="rect">
            <a:avLst/>
          </a:prstGeom>
          <a:noFill/>
        </p:spPr>
      </p:pic>
      <p:pic>
        <p:nvPicPr>
          <p:cNvPr id="19462" name="Picture 6" descr="http://biology.missouristate.edu/phycology/trout/s-gomphonema-pha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48680"/>
            <a:ext cx="2699792" cy="26155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4941168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Дидимосфенія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Загальні риси діатомових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77272"/>
            <a:ext cx="91440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7410" name="Picture 2" descr="http://img1.liveinternet.ru/images/attach/c/4/79/159/79159317_large_Diatomovaya_vodorosl_melozira__Melosira_moniliformis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44916" cy="54966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476672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 err="1" smtClean="0"/>
              <a:t>Мелозіра</a:t>
            </a:r>
            <a:endParaRPr lang="uk-UA" sz="2400" dirty="0" smtClean="0"/>
          </a:p>
          <a:p>
            <a:pPr algn="r"/>
            <a:r>
              <a:rPr lang="uk-UA" sz="2400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2500" y="6021288"/>
            <a:ext cx="8163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Зі слизу утворюють слизові трубки, </a:t>
            </a:r>
          </a:p>
          <a:p>
            <a:pPr algn="ctr"/>
            <a:r>
              <a:rPr lang="uk-UA" sz="2400" dirty="0" smtClean="0"/>
              <a:t>ніжки для прикріплення до поверхні і об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єднуються</a:t>
            </a:r>
            <a:r>
              <a:rPr lang="uk-UA" sz="2400" dirty="0" smtClean="0"/>
              <a:t> у колонії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Загальні риси діатомових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Хлоропласти мають жовто-буре забарвлення через зелені, бурі і жовті пігменти</a:t>
            </a:r>
            <a:endParaRPr lang="ru-RU" sz="2800" dirty="0"/>
          </a:p>
        </p:txBody>
      </p:sp>
      <p:pic>
        <p:nvPicPr>
          <p:cNvPr id="20482" name="Picture 2" descr="http://www.megabook.ru/MObjects2/data/pict2006/new/b5g0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18453" y="177891"/>
            <a:ext cx="5400600" cy="5998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Загальні риси діатомових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Є автотрофами, але деякі види можуть живитися і гетеротрофно</a:t>
            </a:r>
            <a:endParaRPr lang="ru-RU" sz="2400" dirty="0"/>
          </a:p>
        </p:txBody>
      </p:sp>
      <p:pic>
        <p:nvPicPr>
          <p:cNvPr id="22530" name="Picture 2" descr="http://afisha.gorodirkutsk.ru/wp-content/themes/afisha/scripts/timthumb.php?src=/wp-content/uploads/1290561554_1-17.jpg&amp;w=300&amp;h=200&amp;z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24936" cy="5616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1124744"/>
            <a:ext cx="1534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Діатомові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водорості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 rot="684070">
            <a:off x="395536" y="4077072"/>
            <a:ext cx="2619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Червона водорість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Загальні риси діатомових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Крохмаль не утворюється,                                          запасна речовина – олія, яка збільшує плавучість</a:t>
            </a:r>
            <a:endParaRPr lang="ru-RU" sz="2800" dirty="0"/>
          </a:p>
        </p:txBody>
      </p:sp>
      <p:pic>
        <p:nvPicPr>
          <p:cNvPr id="21508" name="Picture 4" descr="http://bccm.belspo.be/db/dcg_docs/cyclotella%20meneghiniana/cyclotella%20meneghiniana-cul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303802" cy="5470910"/>
          </a:xfrm>
          <a:prstGeom prst="rect">
            <a:avLst/>
          </a:prstGeom>
          <a:noFill/>
        </p:spPr>
      </p:pic>
      <p:pic>
        <p:nvPicPr>
          <p:cNvPr id="21510" name="Picture 6" descr="http://www.photomacrography.net/forum/userpix/339_032aCyclotellaDIATOMV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3168352" cy="3168352"/>
          </a:xfrm>
          <a:prstGeom prst="rect">
            <a:avLst/>
          </a:prstGeom>
          <a:noFill/>
        </p:spPr>
      </p:pic>
      <p:pic>
        <p:nvPicPr>
          <p:cNvPr id="21512" name="Picture 8" descr="https://ncma.bigelow.org/files/strains/CCMP332_Cyclotella_cryptica_CCMP332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501008"/>
            <a:ext cx="2570099" cy="24090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5517232"/>
            <a:ext cx="164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Циклотела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268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Діатомові водорості</vt:lpstr>
      <vt:lpstr>Загальні риси діатомових водоростей</vt:lpstr>
      <vt:lpstr>Загальні риси діатомових водоростей</vt:lpstr>
      <vt:lpstr>Загальні риси діатомових водоростей</vt:lpstr>
      <vt:lpstr>Загальні риси діатомових водоростей</vt:lpstr>
      <vt:lpstr>Загальні риси діатомових водоростей</vt:lpstr>
      <vt:lpstr>Загальні риси діатомових водоростей</vt:lpstr>
      <vt:lpstr>Загальні риси діатомових водоростей</vt:lpstr>
      <vt:lpstr>Загальні риси діатомових водоростей</vt:lpstr>
      <vt:lpstr>Навікула </vt:lpstr>
      <vt:lpstr>Навікула </vt:lpstr>
      <vt:lpstr>Навікула </vt:lpstr>
      <vt:lpstr>Пінулярія  </vt:lpstr>
      <vt:lpstr>Значення діатомових водоростей  </vt:lpstr>
      <vt:lpstr>Значення діатомових водоростей  </vt:lpstr>
      <vt:lpstr>Значення діатомових водоростей  </vt:lpstr>
      <vt:lpstr>Значення діатомових водоростей  </vt:lpstr>
      <vt:lpstr>Значення діатомових водоростей  </vt:lpstr>
      <vt:lpstr>Значення діатомових водоростей  </vt:lpstr>
      <vt:lpstr>Значення діатомових водоростей  </vt:lpstr>
      <vt:lpstr>Значення діатомових водоростей  </vt:lpstr>
      <vt:lpstr>Значення діатомових водоростей  </vt:lpstr>
      <vt:lpstr>Значення діатомових водоростей  </vt:lpstr>
      <vt:lpstr>Значення діатомових водоростей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2012-12-12T19:49:32Z</dcterms:created>
  <dcterms:modified xsi:type="dcterms:W3CDTF">2013-02-03T14:22:32Z</dcterms:modified>
</cp:coreProperties>
</file>