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9" r:id="rId11"/>
    <p:sldId id="270" r:id="rId12"/>
    <p:sldId id="271" r:id="rId13"/>
    <p:sldId id="263" r:id="rId14"/>
    <p:sldId id="272" r:id="rId15"/>
    <p:sldId id="273" r:id="rId16"/>
    <p:sldId id="264" r:id="rId17"/>
    <p:sldId id="274" r:id="rId18"/>
    <p:sldId id="265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04" autoAdjust="0"/>
  </p:normalViewPr>
  <p:slideViewPr>
    <p:cSldViewPr>
      <p:cViewPr varScale="1">
        <p:scale>
          <a:sx n="67" d="100"/>
          <a:sy n="67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4"/>
          </a:xfrm>
        </p:spPr>
        <p:txBody>
          <a:bodyPr/>
          <a:lstStyle/>
          <a:p>
            <a:r>
              <a:rPr lang="uk-UA" dirty="0" smtClean="0"/>
              <a:t>Прісноводна гідра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050" name="AutoShape 2" descr="http://www.diletant.ru/upload/medialibrary/6fb/6fbb9891a3fc94eb93e22b4751f31ff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www.diletant.ru/upload/medialibrary/6fb/6fbb9891a3fc94eb93e22b4751f31ff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://www.diletant.ru/upload/medialibrary/6fb/6fbb9891a3fc94eb93e22b4751f31ff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 descr="Лернейская гид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825746" cy="5516091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2016224" cy="6820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948264" y="5949280"/>
            <a:ext cx="2005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err="1" smtClean="0"/>
              <a:t>Лернейська</a:t>
            </a:r>
            <a:r>
              <a:rPr lang="uk-UA" dirty="0" smtClean="0"/>
              <a:t> гідра, </a:t>
            </a:r>
          </a:p>
          <a:p>
            <a:pPr algn="ctr"/>
            <a:r>
              <a:rPr lang="uk-UA" dirty="0" smtClean="0"/>
              <a:t>убита Гераклом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115212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400" dirty="0"/>
          </a:p>
        </p:txBody>
      </p:sp>
      <p:pic>
        <p:nvPicPr>
          <p:cNvPr id="2050" name="Picture 2" descr="http://files.cienciaaldia.webnode.es/200000033-c4068c5008/20070417klpcnavid_68_Ees_L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9832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908720"/>
            <a:ext cx="4427984" cy="2448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 Завдяки проміжним клітинам гідри мають </a:t>
            </a:r>
          </a:p>
          <a:p>
            <a:pPr algn="ctr">
              <a:buNone/>
            </a:pPr>
            <a:r>
              <a:rPr lang="uk-UA" sz="2400" dirty="0" smtClean="0"/>
              <a:t>величезну здатність до регенерації, </a:t>
            </a:r>
          </a:p>
          <a:p>
            <a:pPr algn="ctr">
              <a:buNone/>
            </a:pPr>
            <a:r>
              <a:rPr lang="uk-UA" sz="2400" dirty="0" smtClean="0"/>
              <a:t>не старіють і </a:t>
            </a:r>
          </a:p>
          <a:p>
            <a:pPr algn="ctr">
              <a:buNone/>
            </a:pPr>
            <a:r>
              <a:rPr lang="uk-UA" sz="2400" dirty="0" smtClean="0"/>
              <a:t>практично безсмертні</a:t>
            </a:r>
            <a:endParaRPr lang="ru-RU" sz="2400" dirty="0"/>
          </a:p>
        </p:txBody>
      </p:sp>
      <p:pic>
        <p:nvPicPr>
          <p:cNvPr id="4" name="Picture 22" descr="http://2.bp.blogspot.com/_xBQ2qj-7DXM/SpbCMQKQ6NI/AAAAAAAAADY/RDWuBz64mFg/s400/Hydra_Oligactis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43021" y="1503263"/>
            <a:ext cx="5904656" cy="4139509"/>
          </a:xfrm>
          <a:prstGeom prst="rect">
            <a:avLst/>
          </a:prstGeom>
          <a:noFill/>
        </p:spPr>
      </p:pic>
      <p:pic>
        <p:nvPicPr>
          <p:cNvPr id="5" name="Picture 12" descr="http://pozitivchik.info/wp-content/uploads/HLIC/2c1ad282ba199b97309e3a5ce8aef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8915" y="3645024"/>
            <a:ext cx="5675085" cy="2907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Обмін речовин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Дихає і виділяє гідра всім тілом</a:t>
            </a:r>
          </a:p>
          <a:p>
            <a:pPr algn="ctr">
              <a:buNone/>
            </a:pPr>
            <a:r>
              <a:rPr lang="uk-UA" sz="2400" dirty="0" smtClean="0"/>
              <a:t>Рештки їжі видаляються через рот</a:t>
            </a:r>
            <a:endParaRPr lang="ru-RU" sz="2400" dirty="0"/>
          </a:p>
        </p:txBody>
      </p:sp>
      <p:pic>
        <p:nvPicPr>
          <p:cNvPr id="4" name="Picture 2" descr="http://foto.spbland.ru/data/media/11/138909_P10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6912768" cy="5189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Нестатеве розмноження гідри брунькуванням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20484" name="AutoShape 4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4" name="AutoShape 14" descr="http://dl.schoolnet.by:81/file.php/69/Topic_5c574a66037333fbdb2d89df56bbf313/Theme_fe49b971313eb8ff10c937e3b7d904bb/images/theory_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8" name="AutoShape 18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0" name="AutoShape 20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Picture 6" descr="http://zooclub.ru/attach/3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51520" y="620687"/>
            <a:ext cx="8723252" cy="6106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Статеве розмноження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Більшість гідр – роздільностатеві</a:t>
            </a:r>
          </a:p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20484" name="AutoShape 4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4" name="AutoShape 14" descr="http://dl.schoolnet.by:81/file.php/69/Topic_5c574a66037333fbdb2d89df56bbf313/Theme_fe49b971313eb8ff10c937e3b7d904bb/images/theory_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6" name="Picture 16" descr="http://dl.schoolnet.by:81/file.php/69/Topic_5c574a66037333fbdb2d89df56bbf313/Theme_fe49b971313eb8ff10c937e3b7d904bb/images/theory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424936" cy="5185901"/>
          </a:xfrm>
          <a:prstGeom prst="rect">
            <a:avLst/>
          </a:prstGeom>
          <a:noFill/>
        </p:spPr>
      </p:pic>
      <p:sp>
        <p:nvSpPr>
          <p:cNvPr id="20498" name="AutoShape 18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0" name="AutoShape 20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4941169"/>
            <a:ext cx="1656183" cy="1122323"/>
          </a:xfrm>
          <a:prstGeom prst="rect">
            <a:avLst/>
          </a:prstGeom>
          <a:noFill/>
        </p:spPr>
      </p:pic>
      <p:pic>
        <p:nvPicPr>
          <p:cNvPr id="12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797152"/>
            <a:ext cx="1592213" cy="864096"/>
          </a:xfrm>
          <a:prstGeom prst="rect">
            <a:avLst/>
          </a:prstGeom>
          <a:noFill/>
        </p:spPr>
      </p:pic>
      <p:pic>
        <p:nvPicPr>
          <p:cNvPr id="13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1584175" cy="682006"/>
          </a:xfrm>
          <a:prstGeom prst="rect">
            <a:avLst/>
          </a:prstGeom>
          <a:noFill/>
        </p:spPr>
      </p:pic>
      <p:pic>
        <p:nvPicPr>
          <p:cNvPr id="14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348880"/>
            <a:ext cx="2096269" cy="609998"/>
          </a:xfrm>
          <a:prstGeom prst="rect">
            <a:avLst/>
          </a:prstGeom>
          <a:noFill/>
        </p:spPr>
      </p:pic>
      <p:pic>
        <p:nvPicPr>
          <p:cNvPr id="15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9" y="1211694"/>
            <a:ext cx="1728192" cy="1171120"/>
          </a:xfrm>
          <a:prstGeom prst="rect">
            <a:avLst/>
          </a:prstGeom>
          <a:noFill/>
        </p:spPr>
      </p:pic>
      <p:pic>
        <p:nvPicPr>
          <p:cNvPr id="16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653136"/>
            <a:ext cx="2600325" cy="144016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899592" y="5013176"/>
            <a:ext cx="2506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Чоловіча особина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23928" y="4797152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Жіноча особина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62789" y="4581128"/>
            <a:ext cx="27812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Зимуюча зигота </a:t>
            </a:r>
          </a:p>
          <a:p>
            <a:r>
              <a:rPr lang="uk-UA" sz="2400" dirty="0" smtClean="0"/>
              <a:t>в захисній оболонці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1916832"/>
            <a:ext cx="1959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Молода гідра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1988840"/>
            <a:ext cx="189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Яйцеклітини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2420888"/>
            <a:ext cx="220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Сперматозоїди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Статеве розмноження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980728"/>
            <a:ext cx="3096344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Ця гідра – </a:t>
            </a:r>
          </a:p>
          <a:p>
            <a:pPr algn="ctr">
              <a:buNone/>
            </a:pPr>
            <a:r>
              <a:rPr lang="uk-UA" sz="2800" dirty="0" smtClean="0"/>
              <a:t>гермафродит</a:t>
            </a:r>
            <a:endParaRPr lang="ru-RU" sz="2800" dirty="0"/>
          </a:p>
        </p:txBody>
      </p:sp>
      <p:sp>
        <p:nvSpPr>
          <p:cNvPr id="20484" name="AutoShape 4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://www.free-lancers.net/posted_files/374D7944B9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4" name="AutoShape 14" descr="http://dl.schoolnet.by:81/file.php/69/Topic_5c574a66037333fbdb2d89df56bbf313/Theme_fe49b971313eb8ff10c937e3b7d904bb/images/theory_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8" name="AutoShape 18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0" name="AutoShape 20" descr="http://2.bp.blogspot.com/_xBQ2qj-7DXM/SpbCMQKQ6NI/AAAAAAAAADY/RDWuBz64mFg/s400/Hydra_Oligactis_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4" descr="http://biolicey2vrn.ucoz.ru/Zhivotnie/Mnogokletochnie/Kishechnopolost/Polovoe_gid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89040"/>
            <a:ext cx="4490822" cy="1440160"/>
          </a:xfrm>
          <a:prstGeom prst="rect">
            <a:avLst/>
          </a:prstGeom>
          <a:noFill/>
        </p:spPr>
      </p:pic>
      <p:pic>
        <p:nvPicPr>
          <p:cNvPr id="12" name="Picture 6" descr="http://edu2.tsu.ru/res/1649/text/img/Ris11/Ris11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3771419" cy="603427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283968" y="3429000"/>
            <a:ext cx="1808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Яйцеклітина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5157192"/>
            <a:ext cx="2156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Сперматозоїди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3933056"/>
            <a:ext cx="1078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Зигота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20272" y="3573016"/>
            <a:ext cx="1959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Молода гідра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Картинки із життя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Гідри на черепашці молюска і листку ряски</a:t>
            </a:r>
            <a:endParaRPr lang="ru-RU" sz="2400" dirty="0"/>
          </a:p>
        </p:txBody>
      </p:sp>
      <p:pic>
        <p:nvPicPr>
          <p:cNvPr id="21506" name="Picture 2" descr="Гидры на раковине улитки (фото &lt;noindex&gt;&lt;a target=_blank href=http://www.flickr.com/photos/wontolla_jcb/&gt;Wontolla65&lt;/a&gt;&lt;/noindex&gt;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89491" y="1377722"/>
            <a:ext cx="5480214" cy="4110161"/>
          </a:xfrm>
          <a:prstGeom prst="rect">
            <a:avLst/>
          </a:prstGeom>
          <a:noFill/>
        </p:spPr>
      </p:pic>
      <p:pic>
        <p:nvPicPr>
          <p:cNvPr id="6" name="Picture 2" descr="гид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68760"/>
            <a:ext cx="410445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Картинки із життя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Гідри на плівці, що вкриває ікру саламандри</a:t>
            </a:r>
            <a:endParaRPr lang="ru-RU" sz="2400" dirty="0"/>
          </a:p>
        </p:txBody>
      </p:sp>
      <p:pic>
        <p:nvPicPr>
          <p:cNvPr id="21508" name="Picture 4" descr="http://daypic.ru/wp-content/uploads/2011/06/2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20438" cy="5657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Проект хмарочоса </a:t>
            </a:r>
            <a:r>
              <a:rPr lang="uk-UA" sz="3200" dirty="0" err="1" smtClean="0"/>
              <a:t>“Гідра”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Він буде ловити блискавки і використовувати їхню енергію</a:t>
            </a:r>
            <a:endParaRPr lang="ru-RU" sz="2400" dirty="0"/>
          </a:p>
        </p:txBody>
      </p:sp>
      <p:pic>
        <p:nvPicPr>
          <p:cNvPr id="22530" name="Picture 2" descr="http://itw66.ru/uploads/images/00/00/01/2011/09/09/959c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632316" cy="5544616"/>
          </a:xfrm>
          <a:prstGeom prst="rect">
            <a:avLst/>
          </a:prstGeom>
          <a:noFill/>
        </p:spPr>
      </p:pic>
      <p:sp>
        <p:nvSpPr>
          <p:cNvPr id="22532" name="AutoShape 4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Проект хмарочоса </a:t>
            </a:r>
            <a:r>
              <a:rPr lang="uk-UA" sz="3200" dirty="0" err="1" smtClean="0"/>
              <a:t>“Гідра”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Енергія буде запасатися у масивних батареях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2056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2532" name="AutoShape 4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://www.3dnews.ru/_imgdata/img/2011/03/09/607844/hydra-ed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624736" cy="5551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Спосіб життя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Маленька істота зі щупальцями, веде сидячий спосіб життя</a:t>
            </a:r>
            <a:endParaRPr lang="ru-RU" sz="2400" dirty="0"/>
          </a:p>
        </p:txBody>
      </p:sp>
      <p:pic>
        <p:nvPicPr>
          <p:cNvPr id="15362" name="Picture 2" descr="http://blamag.ru/uploads/Gidr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30632" cy="4967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Проект хмарочоса </a:t>
            </a:r>
            <a:r>
              <a:rPr lang="uk-UA" sz="3200" dirty="0" err="1" smtClean="0"/>
              <a:t>“Гідра”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22532" name="AutoShape 4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://www.3dnews.ru/_imgdata/img/2011/03/09/607844/hydra-ed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://www.3dnews.ru/_imgdata/img/2011/03/09/607844/hydra-ed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www.prolite.ru/wp-content/2011/03/hydr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399"/>
            <a:ext cx="9144000" cy="632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Спосіб життя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Гідра – хижак. Жалкими клітинами вона паралізує здобич, а щупальцями (5 – 20) затягує до рота</a:t>
            </a:r>
            <a:endParaRPr lang="ru-RU" sz="2400" dirty="0"/>
          </a:p>
        </p:txBody>
      </p:sp>
      <p:pic>
        <p:nvPicPr>
          <p:cNvPr id="16386" name="Picture 2" descr="http://trendymen.ru/images/old/lifestyle/guide/images_4/27_Nikon_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54325" y="1314567"/>
            <a:ext cx="5452069" cy="3920298"/>
          </a:xfrm>
          <a:prstGeom prst="rect">
            <a:avLst/>
          </a:prstGeom>
          <a:noFill/>
        </p:spPr>
      </p:pic>
      <p:pic>
        <p:nvPicPr>
          <p:cNvPr id="16388" name="Picture 4" descr="http://files.adme.ru/files/news/part_31/312505/Entry_20196_Krebs_1_SW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865471" y="1327217"/>
            <a:ext cx="5445506" cy="3888432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157192"/>
            <a:ext cx="1512167" cy="75401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5229200"/>
            <a:ext cx="14275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Гідра полює </a:t>
            </a:r>
          </a:p>
          <a:p>
            <a:r>
              <a:rPr lang="uk-UA" dirty="0" smtClean="0"/>
              <a:t>на дафнію</a:t>
            </a:r>
            <a:endParaRPr lang="ru-RU" dirty="0"/>
          </a:p>
        </p:txBody>
      </p:sp>
      <p:pic>
        <p:nvPicPr>
          <p:cNvPr id="16392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725144"/>
            <a:ext cx="1224136" cy="121516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788024" y="4725144"/>
            <a:ext cx="11560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Гідра </a:t>
            </a:r>
          </a:p>
          <a:p>
            <a:r>
              <a:rPr lang="uk-UA" dirty="0" smtClean="0"/>
              <a:t>успішно </a:t>
            </a:r>
          </a:p>
          <a:p>
            <a:r>
              <a:rPr lang="uk-UA" dirty="0" smtClean="0"/>
              <a:t>полює </a:t>
            </a:r>
          </a:p>
          <a:p>
            <a:r>
              <a:rPr lang="uk-UA" dirty="0" smtClean="0"/>
              <a:t>на дафній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Спосіб життя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Переміщення гідри</a:t>
            </a:r>
            <a:endParaRPr lang="ru-RU" sz="2800" dirty="0"/>
          </a:p>
        </p:txBody>
      </p:sp>
      <p:pic>
        <p:nvPicPr>
          <p:cNvPr id="17412" name="Picture 4" descr="http://dl.schoolnet.by:81/file.php/69/Topic_5c574a66037333fbdb2d89df56bbf313/Theme_fe49b971313eb8ff10c937e3b7d904bb/images/theory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81" y="2780928"/>
            <a:ext cx="9024819" cy="1660774"/>
          </a:xfrm>
          <a:prstGeom prst="rect">
            <a:avLst/>
          </a:prstGeom>
          <a:noFill/>
        </p:spPr>
      </p:pic>
      <p:pic>
        <p:nvPicPr>
          <p:cNvPr id="17414" name="Picture 6" descr="http://dl.schoolnet.by:81/file.php/69/Topic_5c574a66037333fbdb2d89df56bbf313/Theme_fe49b971313eb8ff10c937e3b7d904bb/images/theory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196269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452320" y="908720"/>
            <a:ext cx="130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/>
              <a:t>“Крок”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2852936"/>
            <a:ext cx="254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/>
              <a:t>“Перекидання”</a:t>
            </a:r>
            <a:endParaRPr lang="ru-RU" sz="2800" dirty="0"/>
          </a:p>
        </p:txBody>
      </p:sp>
      <p:pic>
        <p:nvPicPr>
          <p:cNvPr id="17416" name="Picture 8" descr="http://pics.livejournal.com/l_vetrova/pic/0003gd2k/s320x2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60888"/>
            <a:ext cx="2736304" cy="1718741"/>
          </a:xfrm>
          <a:prstGeom prst="rect">
            <a:avLst/>
          </a:prstGeom>
          <a:noFill/>
        </p:spPr>
      </p:pic>
      <p:pic>
        <p:nvPicPr>
          <p:cNvPr id="17418" name="Picture 10" descr="http://pics.livejournal.com/l_vetrova/pic/0003gd2k/s320x2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515658"/>
            <a:ext cx="2808312" cy="1763971"/>
          </a:xfrm>
          <a:prstGeom prst="rect">
            <a:avLst/>
          </a:prstGeom>
          <a:noFill/>
        </p:spPr>
      </p:pic>
      <p:pic>
        <p:nvPicPr>
          <p:cNvPr id="17420" name="Picture 12" descr="http://pics.livejournal.com/l_vetrova/pic/0003gd2k/s320x2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470428"/>
            <a:ext cx="2880320" cy="1809201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>
          <a:xfrm>
            <a:off x="1619672" y="5589240"/>
            <a:ext cx="1080120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427984" y="5661248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4941168"/>
            <a:ext cx="1915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/>
              <a:t>“Ковзання”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Кишковопорожнинні. 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18434" name="Picture 2" descr="http://vsyabiologiya.ru/_ph/4/6723206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927309" cy="6237312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805264"/>
            <a:ext cx="2600325" cy="10527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236296" y="5373216"/>
            <a:ext cx="201369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Променева </a:t>
            </a:r>
          </a:p>
          <a:p>
            <a:r>
              <a:rPr lang="uk-UA" sz="2800" dirty="0" smtClean="0"/>
              <a:t>(радіальна) </a:t>
            </a:r>
          </a:p>
          <a:p>
            <a:r>
              <a:rPr lang="uk-UA" sz="2800" dirty="0" smtClean="0"/>
              <a:t>симетрія</a:t>
            </a:r>
            <a:endParaRPr lang="ru-RU" sz="2800" dirty="0"/>
          </a:p>
        </p:txBody>
      </p:sp>
      <p:pic>
        <p:nvPicPr>
          <p:cNvPr id="18438" name="Picture 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20688"/>
            <a:ext cx="2600325" cy="2880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63688" y="548680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Ротовий отвір</a:t>
            </a:r>
            <a:endParaRPr lang="ru-RU" sz="2800" dirty="0"/>
          </a:p>
        </p:txBody>
      </p:sp>
      <p:pic>
        <p:nvPicPr>
          <p:cNvPr id="18440" name="Picture 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20888"/>
            <a:ext cx="1232173" cy="83499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3528" y="2276872"/>
            <a:ext cx="1739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Щупальце</a:t>
            </a:r>
            <a:endParaRPr lang="ru-RU" sz="2800" dirty="0"/>
          </a:p>
        </p:txBody>
      </p:sp>
      <p:pic>
        <p:nvPicPr>
          <p:cNvPr id="18442" name="Picture 10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525344"/>
            <a:ext cx="3744416" cy="332656"/>
          </a:xfrm>
          <a:prstGeom prst="rect">
            <a:avLst/>
          </a:prstGeom>
          <a:noFill/>
        </p:spPr>
      </p:pic>
      <p:pic>
        <p:nvPicPr>
          <p:cNvPr id="18444" name="Picture 1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776302"/>
            <a:ext cx="1484709" cy="56695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115616" y="5589240"/>
            <a:ext cx="1419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Брунька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5877272"/>
            <a:ext cx="153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Підошва</a:t>
            </a: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14" idx="1"/>
          </p:cNvCxnSpPr>
          <p:nvPr/>
        </p:nvCxnSpPr>
        <p:spPr>
          <a:xfrm flipV="1">
            <a:off x="3923928" y="6138882"/>
            <a:ext cx="288032" cy="26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6" name="Picture 14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2016223" cy="682005"/>
          </a:xfrm>
          <a:prstGeom prst="rect">
            <a:avLst/>
          </a:prstGeom>
          <a:noFill/>
        </p:spPr>
      </p:pic>
      <p:pic>
        <p:nvPicPr>
          <p:cNvPr id="18448" name="Picture 16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3" y="2708921"/>
            <a:ext cx="1080119" cy="360040"/>
          </a:xfrm>
          <a:prstGeom prst="rect">
            <a:avLst/>
          </a:prstGeom>
          <a:noFill/>
        </p:spPr>
      </p:pic>
      <p:pic>
        <p:nvPicPr>
          <p:cNvPr id="18450" name="Picture 18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140968"/>
            <a:ext cx="1800199" cy="864096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4788024" y="2204864"/>
            <a:ext cx="214552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Кишкова </a:t>
            </a:r>
          </a:p>
          <a:p>
            <a:r>
              <a:rPr lang="uk-UA" sz="2800" dirty="0" smtClean="0"/>
              <a:t>(</a:t>
            </a:r>
            <a:r>
              <a:rPr lang="uk-UA" sz="2800" dirty="0" err="1" smtClean="0"/>
              <a:t>гастральна</a:t>
            </a:r>
            <a:r>
              <a:rPr lang="uk-UA" sz="2800" dirty="0" smtClean="0"/>
              <a:t>) </a:t>
            </a:r>
          </a:p>
          <a:p>
            <a:r>
              <a:rPr lang="uk-UA" sz="2800" dirty="0" smtClean="0"/>
              <a:t>порожнина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5" name="Picture 10" descr="http://www.free-lancers.net/posted_files/374D7944B9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6151861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45224"/>
            <a:ext cx="8424936" cy="14127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779912" y="5445224"/>
            <a:ext cx="3578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Мускульно-травні клітини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 rot="17447550">
            <a:off x="51828" y="5546516"/>
            <a:ext cx="204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u="sng" dirty="0" smtClean="0"/>
              <a:t>Ектодерма </a:t>
            </a:r>
            <a:endParaRPr lang="ru-RU" sz="2800" i="1" u="sng" dirty="0"/>
          </a:p>
        </p:txBody>
      </p:sp>
      <p:sp>
        <p:nvSpPr>
          <p:cNvPr id="9" name="Прямоугольник 8"/>
          <p:cNvSpPr/>
          <p:nvPr/>
        </p:nvSpPr>
        <p:spPr>
          <a:xfrm rot="17358893">
            <a:off x="1615664" y="5546827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u="sng" dirty="0" smtClean="0"/>
              <a:t>Ентодерма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7326084">
            <a:off x="1180921" y="5645159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u="sng" dirty="0" smtClean="0"/>
              <a:t>Мезоглея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1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92696"/>
            <a:ext cx="3528392" cy="46598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203848" y="692696"/>
            <a:ext cx="3589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Шкірно-мускульні клітини</a:t>
            </a:r>
            <a:endParaRPr lang="ru-RU" sz="2400" dirty="0"/>
          </a:p>
        </p:txBody>
      </p:sp>
      <p:pic>
        <p:nvPicPr>
          <p:cNvPr id="13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24744"/>
            <a:ext cx="2168277" cy="72008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195736" y="1196752"/>
            <a:ext cx="2057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Жалка клітина</a:t>
            </a:r>
            <a:endParaRPr lang="ru-RU" sz="2400" dirty="0"/>
          </a:p>
        </p:txBody>
      </p:sp>
      <p:pic>
        <p:nvPicPr>
          <p:cNvPr id="15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492896"/>
            <a:ext cx="1296144" cy="72008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95536" y="2420888"/>
            <a:ext cx="12891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Нервові </a:t>
            </a:r>
          </a:p>
          <a:p>
            <a:r>
              <a:rPr lang="uk-UA" sz="2400" dirty="0" smtClean="0"/>
              <a:t>клітини</a:t>
            </a:r>
            <a:endParaRPr lang="ru-RU" sz="2400" dirty="0"/>
          </a:p>
        </p:txBody>
      </p:sp>
      <p:pic>
        <p:nvPicPr>
          <p:cNvPr id="17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00808"/>
            <a:ext cx="2376264" cy="792088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755576" y="1844824"/>
            <a:ext cx="225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Чутлива клітина</a:t>
            </a:r>
            <a:endParaRPr lang="ru-RU" sz="2400" dirty="0"/>
          </a:p>
        </p:txBody>
      </p:sp>
      <p:pic>
        <p:nvPicPr>
          <p:cNvPr id="19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941168"/>
            <a:ext cx="2456309" cy="53799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156176" y="5013176"/>
            <a:ext cx="2481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Проміжні клітини</a:t>
            </a:r>
            <a:endParaRPr lang="ru-RU" sz="2400" dirty="0"/>
          </a:p>
        </p:txBody>
      </p:sp>
      <p:pic>
        <p:nvPicPr>
          <p:cNvPr id="21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861048"/>
            <a:ext cx="1512168" cy="864096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7164288" y="3861048"/>
            <a:ext cx="14814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Залозисті </a:t>
            </a:r>
          </a:p>
          <a:p>
            <a:r>
              <a:rPr lang="uk-UA" sz="2400" dirty="0" smtClean="0"/>
              <a:t>клітини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Жалкі клітини одноразового використання характерні для всіх </a:t>
            </a:r>
            <a:r>
              <a:rPr lang="uk-UA" sz="2400" dirty="0" err="1" smtClean="0"/>
              <a:t>кишковопоржнинних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4" name="Picture 2" descr="http://www.biology.ru/course/content/chapter5/section2/paragraph1/images/050201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692395" cy="4680520"/>
          </a:xfrm>
          <a:prstGeom prst="rect">
            <a:avLst/>
          </a:prstGeom>
          <a:noFill/>
        </p:spPr>
      </p:pic>
      <p:pic>
        <p:nvPicPr>
          <p:cNvPr id="5" name="Picture 2" descr="Удивительный организм человека (21 фот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5455380" cy="3816424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8820472" cy="1762126"/>
          </a:xfrm>
          <a:prstGeom prst="rect">
            <a:avLst/>
          </a:prstGeom>
          <a:noFill/>
        </p:spPr>
      </p:pic>
      <p:pic>
        <p:nvPicPr>
          <p:cNvPr id="7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3212976"/>
            <a:ext cx="1080119" cy="97003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3212976"/>
            <a:ext cx="10166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Жалкі </a:t>
            </a:r>
          </a:p>
          <a:p>
            <a:r>
              <a:rPr lang="uk-UA" dirty="0" smtClean="0"/>
              <a:t>клітини </a:t>
            </a:r>
          </a:p>
          <a:p>
            <a:r>
              <a:rPr lang="uk-UA" dirty="0" smtClean="0"/>
              <a:t>кропиви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068960"/>
            <a:ext cx="141737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Жалкі </a:t>
            </a:r>
          </a:p>
          <a:p>
            <a:pPr algn="ctr"/>
            <a:r>
              <a:rPr lang="uk-UA" sz="2800" dirty="0" smtClean="0"/>
              <a:t>клітини </a:t>
            </a:r>
          </a:p>
          <a:p>
            <a:pPr algn="ctr"/>
            <a:r>
              <a:rPr lang="uk-UA" sz="2800" dirty="0" smtClean="0"/>
              <a:t>гідри</a:t>
            </a:r>
            <a:endParaRPr lang="ru-RU" sz="2800" dirty="0"/>
          </a:p>
        </p:txBody>
      </p:sp>
      <p:pic>
        <p:nvPicPr>
          <p:cNvPr id="11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412777"/>
            <a:ext cx="1115616" cy="64807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989838" y="1412776"/>
            <a:ext cx="1154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Чутливий </a:t>
            </a:r>
          </a:p>
          <a:p>
            <a:r>
              <a:rPr lang="uk-UA" dirty="0" smtClean="0"/>
              <a:t>джгутик</a:t>
            </a:r>
            <a:endParaRPr lang="ru-RU" dirty="0"/>
          </a:p>
        </p:txBody>
      </p:sp>
      <p:pic>
        <p:nvPicPr>
          <p:cNvPr id="13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1584176" cy="57606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236296" y="476672"/>
            <a:ext cx="141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Жалка нитка</a:t>
            </a:r>
            <a:endParaRPr lang="ru-RU" dirty="0"/>
          </a:p>
        </p:txBody>
      </p:sp>
      <p:pic>
        <p:nvPicPr>
          <p:cNvPr id="1028" name="Picture 4" descr="http://zooclub.ru/attach/36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077072"/>
            <a:ext cx="4680520" cy="1915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5121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Зірчасті нервові клітини утворюють нервову систему дифузного типу. </a:t>
            </a:r>
          </a:p>
          <a:p>
            <a:pPr algn="ctr">
              <a:buNone/>
            </a:pPr>
            <a:r>
              <a:rPr lang="uk-UA" sz="2400" dirty="0" smtClean="0"/>
              <a:t>Гідра здатна до простих безумовних рефлексів</a:t>
            </a:r>
            <a:endParaRPr lang="ru-RU" sz="2400" dirty="0"/>
          </a:p>
        </p:txBody>
      </p:sp>
      <p:pic>
        <p:nvPicPr>
          <p:cNvPr id="4" name="Picture 2" descr="http://festival.1september.ru/articles/563686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600450" cy="3744416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Q-RGOtGZt68_k2anx2s4psGtjiTnbm_03SzVqwgs-Cx61lw8W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669674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Будова гідри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11521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І етап травлення: у кишковій порожнині за допомогою травних соків залозистих клітин</a:t>
            </a:r>
          </a:p>
          <a:p>
            <a:pPr algn="ctr">
              <a:buNone/>
            </a:pPr>
            <a:r>
              <a:rPr lang="uk-UA" sz="2400" dirty="0" smtClean="0"/>
              <a:t>ІІ етап травлення: всередині травних клітин</a:t>
            </a:r>
            <a:endParaRPr lang="ru-RU" sz="2400" dirty="0"/>
          </a:p>
        </p:txBody>
      </p:sp>
      <p:pic>
        <p:nvPicPr>
          <p:cNvPr id="25602" name="Picture 2" descr="организ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235167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292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Прісноводна гідра</vt:lpstr>
      <vt:lpstr>Спосіб життя гідри</vt:lpstr>
      <vt:lpstr>Спосіб життя гідри</vt:lpstr>
      <vt:lpstr>Спосіб життя гідри</vt:lpstr>
      <vt:lpstr>Тип Кишковопорожнинні. Будова гідри</vt:lpstr>
      <vt:lpstr>Будова гідри</vt:lpstr>
      <vt:lpstr>Будова гідри</vt:lpstr>
      <vt:lpstr>Будова гідри</vt:lpstr>
      <vt:lpstr>Будова гідри</vt:lpstr>
      <vt:lpstr>Будова гідри</vt:lpstr>
      <vt:lpstr>Будова гідри</vt:lpstr>
      <vt:lpstr>Обмін речовин гідри</vt:lpstr>
      <vt:lpstr>Нестатеве розмноження гідри брунькуванням</vt:lpstr>
      <vt:lpstr>Статеве розмноження гідри</vt:lpstr>
      <vt:lpstr>Статеве розмноження гідри</vt:lpstr>
      <vt:lpstr>Картинки із життя гідри</vt:lpstr>
      <vt:lpstr>Картинки із життя гідри</vt:lpstr>
      <vt:lpstr>Проект хмарочоса “Гідра”</vt:lpstr>
      <vt:lpstr>Проект хмарочоса “Гідра”</vt:lpstr>
      <vt:lpstr>Проект хмарочоса “Гідра”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кропива</dc:title>
  <dc:creator>User</dc:creator>
  <cp:lastModifiedBy>Пользователь</cp:lastModifiedBy>
  <cp:revision>46</cp:revision>
  <dcterms:created xsi:type="dcterms:W3CDTF">2012-10-11T15:21:52Z</dcterms:created>
  <dcterms:modified xsi:type="dcterms:W3CDTF">2020-09-11T10:57:17Z</dcterms:modified>
</cp:coreProperties>
</file>