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6" r:id="rId4"/>
    <p:sldId id="275" r:id="rId5"/>
    <p:sldId id="277" r:id="rId6"/>
    <p:sldId id="257" r:id="rId7"/>
    <p:sldId id="269" r:id="rId8"/>
    <p:sldId id="272" r:id="rId9"/>
    <p:sldId id="270" r:id="rId10"/>
    <p:sldId id="271" r:id="rId11"/>
    <p:sldId id="268" r:id="rId12"/>
    <p:sldId id="27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9" autoAdjust="0"/>
    <p:restoredTop sz="94660"/>
  </p:normalViewPr>
  <p:slideViewPr>
    <p:cSldViewPr>
      <p:cViewPr>
        <p:scale>
          <a:sx n="94" d="100"/>
          <a:sy n="94" d="100"/>
        </p:scale>
        <p:origin x="-13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1F5F7C4-2A77-4429-9040-147E9D112289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8CE600C-5296-4680-A6B4-1B1A8A8F43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5F7C4-2A77-4429-9040-147E9D112289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600C-5296-4680-A6B4-1B1A8A8F43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5F7C4-2A77-4429-9040-147E9D112289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600C-5296-4680-A6B4-1B1A8A8F43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5F7C4-2A77-4429-9040-147E9D112289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600C-5296-4680-A6B4-1B1A8A8F43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5F7C4-2A77-4429-9040-147E9D112289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600C-5296-4680-A6B4-1B1A8A8F43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5F7C4-2A77-4429-9040-147E9D112289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600C-5296-4680-A6B4-1B1A8A8F43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F5F7C4-2A77-4429-9040-147E9D112289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8CE600C-5296-4680-A6B4-1B1A8A8F438D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1F5F7C4-2A77-4429-9040-147E9D112289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8CE600C-5296-4680-A6B4-1B1A8A8F43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5F7C4-2A77-4429-9040-147E9D112289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600C-5296-4680-A6B4-1B1A8A8F43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5F7C4-2A77-4429-9040-147E9D112289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600C-5296-4680-A6B4-1B1A8A8F43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5F7C4-2A77-4429-9040-147E9D112289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600C-5296-4680-A6B4-1B1A8A8F43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1F5F7C4-2A77-4429-9040-147E9D112289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8CE600C-5296-4680-A6B4-1B1A8A8F438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uk-UA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Модернізація національної системи освіти</a:t>
            </a:r>
            <a:endParaRPr lang="ru-RU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Рисунок 3" descr="kj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060848"/>
            <a:ext cx="4832893" cy="43787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435280" cy="491174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У </a:t>
            </a:r>
            <a:r>
              <a:rPr lang="ru-RU" sz="2400" b="1" dirty="0" smtClean="0"/>
              <a:t>2005р.</a:t>
            </a:r>
            <a:r>
              <a:rPr lang="ru-RU" sz="2400" dirty="0" smtClean="0"/>
              <a:t> </a:t>
            </a:r>
            <a:r>
              <a:rPr lang="ru-RU" sz="2400" dirty="0" err="1" smtClean="0"/>
              <a:t>міністр</a:t>
            </a:r>
            <a:r>
              <a:rPr lang="ru-RU" sz="2400" dirty="0" smtClean="0"/>
              <a:t> </a:t>
            </a:r>
            <a:r>
              <a:rPr lang="ru-RU" sz="2400" dirty="0" err="1" smtClean="0"/>
              <a:t>освіти</a:t>
            </a:r>
            <a:r>
              <a:rPr lang="ru-RU" sz="2400" dirty="0" smtClean="0"/>
              <a:t> </a:t>
            </a:r>
            <a:r>
              <a:rPr lang="ru-RU" sz="2400" b="1" dirty="0" err="1" smtClean="0"/>
              <a:t>Станіслав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Ніколаєнко</a:t>
            </a:r>
            <a:r>
              <a:rPr lang="ru-RU" sz="2400" dirty="0" smtClean="0"/>
              <a:t> в </a:t>
            </a:r>
            <a:r>
              <a:rPr lang="ru-RU" sz="2400" dirty="0" err="1" smtClean="0"/>
              <a:t>Бергені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підписав</a:t>
            </a:r>
            <a:r>
              <a:rPr lang="ru-RU" sz="2400" dirty="0" smtClean="0"/>
              <a:t> </a:t>
            </a:r>
            <a:r>
              <a:rPr lang="ru-RU" sz="2400" dirty="0" err="1" smtClean="0"/>
              <a:t>Болонську</a:t>
            </a:r>
            <a:r>
              <a:rPr lang="ru-RU" sz="2400" dirty="0" smtClean="0"/>
              <a:t> </a:t>
            </a:r>
            <a:r>
              <a:rPr lang="ru-RU" sz="2400" dirty="0" err="1" smtClean="0"/>
              <a:t>декларацію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імені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r>
              <a:rPr lang="ru-RU" sz="2800" b="1" dirty="0" smtClean="0"/>
              <a:t>Метою</a:t>
            </a:r>
            <a:r>
              <a:rPr lang="ru-RU" sz="2400" dirty="0" smtClean="0"/>
              <a:t> </a:t>
            </a:r>
            <a:r>
              <a:rPr lang="ru-RU" sz="2400" dirty="0" err="1" smtClean="0"/>
              <a:t>було</a:t>
            </a:r>
            <a:r>
              <a:rPr lang="ru-RU" sz="2400" dirty="0" smtClean="0"/>
              <a:t> </a:t>
            </a:r>
            <a:r>
              <a:rPr lang="ru-RU" sz="2400" dirty="0" err="1" smtClean="0"/>
              <a:t>створення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європейського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наукового</a:t>
            </a:r>
            <a:r>
              <a:rPr lang="ru-RU" sz="2400" dirty="0" smtClean="0"/>
              <a:t> та </a:t>
            </a:r>
            <a:r>
              <a:rPr lang="ru-RU" sz="2400" dirty="0" err="1" smtClean="0"/>
              <a:t>освітнього</a:t>
            </a:r>
            <a:r>
              <a:rPr lang="ru-RU" sz="2400" dirty="0" smtClean="0"/>
              <a:t> простору </a:t>
            </a:r>
            <a:r>
              <a:rPr lang="ru-RU" sz="2400" dirty="0" err="1" smtClean="0"/>
              <a:t>задля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підвищення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спроможності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випускників</a:t>
            </a:r>
            <a:r>
              <a:rPr lang="ru-RU" sz="2400" dirty="0" smtClean="0"/>
              <a:t> до </a:t>
            </a:r>
            <a:r>
              <a:rPr lang="ru-RU" sz="2400" dirty="0" err="1" smtClean="0"/>
              <a:t>працевлаштування</a:t>
            </a:r>
            <a:r>
              <a:rPr lang="ru-RU" sz="2400" dirty="0" smtClean="0"/>
              <a:t> та </a:t>
            </a:r>
            <a:r>
              <a:rPr lang="ru-RU" sz="2400" dirty="0" err="1" smtClean="0"/>
              <a:t>підняття</a:t>
            </a:r>
            <a:r>
              <a:rPr lang="ru-RU" sz="2400" dirty="0" smtClean="0"/>
              <a:t> </a:t>
            </a:r>
            <a:r>
              <a:rPr lang="ru-RU" sz="2400" dirty="0" err="1" smtClean="0"/>
              <a:t>конкурентоспроможності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uk-UA" sz="4000" b="1" dirty="0" smtClean="0">
                <a:solidFill>
                  <a:srgbClr val="002060"/>
                </a:solidFill>
              </a:rPr>
              <a:t>Болонський процес</a:t>
            </a:r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6146" name="Picture 2" descr="C:\Users\Вова\Desktop\Bologna_Proces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912" y="3768367"/>
            <a:ext cx="5010150" cy="260508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9456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-31588"/>
            <a:ext cx="9144000" cy="707886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Arial" charset="0"/>
              </a:rPr>
              <a:t>Основні</a:t>
            </a:r>
            <a:r>
              <a:rPr lang="ru-RU" alt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Arial" charset="0"/>
              </a:rPr>
              <a:t> </a:t>
            </a:r>
            <a:r>
              <a:rPr lang="ru-RU" alt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Arial" charset="0"/>
              </a:rPr>
              <a:t>тенденції</a:t>
            </a:r>
            <a:r>
              <a:rPr lang="ru-RU" alt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Arial" charset="0"/>
              </a:rPr>
              <a:t> </a:t>
            </a:r>
            <a:r>
              <a:rPr lang="ru-RU" alt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Arial" charset="0"/>
              </a:rPr>
              <a:t>розвитку</a:t>
            </a:r>
            <a:r>
              <a:rPr lang="ru-RU" alt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Arial" charset="0"/>
              </a:rPr>
              <a:t> </a:t>
            </a:r>
            <a:r>
              <a:rPr lang="ru-RU" alt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Arial" charset="0"/>
              </a:rPr>
              <a:t>освіти</a:t>
            </a:r>
            <a:r>
              <a:rPr lang="ru-RU" alt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 </a:t>
            </a:r>
            <a:endParaRPr lang="ru-RU" alt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504" y="1636427"/>
            <a:ext cx="398766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200" b="1" dirty="0">
                <a:latin typeface="Times New Roman" pitchFamily="18" charset="0"/>
                <a:ea typeface="Times New Roman" pitchFamily="18" charset="0"/>
                <a:cs typeface="Arial" charset="0"/>
              </a:rPr>
              <a:t>• </a:t>
            </a:r>
            <a:r>
              <a:rPr lang="ru-RU" sz="2200" b="1" dirty="0" err="1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поступове</a:t>
            </a:r>
            <a:r>
              <a:rPr lang="ru-RU" sz="2200" b="1" dirty="0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 </a:t>
            </a:r>
            <a:r>
              <a:rPr lang="ru-RU" sz="2200" b="1" dirty="0" err="1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утвердження</a:t>
            </a:r>
            <a:r>
              <a:rPr lang="ru-RU" sz="2200" b="1" dirty="0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 у </a:t>
            </a:r>
            <a:r>
              <a:rPr lang="ru-RU" sz="2200" b="1" dirty="0" err="1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сфері</a:t>
            </a:r>
            <a:r>
              <a:rPr lang="ru-RU" sz="2200" b="1" dirty="0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 </a:t>
            </a:r>
            <a:r>
              <a:rPr lang="ru-RU" sz="2200" b="1" dirty="0" err="1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освіти</a:t>
            </a:r>
            <a:r>
              <a:rPr lang="ru-RU" sz="2200" b="1" dirty="0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 </a:t>
            </a:r>
            <a:r>
              <a:rPr lang="ru-RU" sz="2200" b="1" dirty="0" err="1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української</a:t>
            </a:r>
            <a:r>
              <a:rPr lang="ru-RU" sz="2200" b="1" dirty="0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 </a:t>
            </a:r>
            <a:r>
              <a:rPr lang="ru-RU" sz="2200" b="1" dirty="0" err="1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мови</a:t>
            </a:r>
            <a:r>
              <a:rPr lang="ru-RU" sz="2200" b="1" dirty="0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200" b="1" dirty="0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• </a:t>
            </a:r>
            <a:r>
              <a:rPr lang="ru-RU" sz="2200" b="1" dirty="0" err="1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демократизація</a:t>
            </a:r>
            <a:r>
              <a:rPr lang="ru-RU" sz="2200" b="1" dirty="0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 </a:t>
            </a:r>
            <a:r>
              <a:rPr lang="ru-RU" sz="2200" b="1" dirty="0" err="1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навчального</a:t>
            </a:r>
            <a:r>
              <a:rPr lang="ru-RU" sz="2200" b="1" dirty="0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 </a:t>
            </a:r>
            <a:r>
              <a:rPr lang="ru-RU" sz="2200" b="1" dirty="0" err="1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процесу</a:t>
            </a:r>
            <a:r>
              <a:rPr lang="ru-RU" sz="2200" b="1" dirty="0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200" b="1" dirty="0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• </a:t>
            </a:r>
            <a:r>
              <a:rPr lang="ru-RU" sz="2200" b="1" dirty="0" err="1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зв'язок</a:t>
            </a:r>
            <a:r>
              <a:rPr lang="ru-RU" sz="2200" b="1" dirty="0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 </a:t>
            </a:r>
            <a:r>
              <a:rPr lang="ru-RU" sz="2200" b="1" dirty="0" err="1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освіти</a:t>
            </a:r>
            <a:r>
              <a:rPr lang="ru-RU" sz="2200" b="1" dirty="0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 з </a:t>
            </a:r>
            <a:r>
              <a:rPr lang="ru-RU" sz="2200" b="1" dirty="0" err="1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національною</a:t>
            </a:r>
            <a:r>
              <a:rPr lang="ru-RU" sz="2200" b="1" dirty="0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 </a:t>
            </a:r>
            <a:r>
              <a:rPr lang="ru-RU" sz="2200" b="1" dirty="0" err="1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історією</a:t>
            </a:r>
            <a:r>
              <a:rPr lang="ru-RU" sz="2200" b="1" dirty="0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, культурою і </a:t>
            </a:r>
            <a:r>
              <a:rPr lang="ru-RU" sz="2200" b="1" dirty="0" err="1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традиціями</a:t>
            </a:r>
            <a:r>
              <a:rPr lang="ru-RU" sz="2200" b="1" dirty="0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200" b="1" dirty="0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• </a:t>
            </a:r>
            <a:r>
              <a:rPr lang="ru-RU" sz="2200" b="1" dirty="0" err="1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поява</a:t>
            </a:r>
            <a:r>
              <a:rPr lang="ru-RU" sz="2200" b="1" dirty="0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 </a:t>
            </a:r>
            <a:r>
              <a:rPr lang="ru-RU" sz="2200" b="1" dirty="0" err="1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навчальних</a:t>
            </a:r>
            <a:r>
              <a:rPr lang="ru-RU" sz="2200" b="1" dirty="0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 </a:t>
            </a:r>
            <a:r>
              <a:rPr lang="ru-RU" sz="2200" b="1" dirty="0" err="1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закладів</a:t>
            </a:r>
            <a:r>
              <a:rPr lang="ru-RU" sz="2200" b="1" dirty="0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 </a:t>
            </a:r>
            <a:r>
              <a:rPr lang="ru-RU" sz="2200" b="1" dirty="0" err="1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різних</a:t>
            </a:r>
            <a:r>
              <a:rPr lang="ru-RU" sz="2200" b="1" dirty="0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 </a:t>
            </a:r>
            <a:r>
              <a:rPr lang="ru-RU" sz="2200" b="1" dirty="0" err="1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видів</a:t>
            </a:r>
            <a:r>
              <a:rPr lang="ru-RU" sz="2200" b="1" dirty="0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 і форм </a:t>
            </a:r>
            <a:r>
              <a:rPr lang="ru-RU" sz="2200" b="1" dirty="0" err="1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власності</a:t>
            </a:r>
            <a:r>
              <a:rPr lang="ru-RU" sz="2200" b="1" dirty="0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200" b="1" dirty="0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• </a:t>
            </a:r>
            <a:r>
              <a:rPr lang="ru-RU" sz="2200" b="1" dirty="0" err="1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орієнтація</a:t>
            </a:r>
            <a:r>
              <a:rPr lang="ru-RU" sz="2200" b="1" dirty="0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 реформ в </a:t>
            </a:r>
            <a:r>
              <a:rPr lang="ru-RU" sz="2200" b="1" dirty="0" err="1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освіті</a:t>
            </a:r>
            <a:r>
              <a:rPr lang="ru-RU" sz="2200" b="1" dirty="0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 на </a:t>
            </a:r>
            <a:r>
              <a:rPr lang="ru-RU" sz="2200" b="1" dirty="0" err="1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європейські</a:t>
            </a:r>
            <a:r>
              <a:rPr lang="ru-RU" sz="2200" b="1" dirty="0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 </a:t>
            </a:r>
            <a:r>
              <a:rPr lang="ru-RU" sz="2200" b="1" dirty="0" err="1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зразки</a:t>
            </a:r>
            <a:r>
              <a:rPr lang="ru-RU" sz="2200" b="1" dirty="0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 з </a:t>
            </a:r>
            <a:r>
              <a:rPr lang="ru-RU" sz="2200" b="1" dirty="0" err="1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урахуванням</a:t>
            </a:r>
            <a:r>
              <a:rPr lang="ru-RU" sz="2200" b="1" dirty="0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 </a:t>
            </a:r>
            <a:r>
              <a:rPr lang="ru-RU" sz="2200" b="1" dirty="0" err="1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національної</a:t>
            </a:r>
            <a:r>
              <a:rPr lang="ru-RU" sz="2200" b="1" dirty="0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 </a:t>
            </a:r>
            <a:r>
              <a:rPr lang="ru-RU" sz="2200" b="1" dirty="0" err="1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специфіки</a:t>
            </a:r>
            <a:r>
              <a:rPr lang="ru-RU" sz="2200" b="1" dirty="0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.</a:t>
            </a:r>
            <a:endParaRPr lang="ru-RU" sz="2200" b="1" dirty="0">
              <a:latin typeface="Monotype Corsiva" panose="03010101010201010101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67652" y="1606153"/>
            <a:ext cx="3744416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err="1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о</a:t>
            </a:r>
            <a:r>
              <a:rPr lang="ru-RU" sz="2200" b="1" dirty="0" err="1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бмеженість</a:t>
            </a:r>
            <a:r>
              <a:rPr lang="ru-RU" sz="2200" b="1" dirty="0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 державного </a:t>
            </a:r>
            <a:r>
              <a:rPr lang="ru-RU" sz="2200" b="1" dirty="0" err="1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фінансування</a:t>
            </a:r>
            <a:r>
              <a:rPr lang="ru-RU" sz="2200" b="1" dirty="0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 </a:t>
            </a:r>
            <a:r>
              <a:rPr lang="ru-RU" sz="2200" b="1" dirty="0" err="1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освітніх</a:t>
            </a:r>
            <a:r>
              <a:rPr lang="ru-RU" sz="2200" b="1" dirty="0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 </a:t>
            </a:r>
            <a:r>
              <a:rPr lang="ru-RU" sz="2200" b="1" dirty="0" err="1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закладів</a:t>
            </a:r>
            <a:r>
              <a:rPr lang="ru-RU" sz="2200" b="1" dirty="0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 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200" b="1" dirty="0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• </a:t>
            </a:r>
            <a:r>
              <a:rPr lang="ru-RU" sz="2200" b="1" dirty="0" err="1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недостатня</a:t>
            </a:r>
            <a:r>
              <a:rPr lang="ru-RU" sz="2200" b="1" dirty="0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 </a:t>
            </a:r>
            <a:r>
              <a:rPr lang="ru-RU" sz="2200" b="1" dirty="0" err="1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матеріально-технічна</a:t>
            </a:r>
            <a:r>
              <a:rPr lang="ru-RU" sz="2200" b="1" dirty="0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 база;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200" b="1" dirty="0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• </a:t>
            </a:r>
            <a:r>
              <a:rPr lang="ru-RU" sz="2200" b="1" dirty="0" err="1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падіння</a:t>
            </a:r>
            <a:r>
              <a:rPr lang="ru-RU" sz="2200" b="1" dirty="0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 </a:t>
            </a:r>
            <a:r>
              <a:rPr lang="ru-RU" sz="2200" b="1" dirty="0" err="1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соціального</a:t>
            </a:r>
            <a:r>
              <a:rPr lang="ru-RU" sz="2200" b="1" dirty="0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 престижу </a:t>
            </a:r>
            <a:r>
              <a:rPr lang="ru-RU" sz="2200" b="1" dirty="0" err="1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педагогічної</a:t>
            </a:r>
            <a:r>
              <a:rPr lang="ru-RU" sz="2200" b="1" dirty="0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 </a:t>
            </a:r>
            <a:r>
              <a:rPr lang="ru-RU" sz="2200" b="1" dirty="0" err="1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діяльності</a:t>
            </a:r>
            <a:r>
              <a:rPr lang="ru-RU" sz="2200" b="1" dirty="0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 і як </a:t>
            </a:r>
            <a:r>
              <a:rPr lang="ru-RU" sz="2200" b="1" dirty="0" err="1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наслідок</a:t>
            </a:r>
            <a:r>
              <a:rPr lang="ru-RU" sz="2200" b="1" dirty="0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 </a:t>
            </a:r>
            <a:r>
              <a:rPr lang="ru-RU" sz="2200" b="1" dirty="0" err="1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загострення</a:t>
            </a:r>
            <a:r>
              <a:rPr lang="ru-RU" sz="2200" b="1" dirty="0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 </a:t>
            </a:r>
            <a:r>
              <a:rPr lang="ru-RU" sz="2200" b="1" dirty="0" err="1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кадрової</a:t>
            </a:r>
            <a:r>
              <a:rPr lang="ru-RU" sz="2200" b="1" dirty="0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 </a:t>
            </a:r>
            <a:r>
              <a:rPr lang="ru-RU" sz="2200" b="1" dirty="0" err="1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проблеми</a:t>
            </a:r>
            <a:r>
              <a:rPr lang="ru-RU" sz="2200" b="1" dirty="0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 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200" b="1" dirty="0" smtClean="0">
                <a:latin typeface="Monotype Corsiva" panose="03010101010201010101" pitchFamily="66" charset="0"/>
                <a:ea typeface="Times New Roman" pitchFamily="18" charset="0"/>
                <a:cs typeface="Arial" charset="0"/>
              </a:rPr>
              <a:t>•</a:t>
            </a:r>
            <a:r>
              <a:rPr lang="uk-UA" sz="2200" b="1" dirty="0" smtClean="0">
                <a:latin typeface="Monotype Corsiva" pitchFamily="66" charset="0"/>
              </a:rPr>
              <a:t>Парламент </a:t>
            </a:r>
            <a:r>
              <a:rPr lang="uk-UA" sz="2200" b="1" dirty="0">
                <a:latin typeface="Monotype Corsiva" pitchFamily="66" charset="0"/>
              </a:rPr>
              <a:t>не прийняв закон про меценатство, який може суттєво покращити становище у сфері культури та освіти, хоча відповідний законопроект було розроблено ще у 2004 році.</a:t>
            </a:r>
            <a:endParaRPr lang="ru-RU" sz="2200" b="1" dirty="0">
              <a:latin typeface="Monotype Corsiva" pitchFamily="66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82755" y="836712"/>
            <a:ext cx="343715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u="sng" dirty="0" err="1">
                <a:solidFill>
                  <a:srgbClr val="00B050"/>
                </a:solidFill>
                <a:latin typeface="Arial Black" panose="020B0A04020102020204" pitchFamily="34" charset="0"/>
                <a:ea typeface="Times New Roman" pitchFamily="18" charset="0"/>
                <a:cs typeface="Arial" charset="0"/>
              </a:rPr>
              <a:t>Позитивні</a:t>
            </a:r>
            <a:endParaRPr lang="ru-RU" sz="4400" u="sng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62872" y="859171"/>
            <a:ext cx="33185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u="sng" dirty="0" err="1" smtClean="0">
                <a:solidFill>
                  <a:srgbClr val="FF0000"/>
                </a:solidFill>
                <a:latin typeface="Arial Black" panose="020B0A04020102020204" pitchFamily="34" charset="0"/>
                <a:ea typeface="Times New Roman" pitchFamily="18" charset="0"/>
                <a:cs typeface="Arial" charset="0"/>
              </a:rPr>
              <a:t>Негативні</a:t>
            </a:r>
            <a:endParaRPr lang="ru-RU" sz="4400" u="sng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303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325112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844824"/>
            <a:ext cx="770485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uk-UA" sz="2000" dirty="0"/>
              <a:t>У 2018 році почнеться реформа початкової освіти. За плином дорослішання учнів "Нової української школи" відбуватиметься реформа і наступних рівнів.</a:t>
            </a:r>
          </a:p>
          <a:p>
            <a:pPr algn="ctr" fontAlgn="base"/>
            <a:r>
              <a:rPr lang="uk-UA" sz="2000" dirty="0"/>
              <a:t>Навчання учнів за програмами дванадцятирічного повної загальної середньої освіти починається: для початкової освіти – з 1 вересня 2018 року; для базової середньої освіти – з 1 вересня 2022 року; для профільного середньої освіти – з 1 вересня 2027 року.</a:t>
            </a:r>
          </a:p>
          <a:p>
            <a:pPr algn="ctr" fontAlgn="base"/>
            <a:r>
              <a:rPr lang="uk-UA" sz="2000" dirty="0"/>
              <a:t>Тобто </a:t>
            </a:r>
            <a:r>
              <a:rPr lang="uk-UA" sz="2000" b="1" dirty="0"/>
              <a:t>завершиться перетворення школи в 2030 році</a:t>
            </a:r>
            <a:r>
              <a:rPr lang="uk-UA" sz="2000" dirty="0"/>
              <a:t>.</a:t>
            </a:r>
          </a:p>
          <a:p>
            <a:pPr algn="ctr" fontAlgn="base"/>
            <a:r>
              <a:rPr lang="uk-UA" sz="2000" dirty="0"/>
              <a:t>Щоб запустити "Нову українську школу" потрібно перенавчити вчителів. </a:t>
            </a:r>
            <a:endParaRPr lang="uk-UA" sz="2000" dirty="0" smtClean="0"/>
          </a:p>
          <a:p>
            <a:pPr algn="ctr" fontAlgn="base"/>
            <a:r>
              <a:rPr lang="uk-UA" sz="2000" dirty="0" smtClean="0"/>
              <a:t>Допомагати </a:t>
            </a:r>
            <a:r>
              <a:rPr lang="uk-UA" sz="2000" dirty="0"/>
              <a:t>з навчанням вчителів будуть уряд Фінляндії і міжнародні організації.</a:t>
            </a:r>
          </a:p>
        </p:txBody>
      </p:sp>
    </p:spTree>
    <p:extLst>
      <p:ext uri="{BB962C8B-B14F-4D97-AF65-F5344CB8AC3E}">
        <p14:creationId xmlns:p14="http://schemas.microsoft.com/office/powerpoint/2010/main" val="295208955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3912" y="764704"/>
            <a:ext cx="8229600" cy="82832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uk-UA" sz="5400" b="1" dirty="0" smtClean="0">
                <a:solidFill>
                  <a:schemeClr val="tx1"/>
                </a:solidFill>
              </a:rPr>
              <a:t>Запроваджено </a:t>
            </a:r>
            <a:r>
              <a:rPr lang="uk-UA" sz="5400" b="1" dirty="0" smtClean="0">
                <a:solidFill>
                  <a:schemeClr val="tx1"/>
                </a:solidFill>
              </a:rPr>
              <a:t>закони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22328" y="1988840"/>
            <a:ext cx="6912768" cy="255454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uk-UA" altLang="ru-RU" sz="3200" dirty="0">
                <a:solidFill>
                  <a:schemeClr val="tx1"/>
                </a:solidFill>
              </a:rPr>
              <a:t>Закон України </a:t>
            </a:r>
            <a:r>
              <a:rPr lang="uk-UA" altLang="ru-RU" sz="3200" dirty="0">
                <a:solidFill>
                  <a:schemeClr val="tx1"/>
                </a:solidFill>
                <a:latin typeface="Monotype Corsiva" pitchFamily="66" charset="0"/>
              </a:rPr>
              <a:t>"Про освіту" (1991 р</a:t>
            </a:r>
            <a:r>
              <a:rPr lang="uk-UA" altLang="ru-RU" sz="3200" dirty="0" smtClean="0">
                <a:solidFill>
                  <a:schemeClr val="tx1"/>
                </a:solidFill>
                <a:latin typeface="Monotype Corsiva" pitchFamily="66" charset="0"/>
              </a:rPr>
              <a:t>.).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uk-UA" altLang="ru-RU" sz="3200" dirty="0">
                <a:solidFill>
                  <a:schemeClr val="tx1"/>
                </a:solidFill>
              </a:rPr>
              <a:t>Програма </a:t>
            </a:r>
            <a:r>
              <a:rPr lang="uk-UA" altLang="ru-RU" sz="3200" dirty="0">
                <a:solidFill>
                  <a:schemeClr val="tx1"/>
                </a:solidFill>
                <a:latin typeface="Monotype Corsiva" pitchFamily="66" charset="0"/>
              </a:rPr>
              <a:t>"Освіта (Україна </a:t>
            </a:r>
            <a:r>
              <a:rPr lang="en-US" altLang="ru-RU" sz="3200" dirty="0">
                <a:solidFill>
                  <a:schemeClr val="tx1"/>
                </a:solidFill>
                <a:latin typeface="Monotype Corsiva" pitchFamily="66" charset="0"/>
              </a:rPr>
              <a:t>XXI </a:t>
            </a:r>
            <a:r>
              <a:rPr lang="uk-UA" altLang="ru-RU" sz="3200" dirty="0">
                <a:solidFill>
                  <a:schemeClr val="tx1"/>
                </a:solidFill>
                <a:latin typeface="Monotype Corsiva" pitchFamily="66" charset="0"/>
              </a:rPr>
              <a:t>століття"), 1993 р</a:t>
            </a:r>
            <a:r>
              <a:rPr lang="uk-UA" altLang="ru-RU" sz="3200" dirty="0" smtClean="0">
                <a:solidFill>
                  <a:schemeClr val="tx1"/>
                </a:solidFill>
                <a:latin typeface="Monotype Corsiva" pitchFamily="66" charset="0"/>
              </a:rPr>
              <a:t>.</a:t>
            </a:r>
            <a:endParaRPr lang="ru-RU" altLang="ru-RU" sz="3200" dirty="0">
              <a:solidFill>
                <a:schemeClr val="tx1"/>
              </a:solidFill>
              <a:latin typeface="Monotype Corsiva" pitchFamily="66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uk-UA" altLang="ru-RU" sz="3200" dirty="0" smtClean="0">
                <a:solidFill>
                  <a:schemeClr val="tx1"/>
                </a:solidFill>
              </a:rPr>
              <a:t>Закон </a:t>
            </a:r>
            <a:r>
              <a:rPr lang="uk-UA" altLang="ru-RU" sz="3200" dirty="0">
                <a:solidFill>
                  <a:schemeClr val="tx1"/>
                </a:solidFill>
              </a:rPr>
              <a:t>України </a:t>
            </a:r>
            <a:r>
              <a:rPr lang="uk-UA" altLang="ru-RU" sz="3200" dirty="0">
                <a:solidFill>
                  <a:schemeClr val="tx1"/>
                </a:solidFill>
                <a:latin typeface="Monotype Corsiva" pitchFamily="66" charset="0"/>
              </a:rPr>
              <a:t>"Про загальну середню освіту" (1999 р.).</a:t>
            </a:r>
          </a:p>
        </p:txBody>
      </p:sp>
    </p:spTree>
    <p:extLst>
      <p:ext uri="{BB962C8B-B14F-4D97-AF65-F5344CB8AC3E}">
        <p14:creationId xmlns:p14="http://schemas.microsoft.com/office/powerpoint/2010/main" val="1863920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Система і структура освіти</a:t>
            </a:r>
            <a:br>
              <a:rPr lang="uk-UA" b="1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25112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uk-UA" dirty="0" smtClean="0"/>
              <a:t>Система </a:t>
            </a:r>
            <a:r>
              <a:rPr lang="uk-UA" dirty="0"/>
              <a:t>освіти складається із закладів освіти, наукових, науково-методичних і методичних установ, науково-виробничих підприємств, державних і місцевих органів управління освітою та самоврядування в галузі </a:t>
            </a:r>
            <a:r>
              <a:rPr lang="uk-UA" dirty="0" smtClean="0"/>
              <a:t>освіти.</a:t>
            </a:r>
          </a:p>
          <a:p>
            <a:pPr marL="109728" indent="0">
              <a:buNone/>
            </a:pPr>
            <a:endParaRPr lang="uk-UA" dirty="0" smtClean="0"/>
          </a:p>
          <a:p>
            <a:pPr marL="109728" indent="0">
              <a:buNone/>
            </a:pPr>
            <a:r>
              <a:rPr lang="uk-UA" dirty="0" smtClean="0"/>
              <a:t>Структура </a:t>
            </a:r>
            <a:r>
              <a:rPr lang="uk-UA" dirty="0"/>
              <a:t>освіти включає: дошкільну освіту, загальну середню освіту, позашкільну освіту, професійно-технічну освіту, вищу освіту, післядипломну освіту, аспірантуру, </a:t>
            </a:r>
            <a:r>
              <a:rPr lang="uk-UA" dirty="0" smtClean="0"/>
              <a:t>докторантуру.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0412176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75656" y="1700808"/>
            <a:ext cx="62105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>
                <a:solidFill>
                  <a:srgbClr val="002060"/>
                </a:solidFill>
              </a:rPr>
              <a:t>Законом України "Про освіту" встановлено також освітньо-кваліфікаційні рівні:</a:t>
            </a:r>
          </a:p>
          <a:p>
            <a:pPr algn="ctr"/>
            <a:r>
              <a:rPr lang="uk-UA" sz="3200" dirty="0">
                <a:solidFill>
                  <a:srgbClr val="002060"/>
                </a:solidFill>
              </a:rPr>
              <a:t>1) кваліфікований робітник;</a:t>
            </a:r>
          </a:p>
          <a:p>
            <a:pPr algn="ctr"/>
            <a:r>
              <a:rPr lang="uk-UA" sz="3200" dirty="0">
                <a:solidFill>
                  <a:srgbClr val="002060"/>
                </a:solidFill>
              </a:rPr>
              <a:t>2)молодший спеціаліст;</a:t>
            </a:r>
          </a:p>
          <a:p>
            <a:pPr algn="ctr"/>
            <a:r>
              <a:rPr lang="uk-UA" sz="3200" dirty="0">
                <a:solidFill>
                  <a:srgbClr val="002060"/>
                </a:solidFill>
              </a:rPr>
              <a:t>3)бакалавр;</a:t>
            </a:r>
          </a:p>
          <a:p>
            <a:pPr algn="ctr"/>
            <a:r>
              <a:rPr lang="uk-UA" sz="3200" dirty="0">
                <a:solidFill>
                  <a:srgbClr val="002060"/>
                </a:solidFill>
              </a:rPr>
              <a:t>4)спеціаліст, магістр.</a:t>
            </a:r>
          </a:p>
        </p:txBody>
      </p:sp>
    </p:spTree>
    <p:extLst>
      <p:ext uri="{BB962C8B-B14F-4D97-AF65-F5344CB8AC3E}">
        <p14:creationId xmlns:p14="http://schemas.microsoft.com/office/powerpoint/2010/main" val="415719702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764704"/>
            <a:ext cx="813690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/>
              <a:t>Основними принципами освіти в Україні є</a:t>
            </a:r>
            <a:r>
              <a:rPr lang="uk-UA" sz="2400" b="1" dirty="0" smtClean="0"/>
              <a:t>:</a:t>
            </a:r>
          </a:p>
          <a:p>
            <a:endParaRPr lang="uk-UA" sz="2400" b="1" dirty="0"/>
          </a:p>
          <a:p>
            <a:r>
              <a:rPr lang="uk-UA" dirty="0"/>
              <a:t>- доступність для кожного громадянина усіх форм і типів освітніх послуг, що надаються державою;</a:t>
            </a:r>
          </a:p>
          <a:p>
            <a:r>
              <a:rPr lang="uk-UA" dirty="0"/>
              <a:t>- рівність умов кожної людини для повної реалізації її здібностей, таланту, всебічного розвитку;</a:t>
            </a:r>
          </a:p>
          <a:p>
            <a:r>
              <a:rPr lang="uk-UA" dirty="0"/>
              <a:t>- гуманізм, демократизм, пріоритетність загальнолюдських духовних цінностей;</a:t>
            </a:r>
          </a:p>
          <a:p>
            <a:pPr algn="ctr"/>
            <a:r>
              <a:rPr lang="uk-UA" dirty="0"/>
              <a:t>- органічний зв’язок із світовою та національною історією, культурою, традиціями;</a:t>
            </a:r>
          </a:p>
          <a:p>
            <a:r>
              <a:rPr lang="uk-UA" dirty="0"/>
              <a:t>- незалежність освіти від політичних партій, громадських і релігійних організацій;</a:t>
            </a:r>
          </a:p>
          <a:p>
            <a:r>
              <a:rPr lang="uk-UA" dirty="0"/>
              <a:t>- науковий, світський характер освіти;</a:t>
            </a:r>
          </a:p>
          <a:p>
            <a:r>
              <a:rPr lang="uk-UA" dirty="0"/>
              <a:t>- інтеграція з наукою і виробництвом;</a:t>
            </a:r>
          </a:p>
          <a:p>
            <a:r>
              <a:rPr lang="uk-UA" dirty="0"/>
              <a:t>- взаємозв’язок з освітою інших країн;</a:t>
            </a:r>
          </a:p>
          <a:p>
            <a:r>
              <a:rPr lang="uk-UA" dirty="0"/>
              <a:t>- гнучкість і прогностичність системи освіти;</a:t>
            </a:r>
          </a:p>
          <a:p>
            <a:r>
              <a:rPr lang="uk-UA" dirty="0"/>
              <a:t>- єдність і наступність системи освіти;</a:t>
            </a:r>
          </a:p>
          <a:p>
            <a:r>
              <a:rPr lang="uk-UA" dirty="0"/>
              <a:t>- безперервність і різноманітність освіти;</a:t>
            </a:r>
          </a:p>
          <a:p>
            <a:r>
              <a:rPr lang="uk-UA" dirty="0"/>
              <a:t>- поєднання державного управління і громадського самовряду­вання в освіті.</a:t>
            </a:r>
          </a:p>
        </p:txBody>
      </p:sp>
    </p:spTree>
    <p:extLst>
      <p:ext uri="{BB962C8B-B14F-4D97-AF65-F5344CB8AC3E}">
        <p14:creationId xmlns:p14="http://schemas.microsoft.com/office/powerpoint/2010/main" val="277265321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3600" dirty="0"/>
              <a:t>1999 р. – прийнято Закон «Про загальну середню освіту». Школу визначено як основу духовного розвитку держави.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22_9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2492896"/>
            <a:ext cx="5760640" cy="4124618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Вова\Desktop\Jh4wWK71EP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20072" y="2727335"/>
            <a:ext cx="3429724" cy="255274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075" name="Picture 3" descr="C:\Users\Вова\Desktop\mooc-learn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599" y="3033782"/>
            <a:ext cx="3857652" cy="193984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05761" y="692696"/>
            <a:ext cx="9360024" cy="1704252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uk-UA" sz="11200" dirty="0" smtClean="0"/>
              <a:t>З</a:t>
            </a:r>
            <a:r>
              <a:rPr lang="en-US" sz="11200" dirty="0" smtClean="0"/>
              <a:t>’</a:t>
            </a:r>
            <a:r>
              <a:rPr lang="uk-UA" sz="11200" dirty="0" smtClean="0"/>
              <a:t>явилися</a:t>
            </a:r>
            <a:r>
              <a:rPr lang="ru-RU" sz="11200" dirty="0" smtClean="0"/>
              <a:t> </a:t>
            </a:r>
            <a:r>
              <a:rPr lang="uk-UA" sz="11200" dirty="0" smtClean="0"/>
              <a:t>заклади</a:t>
            </a:r>
            <a:r>
              <a:rPr lang="ru-RU" sz="11200" dirty="0" smtClean="0"/>
              <a:t> нового типу: </a:t>
            </a:r>
            <a:r>
              <a:rPr lang="ru-RU" sz="11200" b="1" dirty="0" err="1" smtClean="0"/>
              <a:t>гімназії</a:t>
            </a:r>
            <a:r>
              <a:rPr lang="ru-RU" sz="11200" b="1" dirty="0" smtClean="0"/>
              <a:t>, </a:t>
            </a:r>
            <a:r>
              <a:rPr lang="ru-RU" sz="11200" b="1" dirty="0" err="1" smtClean="0"/>
              <a:t>ліцеї</a:t>
            </a:r>
            <a:r>
              <a:rPr lang="ru-RU" sz="11200" b="1" dirty="0" smtClean="0"/>
              <a:t>, </a:t>
            </a:r>
            <a:r>
              <a:rPr lang="ru-RU" sz="11200" b="1" dirty="0" err="1" smtClean="0"/>
              <a:t>коледжі</a:t>
            </a:r>
            <a:r>
              <a:rPr lang="ru-RU" sz="11200" dirty="0" smtClean="0"/>
              <a:t>.</a:t>
            </a:r>
          </a:p>
          <a:p>
            <a:pPr algn="ctr"/>
            <a:r>
              <a:rPr lang="uk-UA" sz="11200" dirty="0"/>
              <a:t>Запроваджено </a:t>
            </a:r>
            <a:r>
              <a:rPr lang="uk-UA" sz="11200" b="1" dirty="0">
                <a:latin typeface="Arial Black" panose="020B0A04020102020204" pitchFamily="34" charset="0"/>
              </a:rPr>
              <a:t>З</a:t>
            </a:r>
            <a:r>
              <a:rPr lang="uk-UA" sz="11200" dirty="0"/>
              <a:t>овнішнє </a:t>
            </a:r>
            <a:r>
              <a:rPr lang="uk-UA" sz="11200" b="1" dirty="0">
                <a:latin typeface="Arial Black" panose="020B0A04020102020204" pitchFamily="34" charset="0"/>
              </a:rPr>
              <a:t>Н</a:t>
            </a:r>
            <a:r>
              <a:rPr lang="uk-UA" sz="11200" dirty="0"/>
              <a:t>езалежне </a:t>
            </a:r>
            <a:r>
              <a:rPr lang="uk-UA" sz="11200" b="1" dirty="0" smtClean="0">
                <a:latin typeface="Arial Black" panose="020B0A04020102020204" pitchFamily="34" charset="0"/>
              </a:rPr>
              <a:t>О</a:t>
            </a:r>
            <a:r>
              <a:rPr lang="uk-UA" sz="11200" dirty="0" smtClean="0"/>
              <a:t>цінювання(</a:t>
            </a:r>
            <a:r>
              <a:rPr lang="uk-UA" sz="11200" b="1" dirty="0" smtClean="0"/>
              <a:t>2005</a:t>
            </a:r>
            <a:r>
              <a:rPr lang="uk-UA" sz="11200" dirty="0" smtClean="0"/>
              <a:t>р.) </a:t>
            </a:r>
            <a:endParaRPr lang="ru-RU" sz="11200" dirty="0" smtClean="0"/>
          </a:p>
          <a:p>
            <a:pPr algn="ctr"/>
            <a:r>
              <a:rPr lang="ru-RU" sz="11200" dirty="0" err="1" smtClean="0"/>
              <a:t>Починається</a:t>
            </a:r>
            <a:r>
              <a:rPr lang="ru-RU" sz="11200" dirty="0" smtClean="0"/>
              <a:t> </a:t>
            </a:r>
            <a:r>
              <a:rPr lang="ru-RU" sz="11200" b="1" dirty="0" err="1" smtClean="0"/>
              <a:t>комп</a:t>
            </a:r>
            <a:r>
              <a:rPr lang="en-US" sz="11200" b="1" dirty="0" smtClean="0"/>
              <a:t>’</a:t>
            </a:r>
            <a:r>
              <a:rPr lang="ru-RU" sz="11200" b="1" dirty="0" err="1" smtClean="0"/>
              <a:t>ютеризація</a:t>
            </a:r>
            <a:r>
              <a:rPr lang="ru-RU" sz="11200" dirty="0" smtClean="0"/>
              <a:t> </a:t>
            </a:r>
            <a:r>
              <a:rPr lang="ru-RU" sz="11200" dirty="0" err="1" smtClean="0"/>
              <a:t>освіти</a:t>
            </a:r>
            <a:r>
              <a:rPr lang="uk-UA" sz="11200" dirty="0" smtClean="0"/>
              <a:t>. </a:t>
            </a:r>
          </a:p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807321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768997"/>
          </a:xfrm>
        </p:spPr>
        <p:txBody>
          <a:bodyPr/>
          <a:lstStyle/>
          <a:p>
            <a:r>
              <a:rPr lang="uk-UA" sz="2800" dirty="0" smtClean="0"/>
              <a:t>На початку </a:t>
            </a:r>
            <a:r>
              <a:rPr lang="uk-UA" sz="2800" b="1" dirty="0" smtClean="0"/>
              <a:t>2000</a:t>
            </a:r>
            <a:r>
              <a:rPr lang="uk-UA" sz="2800" dirty="0" smtClean="0"/>
              <a:t> р. було запропоновано проект </a:t>
            </a:r>
            <a:r>
              <a:rPr lang="en-US" sz="2800" b="1" dirty="0" smtClean="0"/>
              <a:t>“</a:t>
            </a:r>
            <a:r>
              <a:rPr lang="ru-RU" sz="2800" b="1" dirty="0" err="1" smtClean="0"/>
              <a:t>Концепція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загальної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середньої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освіти</a:t>
            </a:r>
            <a:r>
              <a:rPr lang="en-US" sz="2800" b="1" dirty="0" smtClean="0"/>
              <a:t>”</a:t>
            </a:r>
            <a:r>
              <a:rPr lang="ru-RU" sz="2800" b="1" dirty="0" smtClean="0"/>
              <a:t> </a:t>
            </a:r>
            <a:r>
              <a:rPr lang="ru-RU" sz="2800" dirty="0" smtClean="0"/>
              <a:t>(12-річна школа), а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</a:t>
            </a:r>
            <a:r>
              <a:rPr lang="uk-UA" sz="2800" dirty="0" smtClean="0"/>
              <a:t>перехід на </a:t>
            </a:r>
            <a:r>
              <a:rPr lang="uk-UA" sz="2800" b="1" dirty="0" smtClean="0"/>
              <a:t>12</a:t>
            </a:r>
            <a:r>
              <a:rPr lang="uk-UA" sz="2800" dirty="0" smtClean="0"/>
              <a:t>-ти бальну систему оцінювання.</a:t>
            </a:r>
            <a:endParaRPr lang="en-US" sz="2800" dirty="0" smtClean="0"/>
          </a:p>
          <a:p>
            <a:r>
              <a:rPr lang="uk-UA" sz="2800" dirty="0" smtClean="0"/>
              <a:t>Проте у </a:t>
            </a:r>
            <a:r>
              <a:rPr lang="uk-UA" sz="2800" b="1" dirty="0" smtClean="0"/>
              <a:t>2010</a:t>
            </a:r>
            <a:r>
              <a:rPr lang="uk-UA" sz="2800" dirty="0" smtClean="0"/>
              <a:t> р.,після приходу до влади нового президента, впровадження переходу до 12-ти річної освіти припинилось. (11 років) </a:t>
            </a:r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3849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72816"/>
            <a:ext cx="8607005" cy="20707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4000" dirty="0" smtClean="0"/>
              <a:t>Якщо в </a:t>
            </a:r>
            <a:r>
              <a:rPr lang="uk-UA" sz="4000" b="1" dirty="0" smtClean="0"/>
              <a:t>1991</a:t>
            </a:r>
            <a:r>
              <a:rPr lang="uk-UA" sz="4000" dirty="0" smtClean="0"/>
              <a:t> р. українською мовою навчалося лише </a:t>
            </a:r>
            <a:r>
              <a:rPr lang="uk-UA" sz="4000" b="1" dirty="0" smtClean="0"/>
              <a:t>49,3 %</a:t>
            </a:r>
            <a:r>
              <a:rPr lang="uk-UA" sz="4000" dirty="0" smtClean="0"/>
              <a:t> школярів,то через десять років - </a:t>
            </a:r>
            <a:r>
              <a:rPr lang="uk-UA" sz="4000" b="1" dirty="0" smtClean="0"/>
              <a:t>67,4 %</a:t>
            </a:r>
            <a:r>
              <a:rPr lang="uk-UA" sz="4000" dirty="0" smtClean="0"/>
              <a:t> навчається </a:t>
            </a:r>
            <a:r>
              <a:rPr lang="uk-UA" sz="4000" b="1" dirty="0" smtClean="0"/>
              <a:t>українською</a:t>
            </a:r>
            <a:r>
              <a:rPr lang="uk-UA" sz="4000" dirty="0" smtClean="0">
                <a:solidFill>
                  <a:schemeClr val="bg1"/>
                </a:solidFill>
              </a:rPr>
              <a:t>.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280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152</TotalTime>
  <Words>575</Words>
  <Application>Microsoft Office PowerPoint</Application>
  <PresentationFormat>Экран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Модернізація національної системи освіти</vt:lpstr>
      <vt:lpstr>Запроваджено закони</vt:lpstr>
      <vt:lpstr>Система і структура освіти </vt:lpstr>
      <vt:lpstr>Презентация PowerPoint</vt:lpstr>
      <vt:lpstr>Презентация PowerPoint</vt:lpstr>
      <vt:lpstr>1999 р. – прийнято Закон «Про загальну середню освіту». Школу визначено як основу духовного розвитку держави. </vt:lpstr>
      <vt:lpstr>Презентация PowerPoint</vt:lpstr>
      <vt:lpstr>Презентация PowerPoint</vt:lpstr>
      <vt:lpstr>Презентация PowerPoint</vt:lpstr>
      <vt:lpstr>Болонський процес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Модернізація національної системи освіти</dc:title>
  <dc:creator>1</dc:creator>
  <cp:lastModifiedBy>Microsoft</cp:lastModifiedBy>
  <cp:revision>12</cp:revision>
  <dcterms:created xsi:type="dcterms:W3CDTF">2014-04-15T19:45:12Z</dcterms:created>
  <dcterms:modified xsi:type="dcterms:W3CDTF">2018-04-16T22:23:55Z</dcterms:modified>
</cp:coreProperties>
</file>