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7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7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5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35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9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66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84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16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10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58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B7087-9DB0-4650-AAEE-298EA39AE524}" type="datetimeFigureOut">
              <a:rPr lang="ru-RU" smtClean="0"/>
              <a:t>21.12.2017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7B13-0418-4AE0-A1B3-A5D42285A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66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sz="5300" dirty="0" smtClean="0"/>
              <a:t>Особливості ембріонального розвитку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[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початковий та зародковий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]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6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60617" y="4008865"/>
            <a:ext cx="78488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акті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 </a:t>
            </a:r>
            <a:r>
              <a:rPr lang="ru-RU" dirty="0" err="1"/>
              <a:t>жіночого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бере</a:t>
            </a:r>
            <a:r>
              <a:rPr lang="ru-RU" dirty="0"/>
              <a:t> участь одна </a:t>
            </a:r>
            <a:r>
              <a:rPr lang="ru-RU" dirty="0" err="1"/>
              <a:t>яйцеклітина</a:t>
            </a:r>
            <a:r>
              <a:rPr lang="ru-RU" dirty="0"/>
              <a:t> (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– </a:t>
            </a:r>
            <a:r>
              <a:rPr lang="ru-RU" dirty="0" err="1"/>
              <a:t>дві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), а з боку </a:t>
            </a:r>
            <a:r>
              <a:rPr lang="ru-RU" dirty="0" err="1"/>
              <a:t>чоловічого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– 100 млн. </a:t>
            </a:r>
            <a:r>
              <a:rPr lang="ru-RU" dirty="0" err="1"/>
              <a:t>сперматозоїдів</a:t>
            </a:r>
            <a:r>
              <a:rPr lang="ru-RU" dirty="0"/>
              <a:t>.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сперматозоїд</a:t>
            </a:r>
            <a:r>
              <a:rPr lang="ru-RU" dirty="0"/>
              <a:t> </a:t>
            </a:r>
            <a:r>
              <a:rPr lang="ru-RU" dirty="0" err="1"/>
              <a:t>потенційно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початок новому </a:t>
            </a:r>
            <a:r>
              <a:rPr lang="ru-RU" dirty="0" err="1"/>
              <a:t>організму</a:t>
            </a:r>
            <a:r>
              <a:rPr lang="ru-RU" dirty="0"/>
              <a:t>, але в </a:t>
            </a:r>
            <a:r>
              <a:rPr lang="ru-RU" dirty="0" err="1"/>
              <a:t>яйцеклітину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один,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активний</a:t>
            </a:r>
            <a:r>
              <a:rPr lang="ru-RU" dirty="0"/>
              <a:t> і </a:t>
            </a:r>
            <a:r>
              <a:rPr lang="ru-RU" dirty="0" err="1"/>
              <a:t>життєздатний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проникнення</a:t>
            </a:r>
            <a:r>
              <a:rPr lang="ru-RU" dirty="0"/>
              <a:t> головки </a:t>
            </a:r>
            <a:r>
              <a:rPr lang="ru-RU" dirty="0" err="1"/>
              <a:t>сперматозоїда</a:t>
            </a:r>
            <a:r>
              <a:rPr lang="ru-RU" dirty="0"/>
              <a:t> в </a:t>
            </a:r>
            <a:r>
              <a:rPr lang="ru-RU" dirty="0" err="1"/>
              <a:t>яйцеклітину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нова </a:t>
            </a:r>
            <a:r>
              <a:rPr lang="ru-RU" dirty="0" err="1"/>
              <a:t>клітина</a:t>
            </a:r>
            <a:r>
              <a:rPr lang="ru-RU" dirty="0"/>
              <a:t> – зигота, яка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спадковими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материнського</a:t>
            </a:r>
            <a:r>
              <a:rPr lang="ru-RU" dirty="0"/>
              <a:t> і </a:t>
            </a:r>
            <a:r>
              <a:rPr lang="ru-RU" dirty="0" err="1"/>
              <a:t>батьківського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. </a:t>
            </a:r>
            <a:r>
              <a:rPr lang="ru-RU" dirty="0" err="1"/>
              <a:t>Одразу</a:t>
            </a:r>
            <a:r>
              <a:rPr lang="ru-RU" dirty="0"/>
              <a:t> ж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 зигота </a:t>
            </a:r>
            <a:r>
              <a:rPr lang="ru-RU" dirty="0" err="1"/>
              <a:t>ділиться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бластомерами. </a:t>
            </a:r>
            <a:r>
              <a:rPr lang="ru-RU" dirty="0" err="1"/>
              <a:t>Це</a:t>
            </a:r>
            <a:r>
              <a:rPr lang="ru-RU" dirty="0"/>
              <a:t> і є початок </a:t>
            </a:r>
            <a:r>
              <a:rPr lang="ru-RU" dirty="0" err="1"/>
              <a:t>життя</a:t>
            </a:r>
            <a:r>
              <a:rPr lang="ru-RU" dirty="0"/>
              <a:t> нового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</a:p>
        </p:txBody>
      </p:sp>
      <p:pic>
        <p:nvPicPr>
          <p:cNvPr id="2050" name="Picture 2" descr="Пов’язане зображенн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136" y="260648"/>
            <a:ext cx="5400600" cy="361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11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267200"/>
            <a:ext cx="8347075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altLang="ru-RU" sz="2800" dirty="0" smtClean="0"/>
              <a:t>Період  внутрішньоутробного розвитку дитини триває в середньому 270 днів. Це час досить бурхливого розвитку росту дитини, оскільки формуються усі життєво важливі органи і морфологічні особливості дитини.  </a:t>
            </a:r>
            <a:endParaRPr lang="ru-RU" altLang="ru-RU" sz="2800" dirty="0" smtClean="0"/>
          </a:p>
        </p:txBody>
      </p:sp>
      <p:pic>
        <p:nvPicPr>
          <p:cNvPr id="7172" name="Рисунок 6" descr="ембр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09600"/>
            <a:ext cx="4279900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3" name="Рисунок 7" descr="Внутрішньоутроб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1143000"/>
            <a:ext cx="1590675" cy="2924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0334343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95536" y="260648"/>
            <a:ext cx="8291977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внутрішньоутробного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пренатальний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онтоге­нез)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продовжується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середньому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280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діб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(10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акушерських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місяців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Пренатальний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онтогенез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на три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початковий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(перший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2) 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зародковий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(з   другого   по 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восьмий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тиждень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429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3)   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плодовий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(з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дев'ятого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тижня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до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народження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Результат пошуку зображень за запитом &quot;внутрішньоутробного розвитку дити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299" y="2185366"/>
            <a:ext cx="5886450" cy="412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49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717032"/>
            <a:ext cx="73448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Початковий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dirty="0" err="1"/>
              <a:t>триває</a:t>
            </a:r>
            <a:r>
              <a:rPr lang="ru-RU" dirty="0"/>
              <a:t> перший </a:t>
            </a:r>
            <a:r>
              <a:rPr lang="ru-RU" dirty="0" err="1"/>
              <a:t>тиждень</a:t>
            </a:r>
            <a:r>
              <a:rPr lang="ru-RU" dirty="0"/>
              <a:t> </a:t>
            </a:r>
            <a:r>
              <a:rPr lang="ru-RU" dirty="0" err="1"/>
              <a:t>ембріо­нального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Перший </a:t>
            </a:r>
            <a:r>
              <a:rPr lang="ru-RU" dirty="0" err="1"/>
              <a:t>мітотичний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зиготи</a:t>
            </a:r>
            <a:r>
              <a:rPr lang="ru-RU" dirty="0"/>
              <a:t> </a:t>
            </a:r>
            <a:r>
              <a:rPr lang="ru-RU" dirty="0" err="1"/>
              <a:t>закінчується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через ЗО годин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. Через три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купка</a:t>
            </a:r>
            <a:r>
              <a:rPr lang="ru-RU" dirty="0"/>
              <a:t> з 12-16 </a:t>
            </a:r>
            <a:r>
              <a:rPr lang="ru-RU" dirty="0" err="1"/>
              <a:t>щільно</a:t>
            </a:r>
            <a:r>
              <a:rPr lang="ru-RU" dirty="0"/>
              <a:t> </a:t>
            </a:r>
            <a:r>
              <a:rPr lang="ru-RU" dirty="0" err="1"/>
              <a:t>прилеглих</a:t>
            </a:r>
            <a:r>
              <a:rPr lang="ru-RU" dirty="0"/>
              <a:t> один до одного </a:t>
            </a:r>
            <a:r>
              <a:rPr lang="ru-RU" dirty="0" err="1"/>
              <a:t>бластомерів</a:t>
            </a:r>
            <a:r>
              <a:rPr lang="ru-RU" dirty="0"/>
              <a:t> - морула. Для </a:t>
            </a:r>
            <a:r>
              <a:rPr lang="ru-RU" dirty="0" err="1"/>
              <a:t>людини</a:t>
            </a:r>
            <a:r>
              <a:rPr lang="ru-RU" dirty="0"/>
              <a:t>, як і для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плацентарних</a:t>
            </a:r>
            <a:r>
              <a:rPr lang="ru-RU" dirty="0"/>
              <a:t> </a:t>
            </a:r>
            <a:r>
              <a:rPr lang="ru-RU" dirty="0" err="1"/>
              <a:t>ссавців</a:t>
            </a:r>
            <a:r>
              <a:rPr lang="ru-RU" dirty="0"/>
              <a:t>, </a:t>
            </a:r>
            <a:r>
              <a:rPr lang="ru-RU" dirty="0" err="1"/>
              <a:t>характерне</a:t>
            </a:r>
            <a:r>
              <a:rPr lang="ru-RU" dirty="0"/>
              <a:t>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рівномір­не</a:t>
            </a:r>
            <a:r>
              <a:rPr lang="ru-RU" dirty="0"/>
              <a:t> </a:t>
            </a:r>
            <a:r>
              <a:rPr lang="ru-RU" dirty="0" err="1"/>
              <a:t>дроблення</a:t>
            </a:r>
            <a:r>
              <a:rPr lang="ru-RU" dirty="0"/>
              <a:t>. </a:t>
            </a:r>
            <a:r>
              <a:rPr lang="ru-RU" dirty="0" err="1"/>
              <a:t>Бластомери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зародком</a:t>
            </a:r>
            <a:r>
              <a:rPr lang="ru-RU" dirty="0"/>
              <a:t> і </a:t>
            </a:r>
            <a:r>
              <a:rPr lang="ru-RU" dirty="0" err="1"/>
              <a:t>ма­теринським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,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вростанні</a:t>
            </a:r>
            <a:r>
              <a:rPr lang="ru-RU" dirty="0"/>
              <a:t> </a:t>
            </a:r>
            <a:r>
              <a:rPr lang="ru-RU" dirty="0" err="1"/>
              <a:t>зародка</a:t>
            </a:r>
            <a:r>
              <a:rPr lang="ru-RU" dirty="0"/>
              <a:t> в </a:t>
            </a:r>
            <a:r>
              <a:rPr lang="ru-RU" dirty="0" err="1"/>
              <a:t>стінку</a:t>
            </a:r>
            <a:r>
              <a:rPr lang="ru-RU" dirty="0"/>
              <a:t> матки та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плаценти</a:t>
            </a:r>
            <a:r>
              <a:rPr lang="ru-RU" dirty="0"/>
              <a:t>, </a:t>
            </a:r>
            <a:r>
              <a:rPr lang="ru-RU" dirty="0" err="1"/>
              <a:t>слугують</a:t>
            </a:r>
            <a:r>
              <a:rPr lang="ru-RU" dirty="0"/>
              <a:t> 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гістогенезу</a:t>
            </a:r>
            <a:r>
              <a:rPr lang="ru-RU" dirty="0"/>
              <a:t> та органо­генезу. </a:t>
            </a:r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четвертої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запліднення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бластоциста</a:t>
            </a:r>
            <a:r>
              <a:rPr lang="ru-RU" dirty="0"/>
              <a:t>.</a:t>
            </a:r>
          </a:p>
        </p:txBody>
      </p:sp>
      <p:pic>
        <p:nvPicPr>
          <p:cNvPr id="4098" name="Picture 2" descr="Результат пошуку зображень за запитом &quot;Перший мітотичний поділ зигот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8640"/>
            <a:ext cx="5207527" cy="336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63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31590" y="116632"/>
            <a:ext cx="26328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Зародковий</a:t>
            </a:r>
            <a:r>
              <a:rPr lang="ru-RU" b="1" dirty="0"/>
              <a:t> </a:t>
            </a:r>
            <a:r>
              <a:rPr lang="ru-RU" b="1" dirty="0" err="1"/>
              <a:t>період</a:t>
            </a:r>
            <a:r>
              <a:rPr lang="ru-RU" b="1" dirty="0"/>
              <a:t> </a:t>
            </a:r>
            <a:r>
              <a:rPr lang="ru-RU" dirty="0" err="1"/>
              <a:t>триває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початку другого і до </a:t>
            </a:r>
            <a:r>
              <a:rPr lang="ru-RU" dirty="0" err="1"/>
              <a:t>закінчення</a:t>
            </a:r>
            <a:r>
              <a:rPr lang="ru-RU" dirty="0"/>
              <a:t> восьмого </a:t>
            </a:r>
            <a:r>
              <a:rPr lang="ru-RU" dirty="0" err="1"/>
              <a:t>тижня</a:t>
            </a:r>
            <a:r>
              <a:rPr lang="ru-RU" dirty="0"/>
              <a:t> </a:t>
            </a:r>
            <a:r>
              <a:rPr lang="ru-RU" dirty="0" err="1"/>
              <a:t>вагітності</a:t>
            </a:r>
            <a:r>
              <a:rPr lang="ru-RU" dirty="0"/>
              <a:t>. У </a:t>
            </a:r>
            <a:r>
              <a:rPr lang="ru-RU" dirty="0" err="1"/>
              <a:t>цей</a:t>
            </a:r>
            <a:r>
              <a:rPr lang="ru-RU" dirty="0"/>
              <a:t> час </a:t>
            </a:r>
            <a:r>
              <a:rPr lang="ru-RU" dirty="0" err="1"/>
              <a:t>ембріон</a:t>
            </a:r>
            <a:r>
              <a:rPr lang="ru-RU" dirty="0"/>
              <a:t> живиться </a:t>
            </a:r>
            <a:r>
              <a:rPr lang="ru-RU" dirty="0" err="1"/>
              <a:t>переважно</a:t>
            </a:r>
            <a:r>
              <a:rPr lang="ru-RU" dirty="0"/>
              <a:t> секретами </a:t>
            </a:r>
            <a:r>
              <a:rPr lang="ru-RU" dirty="0" err="1"/>
              <a:t>зало­зистих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матки. На початку другого </a:t>
            </a:r>
            <a:r>
              <a:rPr lang="ru-RU" dirty="0" err="1"/>
              <a:t>тижня</a:t>
            </a:r>
            <a:r>
              <a:rPr lang="ru-RU" dirty="0"/>
              <a:t> </a:t>
            </a:r>
            <a:r>
              <a:rPr lang="ru-RU" dirty="0" err="1"/>
              <a:t>розпочинається</a:t>
            </a:r>
            <a:r>
              <a:rPr lang="ru-RU" dirty="0"/>
              <a:t> </a:t>
            </a:r>
            <a:r>
              <a:rPr lang="ru-RU" dirty="0" err="1"/>
              <a:t>гаструляція</a:t>
            </a:r>
            <a:r>
              <a:rPr lang="ru-RU" dirty="0"/>
              <a:t>, на </a:t>
            </a:r>
            <a:r>
              <a:rPr lang="ru-RU" dirty="0" err="1"/>
              <a:t>третьому</a:t>
            </a:r>
            <a:r>
              <a:rPr lang="ru-RU" dirty="0"/>
              <a:t> -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осьових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(хорда та </a:t>
            </a:r>
            <a:r>
              <a:rPr lang="ru-RU" dirty="0" err="1"/>
              <a:t>нервова</a:t>
            </a:r>
            <a:r>
              <a:rPr lang="ru-RU" dirty="0"/>
              <a:t> трубка) і </a:t>
            </a:r>
            <a:r>
              <a:rPr lang="ru-RU" dirty="0" err="1"/>
              <a:t>мозку</a:t>
            </a:r>
            <a:r>
              <a:rPr lang="ru-RU" dirty="0"/>
              <a:t>. </a:t>
            </a:r>
            <a:r>
              <a:rPr lang="ru-RU" dirty="0" err="1"/>
              <a:t>Загалом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восьмого </a:t>
            </a:r>
            <a:r>
              <a:rPr lang="ru-RU" dirty="0" err="1"/>
              <a:t>тижня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,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позазародкові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</a:t>
            </a:r>
            <a:r>
              <a:rPr lang="ru-RU" dirty="0" err="1"/>
              <a:t>завер­шуються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гістогенезу</a:t>
            </a:r>
            <a:r>
              <a:rPr lang="ru-RU" dirty="0"/>
              <a:t> та органогенезу.</a:t>
            </a:r>
          </a:p>
        </p:txBody>
      </p:sp>
      <p:pic>
        <p:nvPicPr>
          <p:cNvPr id="5122" name="Picture 2" descr="Результат пошуку зображень за запитом &quot;гаструляція люди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5976664" cy="605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2366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308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Особливості ембріонального розвитку  [початковий та зародковий]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ембріонального розвитку  [початковий та зародковий]</dc:title>
  <dc:creator>user</dc:creator>
  <cp:lastModifiedBy>user</cp:lastModifiedBy>
  <cp:revision>5</cp:revision>
  <dcterms:created xsi:type="dcterms:W3CDTF">2017-12-21T18:15:06Z</dcterms:created>
  <dcterms:modified xsi:type="dcterms:W3CDTF">2017-12-21T18:59:35Z</dcterms:modified>
</cp:coreProperties>
</file>