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4" r:id="rId3"/>
    <p:sldId id="265" r:id="rId4"/>
    <p:sldId id="262" r:id="rId5"/>
    <p:sldId id="261" r:id="rId6"/>
    <p:sldId id="266" r:id="rId7"/>
    <p:sldId id="260" r:id="rId8"/>
    <p:sldId id="259" r:id="rId9"/>
    <p:sldId id="258" r:id="rId10"/>
    <p:sldId id="257" r:id="rId11"/>
    <p:sldId id="267" r:id="rId12"/>
    <p:sldId id="269" r:id="rId13"/>
    <p:sldId id="268" r:id="rId14"/>
    <p:sldId id="270" r:id="rId15"/>
    <p:sldId id="272" r:id="rId16"/>
    <p:sldId id="271" r:id="rId17"/>
    <p:sldId id="275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D40681C-7820-4209-92B7-28A68D6E88DF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816BD93-AB2E-47F0-90C9-4FFB4EB5B8A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0681C-7820-4209-92B7-28A68D6E88DF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6BD93-AB2E-47F0-90C9-4FFB4EB5B8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D40681C-7820-4209-92B7-28A68D6E88DF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816BD93-AB2E-47F0-90C9-4FFB4EB5B8A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0681C-7820-4209-92B7-28A68D6E88DF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816BD93-AB2E-47F0-90C9-4FFB4EB5B8A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0681C-7820-4209-92B7-28A68D6E88DF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816BD93-AB2E-47F0-90C9-4FFB4EB5B8A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D40681C-7820-4209-92B7-28A68D6E88DF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816BD93-AB2E-47F0-90C9-4FFB4EB5B8A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D40681C-7820-4209-92B7-28A68D6E88DF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816BD93-AB2E-47F0-90C9-4FFB4EB5B8A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0681C-7820-4209-92B7-28A68D6E88DF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816BD93-AB2E-47F0-90C9-4FFB4EB5B8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0681C-7820-4209-92B7-28A68D6E88DF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816BD93-AB2E-47F0-90C9-4FFB4EB5B8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0681C-7820-4209-92B7-28A68D6E88DF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816BD93-AB2E-47F0-90C9-4FFB4EB5B8A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D40681C-7820-4209-92B7-28A68D6E88DF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816BD93-AB2E-47F0-90C9-4FFB4EB5B8A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D40681C-7820-4209-92B7-28A68D6E88DF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816BD93-AB2E-47F0-90C9-4FFB4EB5B8A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sz="4900" dirty="0" smtClean="0"/>
              <a:t>Космічна роль зелених рослин.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sz="2400" dirty="0" smtClean="0"/>
              <a:t>Виконала: студентка 5-А курсу</a:t>
            </a:r>
          </a:p>
          <a:p>
            <a:r>
              <a:rPr lang="uk-UA" sz="2400" dirty="0" err="1" smtClean="0"/>
              <a:t>Герасименко</a:t>
            </a:r>
            <a:r>
              <a:rPr lang="uk-UA" sz="2400" dirty="0" smtClean="0"/>
              <a:t> Оксана</a:t>
            </a:r>
            <a:endParaRPr lang="ru-RU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600200"/>
            <a:ext cx="5000660" cy="511494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3. Передача </a:t>
            </a:r>
            <a:r>
              <a:rPr lang="ru-RU" dirty="0" err="1" smtClean="0"/>
              <a:t>енергії</a:t>
            </a:r>
            <a:r>
              <a:rPr lang="ru-RU" dirty="0" smtClean="0"/>
              <a:t> </a:t>
            </a:r>
            <a:r>
              <a:rPr lang="ru-RU" dirty="0" err="1" smtClean="0"/>
              <a:t>електронами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високим</a:t>
            </a:r>
            <a:r>
              <a:rPr lang="ru-RU" dirty="0" smtClean="0"/>
              <a:t> </a:t>
            </a:r>
            <a:r>
              <a:rPr lang="ru-RU" dirty="0" err="1" smtClean="0"/>
              <a:t>енергетичним</a:t>
            </a:r>
            <a:r>
              <a:rPr lang="ru-RU" dirty="0" smtClean="0"/>
              <a:t> </a:t>
            </a:r>
            <a:r>
              <a:rPr lang="ru-RU" dirty="0" err="1" smtClean="0"/>
              <a:t>рівнем</a:t>
            </a:r>
            <a:r>
              <a:rPr lang="ru-RU" dirty="0" smtClean="0"/>
              <a:t> </a:t>
            </a:r>
            <a:r>
              <a:rPr lang="ru-RU" dirty="0" smtClean="0"/>
              <a:t>через низку </a:t>
            </a:r>
            <a:r>
              <a:rPr lang="ru-RU" dirty="0" err="1" smtClean="0"/>
              <a:t>проміжних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 для </a:t>
            </a:r>
            <a:r>
              <a:rPr lang="ru-RU" dirty="0" err="1" smtClean="0"/>
              <a:t>відновлення</a:t>
            </a:r>
            <a:r>
              <a:rPr lang="ru-RU" dirty="0" smtClean="0"/>
              <a:t> </a:t>
            </a:r>
            <a:r>
              <a:rPr lang="ru-RU" dirty="0" err="1" smtClean="0"/>
              <a:t>універсального</a:t>
            </a:r>
            <a:r>
              <a:rPr lang="ru-RU" dirty="0" smtClean="0"/>
              <a:t> </a:t>
            </a:r>
            <a:r>
              <a:rPr lang="ru-RU" dirty="0" err="1" smtClean="0"/>
              <a:t>біологічного</a:t>
            </a:r>
            <a:r>
              <a:rPr lang="ru-RU" dirty="0" smtClean="0"/>
              <a:t> </a:t>
            </a:r>
            <a:r>
              <a:rPr lang="ru-RU" dirty="0" err="1" smtClean="0"/>
              <a:t>переносника</a:t>
            </a:r>
            <a:r>
              <a:rPr lang="ru-RU" dirty="0" smtClean="0"/>
              <a:t> </a:t>
            </a:r>
            <a:r>
              <a:rPr lang="ru-RU" dirty="0" smtClean="0"/>
              <a:t>(акцептора) </a:t>
            </a:r>
            <a:r>
              <a:rPr lang="ru-RU" dirty="0" err="1" smtClean="0"/>
              <a:t>водню</a:t>
            </a:r>
            <a:r>
              <a:rPr lang="ru-RU" dirty="0" smtClean="0"/>
              <a:t> НАДФ (</a:t>
            </a:r>
            <a:r>
              <a:rPr lang="ru-RU" dirty="0" err="1" smtClean="0"/>
              <a:t>нікотинамідаденіндинуклеотидфосфат</a:t>
            </a:r>
            <a:r>
              <a:rPr lang="ru-RU" dirty="0" smtClean="0"/>
              <a:t>). </a:t>
            </a:r>
            <a:r>
              <a:rPr lang="ru-RU" dirty="0" err="1" smtClean="0"/>
              <a:t>Внаслідок</a:t>
            </a:r>
            <a:r>
              <a:rPr lang="ru-RU" dirty="0" smtClean="0"/>
              <a:t> </a:t>
            </a:r>
            <a:r>
              <a:rPr lang="ru-RU" dirty="0" err="1" smtClean="0"/>
              <a:t>поглинання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 НАДФ </a:t>
            </a:r>
            <a:r>
              <a:rPr lang="ru-RU" dirty="0" err="1" smtClean="0"/>
              <a:t>приєднує</a:t>
            </a:r>
            <a:r>
              <a:rPr lang="ru-RU" dirty="0" smtClean="0"/>
              <a:t> </a:t>
            </a:r>
            <a:r>
              <a:rPr lang="ru-RU" dirty="0" smtClean="0"/>
              <a:t>два </a:t>
            </a:r>
            <a:r>
              <a:rPr lang="ru-RU" dirty="0" err="1" smtClean="0"/>
              <a:t>атоми</a:t>
            </a:r>
            <a:r>
              <a:rPr lang="ru-RU" dirty="0" smtClean="0"/>
              <a:t> </a:t>
            </a:r>
            <a:r>
              <a:rPr lang="ru-RU" dirty="0" err="1" smtClean="0"/>
              <a:t>водню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 </a:t>
            </a:r>
            <a:r>
              <a:rPr lang="ru-RU" dirty="0" smtClean="0"/>
              <a:t>НАДФ </a:t>
            </a:r>
            <a:r>
              <a:rPr lang="ru-RU" dirty="0" err="1" smtClean="0"/>
              <a:t>приєднує</a:t>
            </a:r>
            <a:r>
              <a:rPr lang="ru-RU" dirty="0" smtClean="0"/>
              <a:t> два </a:t>
            </a:r>
            <a:r>
              <a:rPr lang="ru-RU" dirty="0" err="1" smtClean="0"/>
              <a:t>атоми</a:t>
            </a:r>
            <a:r>
              <a:rPr lang="ru-RU" dirty="0" smtClean="0"/>
              <a:t> </a:t>
            </a:r>
            <a:r>
              <a:rPr lang="ru-RU" dirty="0" err="1" smtClean="0"/>
              <a:t>водню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вивільнились</a:t>
            </a:r>
            <a:r>
              <a:rPr lang="ru-RU" dirty="0" smtClean="0"/>
              <a:t> </a:t>
            </a:r>
            <a:r>
              <a:rPr lang="ru-RU" dirty="0" smtClean="0"/>
              <a:t>у </a:t>
            </a:r>
            <a:r>
              <a:rPr lang="ru-RU" dirty="0" err="1" smtClean="0"/>
              <a:t>процесі</a:t>
            </a:r>
            <a:r>
              <a:rPr lang="ru-RU" dirty="0" smtClean="0"/>
              <a:t> </a:t>
            </a:r>
            <a:r>
              <a:rPr lang="ru-RU" dirty="0" err="1" smtClean="0"/>
              <a:t>фотолізу</a:t>
            </a:r>
            <a:r>
              <a:rPr lang="ru-RU" dirty="0" smtClean="0"/>
              <a:t> води,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перетворюється</a:t>
            </a:r>
            <a:r>
              <a:rPr lang="ru-RU" dirty="0" smtClean="0"/>
              <a:t> на НАДФ • </a:t>
            </a:r>
            <a:r>
              <a:rPr lang="ru-RU" dirty="0" smtClean="0"/>
              <a:t>Н2 (</a:t>
            </a:r>
            <a:r>
              <a:rPr lang="ru-RU" dirty="0" err="1" smtClean="0"/>
              <a:t>відновлена</a:t>
            </a:r>
            <a:r>
              <a:rPr lang="ru-RU" dirty="0" smtClean="0"/>
              <a:t> </a:t>
            </a:r>
            <a:r>
              <a:rPr lang="ru-RU" dirty="0" err="1" smtClean="0"/>
              <a:t>сполука</a:t>
            </a:r>
            <a:r>
              <a:rPr lang="ru-RU" dirty="0" smtClean="0"/>
              <a:t>). </a:t>
            </a:r>
            <a:r>
              <a:rPr lang="ru-RU" dirty="0" err="1" smtClean="0"/>
              <a:t>Отже</a:t>
            </a:r>
            <a:r>
              <a:rPr lang="ru-RU" dirty="0" smtClean="0"/>
              <a:t>, для </a:t>
            </a:r>
            <a:r>
              <a:rPr lang="ru-RU" dirty="0" err="1" smtClean="0"/>
              <a:t>світлової</a:t>
            </a:r>
            <a:r>
              <a:rPr lang="ru-RU" dirty="0" smtClean="0"/>
              <a:t> </a:t>
            </a:r>
            <a:r>
              <a:rPr lang="ru-RU" dirty="0" err="1" smtClean="0"/>
              <a:t>стадії</a:t>
            </a:r>
            <a:r>
              <a:rPr lang="ru-RU" dirty="0" smtClean="0"/>
              <a:t> фотосинтезу </a:t>
            </a:r>
            <a:r>
              <a:rPr lang="ru-RU" dirty="0" err="1" smtClean="0"/>
              <a:t>характерне</a:t>
            </a:r>
            <a:r>
              <a:rPr lang="ru-RU" dirty="0" smtClean="0"/>
              <a:t> </a:t>
            </a:r>
            <a:r>
              <a:rPr lang="ru-RU" dirty="0" err="1" smtClean="0"/>
              <a:t>перетворення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 — </a:t>
            </a:r>
            <a:r>
              <a:rPr lang="ru-RU" dirty="0" err="1" smtClean="0"/>
              <a:t>збудження</a:t>
            </a:r>
            <a:r>
              <a:rPr lang="ru-RU" dirty="0" smtClean="0"/>
              <a:t> </a:t>
            </a:r>
            <a:r>
              <a:rPr lang="ru-RU" dirty="0" err="1" smtClean="0"/>
              <a:t>електронів</a:t>
            </a:r>
            <a:r>
              <a:rPr lang="ru-RU" dirty="0" smtClean="0"/>
              <a:t> </a:t>
            </a:r>
            <a:r>
              <a:rPr lang="ru-RU" dirty="0" err="1" smtClean="0"/>
              <a:t>хлорофілу</a:t>
            </a:r>
            <a:r>
              <a:rPr lang="ru-RU" dirty="0" smtClean="0"/>
              <a:t>, </a:t>
            </a:r>
            <a:r>
              <a:rPr lang="ru-RU" dirty="0" err="1" smtClean="0"/>
              <a:t>фотоліз</a:t>
            </a:r>
            <a:r>
              <a:rPr lang="ru-RU" dirty="0" smtClean="0"/>
              <a:t> </a:t>
            </a:r>
            <a:r>
              <a:rPr lang="ru-RU" dirty="0" smtClean="0"/>
              <a:t>води, </a:t>
            </a:r>
            <a:r>
              <a:rPr lang="ru-RU" dirty="0" err="1" smtClean="0"/>
              <a:t>утворення</a:t>
            </a:r>
            <a:r>
              <a:rPr lang="ru-RU" dirty="0" smtClean="0"/>
              <a:t> </a:t>
            </a:r>
            <a:r>
              <a:rPr lang="ru-RU" dirty="0" smtClean="0"/>
              <a:t>АТФ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відновлення</a:t>
            </a:r>
            <a:r>
              <a:rPr lang="ru-RU" dirty="0" smtClean="0"/>
              <a:t> НАДФ.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785926"/>
            <a:ext cx="378621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600200"/>
            <a:ext cx="8266014" cy="5114948"/>
          </a:xfrm>
        </p:spPr>
        <p:txBody>
          <a:bodyPr>
            <a:normAutofit/>
          </a:bodyPr>
          <a:lstStyle/>
          <a:p>
            <a:r>
              <a:rPr lang="ru-RU" dirty="0" err="1" smtClean="0"/>
              <a:t>Далі</a:t>
            </a:r>
            <a:r>
              <a:rPr lang="ru-RU" dirty="0" smtClean="0"/>
              <a:t> </a:t>
            </a:r>
            <a:r>
              <a:rPr lang="ru-RU" dirty="0" err="1" smtClean="0"/>
              <a:t>настає</a:t>
            </a:r>
            <a:r>
              <a:rPr lang="ru-RU" dirty="0" smtClean="0"/>
              <a:t> </a:t>
            </a:r>
            <a:r>
              <a:rPr lang="ru-RU" dirty="0" err="1" smtClean="0"/>
              <a:t>темнова</a:t>
            </a:r>
            <a:r>
              <a:rPr lang="ru-RU" dirty="0" smtClean="0"/>
              <a:t> </a:t>
            </a:r>
            <a:r>
              <a:rPr lang="ru-RU" dirty="0" err="1" smtClean="0"/>
              <a:t>стадія</a:t>
            </a:r>
            <a:r>
              <a:rPr lang="ru-RU" dirty="0" smtClean="0"/>
              <a:t> фотосинтезу, для </a:t>
            </a:r>
            <a:r>
              <a:rPr lang="ru-RU" dirty="0" err="1" smtClean="0"/>
              <a:t>перебігу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світло</a:t>
            </a:r>
            <a:r>
              <a:rPr lang="ru-RU" dirty="0" smtClean="0"/>
              <a:t> </a:t>
            </a:r>
            <a:r>
              <a:rPr lang="ru-RU" dirty="0" smtClean="0"/>
              <a:t>не </a:t>
            </a:r>
            <a:r>
              <a:rPr lang="ru-RU" dirty="0" err="1" smtClean="0"/>
              <a:t>потрібне</a:t>
            </a:r>
            <a:r>
              <a:rPr lang="ru-RU" dirty="0" smtClean="0"/>
              <a:t>. За </a:t>
            </a:r>
            <a:r>
              <a:rPr lang="ru-RU" dirty="0" err="1" smtClean="0"/>
              <a:t>наявності</a:t>
            </a:r>
            <a:r>
              <a:rPr lang="ru-RU" dirty="0" smtClean="0"/>
              <a:t> </a:t>
            </a:r>
            <a:r>
              <a:rPr lang="ru-RU" dirty="0" err="1" smtClean="0"/>
              <a:t>вуглекислого</a:t>
            </a:r>
            <a:r>
              <a:rPr lang="ru-RU" dirty="0" smtClean="0"/>
              <a:t> газу та </a:t>
            </a:r>
            <a:r>
              <a:rPr lang="ru-RU" dirty="0" err="1" smtClean="0"/>
              <a:t>енергії</a:t>
            </a:r>
            <a:r>
              <a:rPr lang="ru-RU" dirty="0" smtClean="0"/>
              <a:t> АТФ,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утворилися</a:t>
            </a:r>
            <a:r>
              <a:rPr lang="ru-RU" dirty="0" smtClean="0"/>
              <a:t> </a:t>
            </a:r>
            <a:r>
              <a:rPr lang="ru-RU" dirty="0" err="1" smtClean="0"/>
              <a:t>внаслідок</a:t>
            </a:r>
            <a:r>
              <a:rPr lang="ru-RU" dirty="0" smtClean="0"/>
              <a:t> </a:t>
            </a:r>
            <a:r>
              <a:rPr lang="ru-RU" dirty="0" err="1" smtClean="0"/>
              <a:t>перебігу</a:t>
            </a:r>
            <a:r>
              <a:rPr lang="ru-RU" dirty="0" smtClean="0"/>
              <a:t> </a:t>
            </a:r>
            <a:r>
              <a:rPr lang="ru-RU" dirty="0" err="1" smtClean="0"/>
              <a:t>світлових</a:t>
            </a:r>
            <a:r>
              <a:rPr lang="ru-RU" dirty="0" smtClean="0"/>
              <a:t> </a:t>
            </a:r>
            <a:r>
              <a:rPr lang="ru-RU" dirty="0" err="1" smtClean="0"/>
              <a:t>реакцій</a:t>
            </a:r>
            <a:r>
              <a:rPr lang="ru-RU" dirty="0" smtClean="0"/>
              <a:t>, </a:t>
            </a: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 smtClean="0"/>
              <a:t>приєднання</a:t>
            </a:r>
            <a:r>
              <a:rPr lang="ru-RU" dirty="0" smtClean="0"/>
              <a:t> </a:t>
            </a:r>
            <a:r>
              <a:rPr lang="ru-RU" dirty="0" err="1" smtClean="0"/>
              <a:t>водню</a:t>
            </a:r>
            <a:r>
              <a:rPr lang="ru-RU" dirty="0" smtClean="0"/>
              <a:t> </a:t>
            </a:r>
            <a:r>
              <a:rPr lang="ru-RU" dirty="0" smtClean="0"/>
              <a:t>до </a:t>
            </a:r>
            <a:r>
              <a:rPr lang="en-US" dirty="0" smtClean="0"/>
              <a:t>CO2</a:t>
            </a:r>
            <a:r>
              <a:rPr lang="en-US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надходить</a:t>
            </a:r>
            <a:r>
              <a:rPr lang="ru-RU" dirty="0" smtClean="0"/>
              <a:t> у </a:t>
            </a:r>
            <a:r>
              <a:rPr lang="ru-RU" dirty="0" err="1" smtClean="0"/>
              <a:t>хлоропласти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зовнішнього</a:t>
            </a:r>
            <a:r>
              <a:rPr lang="ru-RU" dirty="0" smtClean="0"/>
              <a:t> </a:t>
            </a:r>
            <a:r>
              <a:rPr lang="ru-RU" dirty="0" err="1" smtClean="0"/>
              <a:t>середовища</a:t>
            </a:r>
            <a:r>
              <a:rPr lang="ru-RU" dirty="0" smtClean="0"/>
              <a:t>. </a:t>
            </a:r>
            <a:r>
              <a:rPr lang="ru-RU" dirty="0" err="1" smtClean="0"/>
              <a:t>Відбуваються</a:t>
            </a:r>
            <a:r>
              <a:rPr lang="ru-RU" dirty="0" smtClean="0"/>
              <a:t> </a:t>
            </a:r>
            <a:r>
              <a:rPr lang="ru-RU" dirty="0" err="1" smtClean="0"/>
              <a:t>послідовні</a:t>
            </a:r>
            <a:r>
              <a:rPr lang="ru-RU" dirty="0" smtClean="0"/>
              <a:t> </a:t>
            </a:r>
            <a:r>
              <a:rPr lang="ru-RU" dirty="0" err="1" smtClean="0"/>
              <a:t>реакції</a:t>
            </a:r>
            <a:r>
              <a:rPr lang="ru-RU" dirty="0" smtClean="0"/>
              <a:t> за </a:t>
            </a:r>
            <a:r>
              <a:rPr lang="ru-RU" dirty="0" err="1" smtClean="0"/>
              <a:t>участю</a:t>
            </a:r>
            <a:r>
              <a:rPr lang="ru-RU" dirty="0" smtClean="0"/>
              <a:t> </a:t>
            </a:r>
            <a:r>
              <a:rPr lang="ru-RU" dirty="0" err="1" smtClean="0"/>
              <a:t>специфічних</a:t>
            </a:r>
            <a:r>
              <a:rPr lang="ru-RU" dirty="0" smtClean="0"/>
              <a:t> </a:t>
            </a:r>
            <a:r>
              <a:rPr lang="ru-RU" dirty="0" err="1" smtClean="0"/>
              <a:t>ферментів</a:t>
            </a:r>
            <a:r>
              <a:rPr lang="ru-RU" dirty="0" smtClean="0"/>
              <a:t>, </a:t>
            </a:r>
            <a:r>
              <a:rPr lang="ru-RU" dirty="0" err="1" smtClean="0"/>
              <a:t>внаслідок</a:t>
            </a:r>
            <a:r>
              <a:rPr lang="ru-RU" dirty="0" smtClean="0"/>
              <a:t> </a:t>
            </a:r>
            <a:r>
              <a:rPr lang="ru-RU" dirty="0" err="1" smtClean="0"/>
              <a:t>чого</a:t>
            </a:r>
            <a:r>
              <a:rPr lang="ru-RU" dirty="0" smtClean="0"/>
              <a:t> </a:t>
            </a:r>
            <a:r>
              <a:rPr lang="ru-RU" dirty="0" err="1" smtClean="0"/>
              <a:t>утворюються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сполуки</a:t>
            </a:r>
            <a:r>
              <a:rPr lang="ru-RU" dirty="0" smtClean="0"/>
              <a:t>,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перше </a:t>
            </a: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посідають</a:t>
            </a:r>
            <a:r>
              <a:rPr lang="ru-RU" dirty="0" smtClean="0"/>
              <a:t> </a:t>
            </a:r>
            <a:r>
              <a:rPr lang="ru-RU" dirty="0" err="1" smtClean="0"/>
              <a:t>вуглеводи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600200"/>
            <a:ext cx="8001056" cy="504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643306" y="1600200"/>
            <a:ext cx="5357850" cy="511494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Фотосинтез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велике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для </a:t>
            </a:r>
            <a:r>
              <a:rPr lang="ru-RU" dirty="0" err="1" smtClean="0"/>
              <a:t>існування</a:t>
            </a:r>
            <a:r>
              <a:rPr lang="ru-RU" dirty="0" smtClean="0"/>
              <a:t> </a:t>
            </a:r>
            <a:r>
              <a:rPr lang="ru-RU" dirty="0" err="1" smtClean="0"/>
              <a:t>біосфери</a:t>
            </a:r>
            <a:r>
              <a:rPr lang="ru-RU" dirty="0" smtClean="0"/>
              <a:t>. </a:t>
            </a:r>
            <a:r>
              <a:rPr lang="ru-RU" dirty="0" err="1" smtClean="0"/>
              <a:t>Зелені</a:t>
            </a:r>
            <a:r>
              <a:rPr lang="ru-RU" dirty="0" smtClean="0"/>
              <a:t> </a:t>
            </a:r>
            <a:r>
              <a:rPr lang="ru-RU" dirty="0" err="1" smtClean="0"/>
              <a:t>рослини</a:t>
            </a:r>
            <a:r>
              <a:rPr lang="ru-RU" dirty="0" smtClean="0"/>
              <a:t>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smtClean="0"/>
              <a:t>фотосинтезу </a:t>
            </a:r>
            <a:r>
              <a:rPr lang="ru-RU" dirty="0" err="1" smtClean="0"/>
              <a:t>щорічно</a:t>
            </a:r>
            <a:r>
              <a:rPr lang="ru-RU" dirty="0" smtClean="0"/>
              <a:t> </a:t>
            </a:r>
            <a:r>
              <a:rPr lang="ru-RU" dirty="0" err="1" smtClean="0"/>
              <a:t>вносять</a:t>
            </a:r>
            <a:r>
              <a:rPr lang="ru-RU" dirty="0" smtClean="0"/>
              <a:t> до складу </a:t>
            </a:r>
            <a:r>
              <a:rPr lang="ru-RU" dirty="0" err="1" smtClean="0"/>
              <a:t>органічних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170 </a:t>
            </a:r>
            <a:r>
              <a:rPr lang="ru-RU" dirty="0" smtClean="0"/>
              <a:t>млрд. т </a:t>
            </a:r>
            <a:r>
              <a:rPr lang="ru-RU" dirty="0" err="1" smtClean="0"/>
              <a:t>вуглецю</a:t>
            </a:r>
            <a:r>
              <a:rPr lang="ru-RU" dirty="0" smtClean="0"/>
              <a:t>, </a:t>
            </a:r>
            <a:r>
              <a:rPr lang="ru-RU" dirty="0" err="1" smtClean="0"/>
              <a:t>здатні</a:t>
            </a:r>
            <a:r>
              <a:rPr lang="ru-RU" dirty="0" smtClean="0"/>
              <a:t> </a:t>
            </a:r>
            <a:r>
              <a:rPr lang="ru-RU" dirty="0" err="1" smtClean="0"/>
              <a:t>поновити</a:t>
            </a:r>
            <a:r>
              <a:rPr lang="ru-RU" dirty="0" smtClean="0"/>
              <a:t> увесь </a:t>
            </a:r>
            <a:r>
              <a:rPr lang="ru-RU" dirty="0" err="1" smtClean="0"/>
              <a:t>кисень</a:t>
            </a:r>
            <a:r>
              <a:rPr lang="ru-RU" dirty="0" smtClean="0"/>
              <a:t> </a:t>
            </a:r>
            <a:r>
              <a:rPr lang="ru-RU" dirty="0" err="1" smtClean="0"/>
              <a:t>атмосфери</a:t>
            </a:r>
            <a:r>
              <a:rPr lang="ru-RU" dirty="0" smtClean="0"/>
              <a:t> </a:t>
            </a:r>
            <a:r>
              <a:rPr lang="ru-RU" dirty="0" err="1" smtClean="0"/>
              <a:t>приблизно</a:t>
            </a:r>
            <a:r>
              <a:rPr lang="ru-RU" dirty="0" smtClean="0"/>
              <a:t> </a:t>
            </a:r>
            <a:r>
              <a:rPr lang="ru-RU" dirty="0" smtClean="0"/>
              <a:t>за 2 </a:t>
            </a:r>
            <a:r>
              <a:rPr lang="ru-RU" dirty="0" smtClean="0"/>
              <a:t>тис.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увесь </a:t>
            </a:r>
            <a:r>
              <a:rPr lang="ru-RU" dirty="0" err="1" smtClean="0"/>
              <a:t>вуглекислий</a:t>
            </a:r>
            <a:r>
              <a:rPr lang="ru-RU" dirty="0" smtClean="0"/>
              <a:t> газ — за 300 </a:t>
            </a:r>
            <a:r>
              <a:rPr lang="ru-RU" dirty="0" err="1" smtClean="0"/>
              <a:t>років</a:t>
            </a:r>
            <a:r>
              <a:rPr lang="ru-RU" dirty="0" smtClean="0"/>
              <a:t>. </a:t>
            </a:r>
            <a:r>
              <a:rPr lang="ru-RU" dirty="0" err="1" smtClean="0"/>
              <a:t>Проте</a:t>
            </a:r>
            <a:r>
              <a:rPr lang="ru-RU" dirty="0" smtClean="0"/>
              <a:t> в </a:t>
            </a:r>
            <a:r>
              <a:rPr lang="ru-RU" dirty="0" err="1" smtClean="0"/>
              <a:t>процесі</a:t>
            </a:r>
            <a:r>
              <a:rPr lang="ru-RU" dirty="0" smtClean="0"/>
              <a:t> фотосинтезу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1 % </a:t>
            </a:r>
            <a:r>
              <a:rPr lang="ru-RU" dirty="0" err="1" smtClean="0"/>
              <a:t>усієї</a:t>
            </a:r>
            <a:r>
              <a:rPr lang="ru-RU" dirty="0" smtClean="0"/>
              <a:t> </a:t>
            </a:r>
            <a:r>
              <a:rPr lang="ru-RU" dirty="0" err="1" smtClean="0"/>
              <a:t>сонячної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, </a:t>
            </a:r>
            <a:r>
              <a:rPr lang="ru-RU" dirty="0" smtClean="0"/>
              <a:t>яка </a:t>
            </a:r>
            <a:r>
              <a:rPr lang="ru-RU" dirty="0" err="1" smtClean="0"/>
              <a:t>потрапляє</a:t>
            </a:r>
            <a:r>
              <a:rPr lang="ru-RU" dirty="0" smtClean="0"/>
              <a:t> </a:t>
            </a:r>
            <a:r>
              <a:rPr lang="ru-RU" dirty="0" smtClean="0"/>
              <a:t>на </a:t>
            </a:r>
            <a:r>
              <a:rPr lang="ru-RU" dirty="0" err="1" smtClean="0"/>
              <a:t>рослини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643050"/>
            <a:ext cx="2876559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0" y="1600200"/>
            <a:ext cx="4357718" cy="5114948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/>
              <a:t>Вагомий</a:t>
            </a:r>
            <a:r>
              <a:rPr lang="ru-RU" dirty="0" smtClean="0"/>
              <a:t> </a:t>
            </a:r>
            <a:r>
              <a:rPr lang="ru-RU" dirty="0" err="1" smtClean="0"/>
              <a:t>внесок</a:t>
            </a:r>
            <a:r>
              <a:rPr lang="ru-RU" dirty="0" smtClean="0"/>
              <a:t> у </a:t>
            </a:r>
            <a:r>
              <a:rPr lang="ru-RU" dirty="0" err="1" smtClean="0"/>
              <a:t>вивчення</a:t>
            </a:r>
            <a:r>
              <a:rPr lang="ru-RU" dirty="0" smtClean="0"/>
              <a:t> </a:t>
            </a:r>
            <a:r>
              <a:rPr lang="ru-RU" dirty="0" err="1" smtClean="0"/>
              <a:t>ролі</a:t>
            </a:r>
            <a:r>
              <a:rPr lang="ru-RU" dirty="0" smtClean="0"/>
              <a:t> </a:t>
            </a:r>
            <a:r>
              <a:rPr lang="ru-RU" dirty="0" err="1" smtClean="0"/>
              <a:t>світла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хлорофілу</a:t>
            </a:r>
            <a:r>
              <a:rPr lang="ru-RU" dirty="0" smtClean="0"/>
              <a:t> в </a:t>
            </a:r>
            <a:r>
              <a:rPr lang="ru-RU" dirty="0" err="1" smtClean="0"/>
              <a:t>процесі</a:t>
            </a:r>
            <a:r>
              <a:rPr lang="ru-RU" dirty="0" smtClean="0"/>
              <a:t> </a:t>
            </a:r>
            <a:r>
              <a:rPr lang="ru-RU" dirty="0" smtClean="0"/>
              <a:t>фотосинтезу </a:t>
            </a:r>
            <a:r>
              <a:rPr lang="ru-RU" dirty="0" err="1" smtClean="0"/>
              <a:t>зробив</a:t>
            </a:r>
            <a:r>
              <a:rPr lang="ru-RU" dirty="0" smtClean="0"/>
              <a:t> </a:t>
            </a:r>
            <a:r>
              <a:rPr lang="ru-RU" dirty="0" err="1" smtClean="0"/>
              <a:t>видатний</a:t>
            </a:r>
            <a:r>
              <a:rPr lang="ru-RU" dirty="0" smtClean="0"/>
              <a:t> </a:t>
            </a:r>
            <a:r>
              <a:rPr lang="ru-RU" dirty="0" err="1" smtClean="0"/>
              <a:t>російський</a:t>
            </a:r>
            <a:r>
              <a:rPr lang="ru-RU" dirty="0" smtClean="0"/>
              <a:t> </a:t>
            </a:r>
            <a:r>
              <a:rPr lang="ru-RU" dirty="0" err="1" smtClean="0"/>
              <a:t>вчений</a:t>
            </a:r>
            <a:r>
              <a:rPr lang="ru-RU" dirty="0" smtClean="0"/>
              <a:t> К. А. </a:t>
            </a:r>
            <a:r>
              <a:rPr lang="ru-RU" dirty="0" err="1" smtClean="0"/>
              <a:t>Тимірязєв</a:t>
            </a:r>
            <a:r>
              <a:rPr lang="ru-RU" dirty="0" smtClean="0"/>
              <a:t>. За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smtClean="0"/>
              <a:t>словами, </a:t>
            </a:r>
            <a:r>
              <a:rPr lang="ru-RU" dirty="0" err="1" smtClean="0"/>
              <a:t>зелені</a:t>
            </a:r>
            <a:r>
              <a:rPr lang="ru-RU" dirty="0" smtClean="0"/>
              <a:t> </a:t>
            </a:r>
            <a:r>
              <a:rPr lang="ru-RU" dirty="0" err="1" smtClean="0"/>
              <a:t>рослини</a:t>
            </a:r>
            <a:r>
              <a:rPr lang="ru-RU" dirty="0" smtClean="0"/>
              <a:t> </a:t>
            </a:r>
            <a:r>
              <a:rPr lang="ru-RU" dirty="0" err="1" smtClean="0"/>
              <a:t>відіграють</a:t>
            </a:r>
            <a:r>
              <a:rPr lang="ru-RU" dirty="0" smtClean="0"/>
              <a:t> </a:t>
            </a:r>
            <a:r>
              <a:rPr lang="ru-RU" dirty="0" err="1" smtClean="0"/>
              <a:t>космічну</a:t>
            </a:r>
            <a:r>
              <a:rPr lang="ru-RU" dirty="0" smtClean="0"/>
              <a:t> роль </a:t>
            </a:r>
            <a:r>
              <a:rPr lang="ru-RU" dirty="0" err="1" smtClean="0"/>
              <a:t>завдяки</a:t>
            </a:r>
            <a:r>
              <a:rPr lang="ru-RU" dirty="0" smtClean="0"/>
              <a:t> тому, </a:t>
            </a:r>
            <a:r>
              <a:rPr lang="ru-RU" dirty="0" err="1" smtClean="0"/>
              <a:t>що</a:t>
            </a:r>
            <a:r>
              <a:rPr lang="ru-RU" dirty="0" smtClean="0"/>
              <a:t> вони </a:t>
            </a:r>
            <a:r>
              <a:rPr lang="ru-RU" dirty="0" err="1" smtClean="0"/>
              <a:t>здатні</a:t>
            </a:r>
            <a:r>
              <a:rPr lang="ru-RU" dirty="0" smtClean="0"/>
              <a:t> </a:t>
            </a:r>
            <a:r>
              <a:rPr lang="ru-RU" dirty="0" err="1" smtClean="0"/>
              <a:t>засвоювати</a:t>
            </a:r>
            <a:r>
              <a:rPr lang="ru-RU" dirty="0" smtClean="0"/>
              <a:t> </a:t>
            </a:r>
            <a:r>
              <a:rPr lang="ru-RU" dirty="0" err="1" smtClean="0"/>
              <a:t>сонячну</a:t>
            </a:r>
            <a:r>
              <a:rPr lang="ru-RU" dirty="0" smtClean="0"/>
              <a:t> </a:t>
            </a:r>
            <a:r>
              <a:rPr lang="ru-RU" dirty="0" err="1" smtClean="0"/>
              <a:t>енергію</a:t>
            </a:r>
            <a:r>
              <a:rPr lang="ru-RU" dirty="0" smtClean="0"/>
              <a:t>. </a:t>
            </a:r>
            <a:r>
              <a:rPr lang="ru-RU" dirty="0" err="1" smtClean="0"/>
              <a:t>Ця</a:t>
            </a:r>
            <a:r>
              <a:rPr lang="ru-RU" dirty="0" smtClean="0"/>
              <a:t> </a:t>
            </a:r>
            <a:r>
              <a:rPr lang="ru-RU" dirty="0" err="1" smtClean="0"/>
              <a:t>енергія</a:t>
            </a:r>
            <a:r>
              <a:rPr lang="ru-RU" dirty="0" smtClean="0"/>
              <a:t>, </a:t>
            </a:r>
            <a:r>
              <a:rPr lang="ru-RU" dirty="0" err="1" smtClean="0"/>
              <a:t>акумульована</a:t>
            </a:r>
            <a:r>
              <a:rPr lang="ru-RU" dirty="0" smtClean="0"/>
              <a:t> в </a:t>
            </a:r>
            <a:r>
              <a:rPr lang="ru-RU" dirty="0" err="1" smtClean="0"/>
              <a:t>органічних</a:t>
            </a:r>
            <a:r>
              <a:rPr lang="ru-RU" dirty="0" smtClean="0"/>
              <a:t> </a:t>
            </a:r>
            <a:r>
              <a:rPr lang="ru-RU" dirty="0" err="1" smtClean="0"/>
              <a:t>речовинах</a:t>
            </a:r>
            <a:r>
              <a:rPr lang="ru-RU" dirty="0" smtClean="0"/>
              <a:t>,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</a:t>
            </a:r>
            <a:r>
              <a:rPr lang="ru-RU" dirty="0" err="1" smtClean="0"/>
              <a:t>всіма</a:t>
            </a:r>
            <a:r>
              <a:rPr lang="ru-RU" dirty="0" smtClean="0"/>
              <a:t> </a:t>
            </a:r>
            <a:r>
              <a:rPr lang="ru-RU" dirty="0" err="1" smtClean="0"/>
              <a:t>живими</a:t>
            </a:r>
            <a:r>
              <a:rPr lang="ru-RU" dirty="0" smtClean="0"/>
              <a:t> </a:t>
            </a:r>
            <a:r>
              <a:rPr lang="ru-RU" dirty="0" err="1" smtClean="0"/>
              <a:t>організмами</a:t>
            </a:r>
            <a:r>
              <a:rPr lang="ru-RU" dirty="0" smtClean="0"/>
              <a:t> </a:t>
            </a:r>
            <a:r>
              <a:rPr lang="ru-RU" dirty="0" err="1" smtClean="0"/>
              <a:t>нашої</a:t>
            </a:r>
            <a:r>
              <a:rPr lang="ru-RU" dirty="0" smtClean="0"/>
              <a:t> </a:t>
            </a:r>
            <a:r>
              <a:rPr lang="ru-RU" dirty="0" err="1" smtClean="0"/>
              <a:t>планети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612"/>
            <a:ext cx="442915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500174"/>
            <a:ext cx="4786346" cy="521497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Шляхи </a:t>
            </a:r>
            <a:r>
              <a:rPr lang="ru-RU" dirty="0" err="1" smtClean="0"/>
              <a:t>підвищення</a:t>
            </a:r>
            <a:r>
              <a:rPr lang="ru-RU" dirty="0" smtClean="0"/>
              <a:t> </a:t>
            </a:r>
            <a:r>
              <a:rPr lang="ru-RU" dirty="0" err="1" smtClean="0"/>
              <a:t>продуктивності</a:t>
            </a:r>
            <a:r>
              <a:rPr lang="ru-RU" dirty="0" smtClean="0"/>
              <a:t> фотосинтезу. </a:t>
            </a:r>
            <a:r>
              <a:rPr lang="ru-RU" dirty="0" err="1" smtClean="0"/>
              <a:t>Складні</a:t>
            </a:r>
            <a:r>
              <a:rPr lang="ru-RU" dirty="0" smtClean="0"/>
              <a:t> </a:t>
            </a:r>
            <a:r>
              <a:rPr lang="ru-RU" dirty="0" err="1" smtClean="0"/>
              <a:t>біохімічні</a:t>
            </a:r>
            <a:r>
              <a:rPr lang="ru-RU" dirty="0" smtClean="0"/>
              <a:t> </a:t>
            </a:r>
            <a:r>
              <a:rPr lang="ru-RU" dirty="0" err="1" smtClean="0"/>
              <a:t>процеси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відбуваються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світлової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темнової</a:t>
            </a:r>
            <a:r>
              <a:rPr lang="ru-RU" dirty="0" smtClean="0"/>
              <a:t> </a:t>
            </a:r>
            <a:r>
              <a:rPr lang="ru-RU" dirty="0" err="1" smtClean="0"/>
              <a:t>стадії</a:t>
            </a:r>
            <a:r>
              <a:rPr lang="ru-RU" dirty="0" smtClean="0"/>
              <a:t> </a:t>
            </a:r>
            <a:r>
              <a:rPr lang="ru-RU" dirty="0" smtClean="0"/>
              <a:t>фотосинтезу, </a:t>
            </a:r>
            <a:r>
              <a:rPr lang="ru-RU" dirty="0" err="1" smtClean="0"/>
              <a:t>зумовлюють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складний</a:t>
            </a:r>
            <a:r>
              <a:rPr lang="ru-RU" dirty="0" smtClean="0"/>
              <a:t> характер </a:t>
            </a:r>
            <a:r>
              <a:rPr lang="ru-RU" dirty="0" err="1" smtClean="0"/>
              <a:t>залежності</a:t>
            </a:r>
            <a:r>
              <a:rPr lang="ru-RU" dirty="0" smtClean="0"/>
              <a:t>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функції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умов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рослини</a:t>
            </a:r>
            <a:r>
              <a:rPr lang="ru-RU" dirty="0" smtClean="0"/>
              <a:t>. На </a:t>
            </a:r>
            <a:r>
              <a:rPr lang="ru-RU" dirty="0" err="1" smtClean="0"/>
              <a:t>інтенсивність</a:t>
            </a:r>
            <a:r>
              <a:rPr lang="ru-RU" dirty="0" smtClean="0"/>
              <a:t> </a:t>
            </a:r>
            <a:r>
              <a:rPr lang="ru-RU" dirty="0" err="1" smtClean="0"/>
              <a:t>процесу</a:t>
            </a:r>
            <a:r>
              <a:rPr lang="ru-RU" dirty="0" smtClean="0"/>
              <a:t> фотосинтезу </a:t>
            </a:r>
            <a:r>
              <a:rPr lang="ru-RU" dirty="0" err="1" smtClean="0"/>
              <a:t>впливають</a:t>
            </a:r>
            <a:r>
              <a:rPr lang="ru-RU" dirty="0" smtClean="0"/>
              <a:t> як </a:t>
            </a:r>
            <a:r>
              <a:rPr lang="ru-RU" dirty="0" smtClean="0"/>
              <a:t>комплекс </a:t>
            </a:r>
            <a:r>
              <a:rPr lang="ru-RU" dirty="0" err="1" smtClean="0"/>
              <a:t>зовнішніх</a:t>
            </a:r>
            <a:r>
              <a:rPr lang="ru-RU" dirty="0" smtClean="0"/>
              <a:t> </a:t>
            </a:r>
            <a:r>
              <a:rPr lang="ru-RU" dirty="0" err="1" smtClean="0"/>
              <a:t>факторів</a:t>
            </a:r>
            <a:r>
              <a:rPr lang="ru-RU" dirty="0" smtClean="0"/>
              <a:t> — </a:t>
            </a:r>
            <a:r>
              <a:rPr lang="ru-RU" dirty="0" err="1" smtClean="0"/>
              <a:t>освітленість</a:t>
            </a:r>
            <a:r>
              <a:rPr lang="ru-RU" dirty="0" smtClean="0"/>
              <a:t>, температура </a:t>
            </a:r>
            <a:r>
              <a:rPr lang="ru-RU" dirty="0" err="1" smtClean="0"/>
              <a:t>середовища</a:t>
            </a:r>
            <a:r>
              <a:rPr lang="ru-RU" dirty="0" smtClean="0"/>
              <a:t>, </a:t>
            </a:r>
            <a:r>
              <a:rPr lang="ru-RU" dirty="0" err="1" smtClean="0"/>
              <a:t>вміст</a:t>
            </a:r>
            <a:r>
              <a:rPr lang="ru-RU" dirty="0" smtClean="0"/>
              <a:t> </a:t>
            </a:r>
            <a:r>
              <a:rPr lang="ru-RU" dirty="0" err="1" smtClean="0"/>
              <a:t>вуглекислого</a:t>
            </a:r>
            <a:r>
              <a:rPr lang="ru-RU" dirty="0" smtClean="0"/>
              <a:t> </a:t>
            </a:r>
            <a:r>
              <a:rPr lang="ru-RU" dirty="0" smtClean="0"/>
              <a:t>газу, </a:t>
            </a:r>
            <a:r>
              <a:rPr lang="ru-RU" dirty="0" err="1" smtClean="0"/>
              <a:t>вологість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, так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біологічні</a:t>
            </a:r>
            <a:r>
              <a:rPr lang="ru-RU" dirty="0" smtClean="0"/>
              <a:t> </a:t>
            </a:r>
            <a:r>
              <a:rPr lang="ru-RU" dirty="0" err="1" smtClean="0"/>
              <a:t>особливості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, </a:t>
            </a:r>
            <a:r>
              <a:rPr lang="ru-RU" dirty="0" err="1" smtClean="0"/>
              <a:t>специфіка</a:t>
            </a:r>
            <a:r>
              <a:rPr lang="ru-RU" dirty="0" smtClean="0"/>
              <a:t> </a:t>
            </a:r>
            <a:r>
              <a:rPr lang="ru-RU" dirty="0" err="1" smtClean="0"/>
              <a:t>їхньої</a:t>
            </a:r>
            <a:r>
              <a:rPr lang="ru-RU" dirty="0" smtClean="0"/>
              <a:t> </a:t>
            </a:r>
            <a:r>
              <a:rPr lang="ru-RU" dirty="0" err="1" smtClean="0"/>
              <a:t>реакції</a:t>
            </a:r>
            <a:r>
              <a:rPr lang="ru-RU" dirty="0" smtClean="0"/>
              <a:t> на </a:t>
            </a:r>
            <a:r>
              <a:rPr lang="ru-RU" dirty="0" err="1" smtClean="0"/>
              <a:t>зовнішні</a:t>
            </a:r>
            <a:r>
              <a:rPr lang="ru-RU" dirty="0" smtClean="0"/>
              <a:t> </a:t>
            </a:r>
            <a:r>
              <a:rPr lang="ru-RU" dirty="0" err="1" smtClean="0"/>
              <a:t>впливи</a:t>
            </a:r>
            <a:r>
              <a:rPr lang="ru-RU" dirty="0" smtClean="0"/>
              <a:t>. Ось </a:t>
            </a:r>
            <a:r>
              <a:rPr lang="ru-RU" dirty="0" err="1" smtClean="0"/>
              <a:t>чому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smtClean="0"/>
              <a:t>фотосинтезу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розглядати</a:t>
            </a:r>
            <a:r>
              <a:rPr lang="ru-RU" dirty="0" smtClean="0"/>
              <a:t> як результат </a:t>
            </a:r>
            <a:r>
              <a:rPr lang="ru-RU" dirty="0" err="1" smtClean="0"/>
              <a:t>взаємодії</a:t>
            </a:r>
            <a:r>
              <a:rPr lang="ru-RU" dirty="0" smtClean="0"/>
              <a:t> </a:t>
            </a:r>
            <a:r>
              <a:rPr lang="ru-RU" dirty="0" err="1" smtClean="0"/>
              <a:t>всього</a:t>
            </a:r>
            <a:r>
              <a:rPr lang="ru-RU" dirty="0" smtClean="0"/>
              <a:t> комплексу </a:t>
            </a:r>
            <a:r>
              <a:rPr lang="ru-RU" dirty="0" err="1" smtClean="0"/>
              <a:t>внутрішніх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зовнішніх</a:t>
            </a:r>
            <a:r>
              <a:rPr lang="ru-RU" dirty="0" smtClean="0"/>
              <a:t> </a:t>
            </a:r>
            <a:r>
              <a:rPr lang="ru-RU" dirty="0" err="1" smtClean="0"/>
              <a:t>чинників</a:t>
            </a:r>
            <a:r>
              <a:rPr lang="ru-RU" dirty="0" smtClean="0"/>
              <a:t> у </a:t>
            </a:r>
            <a:r>
              <a:rPr lang="ru-RU" dirty="0" err="1" smtClean="0"/>
              <a:t>життєдіяльності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2214554"/>
            <a:ext cx="407196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571612"/>
            <a:ext cx="8858312" cy="5143536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освітленості</a:t>
            </a:r>
            <a:r>
              <a:rPr lang="ru-RU" dirty="0" smtClean="0"/>
              <a:t>, </a:t>
            </a:r>
            <a:r>
              <a:rPr lang="ru-RU" dirty="0" err="1" smtClean="0"/>
              <a:t>температури</a:t>
            </a:r>
            <a:r>
              <a:rPr lang="ru-RU" dirty="0" smtClean="0"/>
              <a:t>, </a:t>
            </a:r>
            <a:r>
              <a:rPr lang="ru-RU" dirty="0" err="1" smtClean="0"/>
              <a:t>вологості</a:t>
            </a:r>
            <a:r>
              <a:rPr lang="ru-RU" dirty="0" smtClean="0"/>
              <a:t> потреби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відрізняються</a:t>
            </a:r>
            <a:r>
              <a:rPr lang="ru-RU" dirty="0" smtClean="0"/>
              <a:t> —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світлолюбні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тіневитривалі</a:t>
            </a:r>
            <a:r>
              <a:rPr lang="ru-RU" dirty="0" smtClean="0"/>
              <a:t> </a:t>
            </a:r>
            <a:r>
              <a:rPr lang="ru-RU" dirty="0" err="1" smtClean="0"/>
              <a:t>види</a:t>
            </a:r>
            <a:r>
              <a:rPr lang="ru-RU" dirty="0" smtClean="0"/>
              <a:t>, </a:t>
            </a:r>
            <a:r>
              <a:rPr lang="ru-RU" dirty="0" err="1" smtClean="0"/>
              <a:t>теплолюбні</a:t>
            </a:r>
            <a:r>
              <a:rPr lang="ru-RU" dirty="0" smtClean="0"/>
              <a:t>, </a:t>
            </a:r>
            <a:r>
              <a:rPr lang="ru-RU" dirty="0" err="1" smtClean="0"/>
              <a:t>холодостійкі</a:t>
            </a:r>
            <a:r>
              <a:rPr lang="ru-RU" dirty="0" smtClean="0"/>
              <a:t>, </a:t>
            </a:r>
            <a:r>
              <a:rPr lang="ru-RU" dirty="0" err="1" smtClean="0"/>
              <a:t>посухостійкі</a:t>
            </a:r>
            <a:r>
              <a:rPr lang="ru-RU" dirty="0" smtClean="0"/>
              <a:t> </a:t>
            </a:r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 </a:t>
            </a:r>
            <a:r>
              <a:rPr lang="ru-RU" dirty="0" err="1" smtClean="0"/>
              <a:t>Проте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зазначити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smtClean="0"/>
              <a:t>для </a:t>
            </a:r>
            <a:r>
              <a:rPr lang="ru-RU" dirty="0" err="1" smtClean="0"/>
              <a:t>більшості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 </a:t>
            </a:r>
            <a:r>
              <a:rPr lang="ru-RU" dirty="0" err="1" smtClean="0"/>
              <a:t>інтенсивність</a:t>
            </a:r>
            <a:r>
              <a:rPr lang="ru-RU" dirty="0" smtClean="0"/>
              <a:t> фотосинтезу </a:t>
            </a:r>
            <a:r>
              <a:rPr lang="ru-RU" dirty="0" err="1" smtClean="0"/>
              <a:t>посилюється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підвищенням</a:t>
            </a:r>
            <a:r>
              <a:rPr lang="ru-RU" dirty="0" smtClean="0"/>
              <a:t> </a:t>
            </a:r>
            <a:r>
              <a:rPr lang="ru-RU" dirty="0" err="1" smtClean="0"/>
              <a:t>температури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досягає</a:t>
            </a:r>
            <a:r>
              <a:rPr lang="ru-RU" dirty="0" smtClean="0"/>
              <a:t> максимуму за </a:t>
            </a:r>
            <a:r>
              <a:rPr lang="ru-RU" dirty="0" err="1" smtClean="0"/>
              <a:t>температури</a:t>
            </a:r>
            <a:r>
              <a:rPr lang="ru-RU" dirty="0" smtClean="0"/>
              <a:t> 25 °С, </a:t>
            </a:r>
            <a:r>
              <a:rPr lang="ru-RU" dirty="0" err="1" smtClean="0"/>
              <a:t>вмісту</a:t>
            </a:r>
            <a:r>
              <a:rPr lang="ru-RU" dirty="0" smtClean="0"/>
              <a:t> СО2 </a:t>
            </a:r>
            <a:r>
              <a:rPr lang="ru-RU" dirty="0" err="1" smtClean="0"/>
              <a:t>близько</a:t>
            </a:r>
            <a:r>
              <a:rPr lang="ru-RU" dirty="0" smtClean="0"/>
              <a:t> 1 %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насичення</a:t>
            </a:r>
            <a:r>
              <a:rPr lang="ru-RU" dirty="0" smtClean="0"/>
              <a:t> водою. Подальше </a:t>
            </a:r>
            <a:r>
              <a:rPr lang="ru-RU" dirty="0" err="1" smtClean="0"/>
              <a:t>зростання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показників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послаблювати</a:t>
            </a:r>
            <a:r>
              <a:rPr lang="ru-RU" dirty="0" smtClean="0"/>
              <a:t> </a:t>
            </a:r>
            <a:r>
              <a:rPr lang="ru-RU" dirty="0" err="1" smtClean="0"/>
              <a:t>інтенсивність</a:t>
            </a:r>
            <a:r>
              <a:rPr lang="ru-RU" dirty="0" smtClean="0"/>
              <a:t> фотосинтезу. </a:t>
            </a:r>
            <a:r>
              <a:rPr lang="ru-RU" dirty="0" err="1" smtClean="0"/>
              <a:t>Підвищення</a:t>
            </a:r>
            <a:r>
              <a:rPr lang="ru-RU" dirty="0" smtClean="0"/>
              <a:t> </a:t>
            </a:r>
            <a:r>
              <a:rPr lang="ru-RU" dirty="0" err="1" smtClean="0"/>
              <a:t>інтенсивності</a:t>
            </a:r>
            <a:r>
              <a:rPr lang="ru-RU" dirty="0" smtClean="0"/>
              <a:t> </a:t>
            </a:r>
            <a:r>
              <a:rPr lang="ru-RU" dirty="0" err="1" smtClean="0"/>
              <a:t>сонячного</a:t>
            </a:r>
            <a:r>
              <a:rPr lang="ru-RU" dirty="0" smtClean="0"/>
              <a:t> </a:t>
            </a:r>
            <a:r>
              <a:rPr lang="ru-RU" dirty="0" err="1" smtClean="0"/>
              <a:t>освітлення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1 до 30 % (</a:t>
            </a:r>
            <a:r>
              <a:rPr lang="ru-RU" dirty="0" err="1" smtClean="0"/>
              <a:t>від</a:t>
            </a:r>
            <a:r>
              <a:rPr lang="ru-RU" dirty="0" smtClean="0"/>
              <a:t> максимального) </a:t>
            </a:r>
            <a:r>
              <a:rPr lang="ru-RU" dirty="0" err="1" smtClean="0"/>
              <a:t>спричинює</a:t>
            </a:r>
            <a:r>
              <a:rPr lang="ru-RU" dirty="0" smtClean="0"/>
              <a:t> </a:t>
            </a:r>
            <a:r>
              <a:rPr lang="ru-RU" dirty="0" err="1" smtClean="0"/>
              <a:t>значне</a:t>
            </a:r>
            <a:r>
              <a:rPr lang="ru-RU" dirty="0" smtClean="0"/>
              <a:t> </a:t>
            </a:r>
            <a:r>
              <a:rPr lang="ru-RU" dirty="0" err="1" smtClean="0"/>
              <a:t>посилення</a:t>
            </a:r>
            <a:r>
              <a:rPr lang="ru-RU" dirty="0" smtClean="0"/>
              <a:t> </a:t>
            </a:r>
            <a:r>
              <a:rPr lang="ru-RU" dirty="0" err="1" smtClean="0"/>
              <a:t>інтенсивності</a:t>
            </a:r>
            <a:r>
              <a:rPr lang="ru-RU" dirty="0" smtClean="0"/>
              <a:t> фотосинтезу в </a:t>
            </a:r>
            <a:r>
              <a:rPr lang="ru-RU" dirty="0" err="1" smtClean="0"/>
              <a:t>усіх</a:t>
            </a:r>
            <a:r>
              <a:rPr lang="ru-RU" dirty="0" smtClean="0"/>
              <a:t> </a:t>
            </a:r>
            <a:r>
              <a:rPr lang="ru-RU" dirty="0" err="1" smtClean="0"/>
              <a:t>вищих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, а </a:t>
            </a:r>
            <a:r>
              <a:rPr lang="ru-RU" dirty="0" smtClean="0"/>
              <a:t>подальше </a:t>
            </a:r>
            <a:r>
              <a:rPr lang="ru-RU" dirty="0" err="1" smtClean="0"/>
              <a:t>підвищення</a:t>
            </a:r>
            <a:r>
              <a:rPr lang="ru-RU" dirty="0" smtClean="0"/>
              <a:t> </a:t>
            </a:r>
            <a:r>
              <a:rPr lang="ru-RU" dirty="0" err="1" smtClean="0"/>
              <a:t>інтенсивності</a:t>
            </a:r>
            <a:r>
              <a:rPr lang="ru-RU" dirty="0" smtClean="0"/>
              <a:t> </a:t>
            </a:r>
            <a:r>
              <a:rPr lang="ru-RU" dirty="0" err="1" smtClean="0"/>
              <a:t>освітлення</a:t>
            </a:r>
            <a:r>
              <a:rPr lang="ru-RU" dirty="0" smtClean="0"/>
              <a:t> </a:t>
            </a:r>
            <a:r>
              <a:rPr lang="ru-RU" dirty="0" err="1" smtClean="0"/>
              <a:t>посилює</a:t>
            </a:r>
            <a:r>
              <a:rPr lang="ru-RU" dirty="0" smtClean="0"/>
              <a:t> фотосинтез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smtClean="0"/>
              <a:t>у </a:t>
            </a:r>
            <a:r>
              <a:rPr lang="ru-RU" dirty="0" err="1" smtClean="0"/>
              <a:t>світлолюбних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688" y="2571744"/>
            <a:ext cx="8858312" cy="4143404"/>
          </a:xfrm>
        </p:spPr>
        <p:txBody>
          <a:bodyPr>
            <a:normAutofit fontScale="62500" lnSpcReduction="200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dirty="0" smtClean="0"/>
              <a:t>Фотосинтез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основний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утворення</a:t>
            </a:r>
            <a:r>
              <a:rPr lang="ru-RU" dirty="0" smtClean="0"/>
              <a:t> </a:t>
            </a:r>
            <a:r>
              <a:rPr lang="ru-RU" dirty="0" err="1" smtClean="0"/>
              <a:t>органічних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smtClean="0"/>
              <a:t>в </a:t>
            </a:r>
            <a:r>
              <a:rPr lang="ru-RU" dirty="0" err="1" smtClean="0"/>
              <a:t>поєднанні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асиміляцією</a:t>
            </a:r>
            <a:r>
              <a:rPr lang="ru-RU" dirty="0" smtClean="0"/>
              <a:t> </a:t>
            </a:r>
            <a:r>
              <a:rPr lang="ru-RU" dirty="0" err="1" smtClean="0"/>
              <a:t>мінеральних</a:t>
            </a:r>
            <a:r>
              <a:rPr lang="ru-RU" dirty="0" smtClean="0"/>
              <a:t> солей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ґрунту</a:t>
            </a:r>
            <a:r>
              <a:rPr lang="ru-RU" dirty="0" smtClean="0"/>
              <a:t> </a:t>
            </a:r>
            <a:r>
              <a:rPr lang="ru-RU" dirty="0" err="1" smtClean="0"/>
              <a:t>створює</a:t>
            </a:r>
            <a:r>
              <a:rPr lang="ru-RU" dirty="0" smtClean="0"/>
              <a:t> </a:t>
            </a:r>
            <a:r>
              <a:rPr lang="ru-RU" dirty="0" err="1" smtClean="0"/>
              <a:t>біомасу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. </a:t>
            </a:r>
            <a:r>
              <a:rPr lang="ru-RU" dirty="0" err="1" smtClean="0"/>
              <a:t>Органічні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утворюються</a:t>
            </a:r>
            <a:r>
              <a:rPr lang="ru-RU" dirty="0" smtClean="0"/>
              <a:t> в </a:t>
            </a:r>
            <a:r>
              <a:rPr lang="ru-RU" dirty="0" err="1" smtClean="0"/>
              <a:t>процесі</a:t>
            </a:r>
            <a:r>
              <a:rPr lang="ru-RU" dirty="0" smtClean="0"/>
              <a:t> </a:t>
            </a:r>
            <a:r>
              <a:rPr lang="ru-RU" dirty="0" smtClean="0"/>
              <a:t>фотосинтезу, </a:t>
            </a:r>
            <a:r>
              <a:rPr lang="ru-RU" dirty="0" err="1" smtClean="0"/>
              <a:t>становлять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95 % </a:t>
            </a:r>
            <a:r>
              <a:rPr lang="ru-RU" dirty="0" err="1" smtClean="0"/>
              <a:t>сухої</a:t>
            </a:r>
            <a:r>
              <a:rPr lang="ru-RU" dirty="0" smtClean="0"/>
              <a:t> </a:t>
            </a:r>
            <a:r>
              <a:rPr lang="ru-RU" dirty="0" err="1" smtClean="0"/>
              <a:t>маси</a:t>
            </a:r>
            <a:r>
              <a:rPr lang="ru-RU" dirty="0" smtClean="0"/>
              <a:t> </a:t>
            </a:r>
            <a:r>
              <a:rPr lang="ru-RU" dirty="0" err="1" smtClean="0"/>
              <a:t>рослини</a:t>
            </a:r>
            <a:r>
              <a:rPr lang="ru-RU" dirty="0" smtClean="0"/>
              <a:t>. Тому </a:t>
            </a:r>
            <a:r>
              <a:rPr lang="ru-RU" dirty="0" err="1" smtClean="0"/>
              <a:t>керування</a:t>
            </a:r>
            <a:r>
              <a:rPr lang="ru-RU" dirty="0" smtClean="0"/>
              <a:t> </a:t>
            </a:r>
            <a:r>
              <a:rPr lang="ru-RU" dirty="0" err="1" smtClean="0"/>
              <a:t>процесом</a:t>
            </a:r>
            <a:r>
              <a:rPr lang="ru-RU" dirty="0" smtClean="0"/>
              <a:t> </a:t>
            </a:r>
            <a:r>
              <a:rPr lang="ru-RU" dirty="0" err="1" smtClean="0"/>
              <a:t>становлять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95 % </a:t>
            </a:r>
            <a:r>
              <a:rPr lang="ru-RU" dirty="0" err="1" smtClean="0"/>
              <a:t>сухої</a:t>
            </a:r>
            <a:r>
              <a:rPr lang="ru-RU" dirty="0" smtClean="0"/>
              <a:t> </a:t>
            </a:r>
            <a:r>
              <a:rPr lang="ru-RU" dirty="0" err="1" smtClean="0"/>
              <a:t>маси</a:t>
            </a:r>
            <a:r>
              <a:rPr lang="ru-RU" dirty="0" smtClean="0"/>
              <a:t> </a:t>
            </a:r>
            <a:r>
              <a:rPr lang="ru-RU" dirty="0" err="1" smtClean="0"/>
              <a:t>рослини</a:t>
            </a:r>
            <a:r>
              <a:rPr lang="ru-RU" dirty="0" smtClean="0"/>
              <a:t>. Тому </a:t>
            </a:r>
            <a:r>
              <a:rPr lang="ru-RU" dirty="0" err="1" smtClean="0"/>
              <a:t>керування</a:t>
            </a:r>
            <a:r>
              <a:rPr lang="ru-RU" dirty="0" smtClean="0"/>
              <a:t> </a:t>
            </a:r>
            <a:r>
              <a:rPr lang="ru-RU" dirty="0" err="1" smtClean="0"/>
              <a:t>процесом</a:t>
            </a:r>
            <a:endParaRPr lang="ru-RU" dirty="0" smtClean="0"/>
          </a:p>
          <a:p>
            <a:pPr algn="ctr">
              <a:lnSpc>
                <a:spcPct val="120000"/>
              </a:lnSpc>
              <a:buNone/>
            </a:pPr>
            <a:r>
              <a:rPr lang="ru-RU" dirty="0" smtClean="0"/>
              <a:t>фотосинтезу, </a:t>
            </a:r>
            <a:r>
              <a:rPr lang="ru-RU" dirty="0" err="1" smtClean="0"/>
              <a:t>підвищення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продуктивності</a:t>
            </a:r>
            <a:r>
              <a:rPr lang="ru-RU" dirty="0" smtClean="0"/>
              <a:t> — один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ефективних</a:t>
            </a:r>
            <a:r>
              <a:rPr lang="ru-RU" dirty="0" smtClean="0"/>
              <a:t> </a:t>
            </a:r>
            <a:r>
              <a:rPr lang="ru-RU" dirty="0" err="1" smtClean="0"/>
              <a:t>методів</a:t>
            </a:r>
            <a:endParaRPr lang="ru-RU" dirty="0" smtClean="0"/>
          </a:p>
          <a:p>
            <a:pPr algn="ctr">
              <a:lnSpc>
                <a:spcPct val="120000"/>
              </a:lnSpc>
              <a:buNone/>
            </a:pPr>
            <a:r>
              <a:rPr lang="ru-RU" dirty="0" err="1" smtClean="0"/>
              <a:t>впливу</a:t>
            </a:r>
            <a:r>
              <a:rPr lang="ru-RU" dirty="0" smtClean="0"/>
              <a:t> на </a:t>
            </a:r>
            <a:r>
              <a:rPr lang="ru-RU" dirty="0" err="1" smtClean="0"/>
              <a:t>продуктивність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, а для </a:t>
            </a:r>
            <a:r>
              <a:rPr lang="ru-RU" dirty="0" err="1" smtClean="0"/>
              <a:t>сільськогосподарських</a:t>
            </a:r>
            <a:r>
              <a:rPr lang="ru-RU" dirty="0" smtClean="0"/>
              <a:t> культур —</a:t>
            </a:r>
          </a:p>
          <a:p>
            <a:pPr algn="ctr">
              <a:lnSpc>
                <a:spcPct val="120000"/>
              </a:lnSpc>
              <a:buNone/>
            </a:pP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важливий</a:t>
            </a:r>
            <a:r>
              <a:rPr lang="ru-RU" dirty="0" smtClean="0"/>
              <a:t> </a:t>
            </a:r>
            <a:r>
              <a:rPr lang="ru-RU" dirty="0" err="1" smtClean="0"/>
              <a:t>засіб</a:t>
            </a:r>
            <a:r>
              <a:rPr lang="ru-RU" dirty="0" smtClean="0"/>
              <a:t> </a:t>
            </a:r>
            <a:r>
              <a:rPr lang="ru-RU" dirty="0" err="1" smtClean="0"/>
              <a:t>підвищення</a:t>
            </a:r>
            <a:r>
              <a:rPr lang="ru-RU" dirty="0" smtClean="0"/>
              <a:t> </a:t>
            </a:r>
            <a:r>
              <a:rPr lang="ru-RU" dirty="0" err="1" smtClean="0"/>
              <a:t>врожаю</a:t>
            </a:r>
            <a:r>
              <a:rPr lang="ru-RU" dirty="0" smtClean="0"/>
              <a:t>. </a:t>
            </a:r>
            <a:r>
              <a:rPr lang="ru-RU" dirty="0" err="1" smtClean="0"/>
              <a:t>Розроблено</a:t>
            </a:r>
            <a:r>
              <a:rPr lang="ru-RU" dirty="0" smtClean="0"/>
              <a:t> комплекс </a:t>
            </a:r>
            <a:r>
              <a:rPr lang="ru-RU" dirty="0" err="1" smtClean="0"/>
              <a:t>агротехнічних</a:t>
            </a:r>
            <a:endParaRPr lang="ru-RU" dirty="0" smtClean="0"/>
          </a:p>
          <a:p>
            <a:pPr algn="ctr">
              <a:lnSpc>
                <a:spcPct val="120000"/>
              </a:lnSpc>
              <a:buNone/>
            </a:pPr>
            <a:r>
              <a:rPr lang="ru-RU" dirty="0" err="1" smtClean="0"/>
              <a:t>заходів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дають</a:t>
            </a:r>
            <a:r>
              <a:rPr lang="ru-RU" dirty="0" smtClean="0"/>
              <a:t> </a:t>
            </a:r>
            <a:r>
              <a:rPr lang="ru-RU" dirty="0" err="1" smtClean="0"/>
              <a:t>змогу</a:t>
            </a:r>
            <a:r>
              <a:rPr lang="ru-RU" dirty="0" smtClean="0"/>
              <a:t> </a:t>
            </a:r>
            <a:r>
              <a:rPr lang="ru-RU" dirty="0" err="1" smtClean="0"/>
              <a:t>впливати</a:t>
            </a:r>
            <a:r>
              <a:rPr lang="ru-RU" dirty="0" smtClean="0"/>
              <a:t> на </a:t>
            </a:r>
            <a:r>
              <a:rPr lang="ru-RU" dirty="0" err="1" smtClean="0"/>
              <a:t>процес</a:t>
            </a:r>
            <a:r>
              <a:rPr lang="ru-RU" dirty="0" smtClean="0"/>
              <a:t> фотосинтезу. До них </a:t>
            </a:r>
            <a:r>
              <a:rPr lang="ru-RU" dirty="0" err="1" smtClean="0"/>
              <a:t>належить</a:t>
            </a:r>
            <a:endParaRPr lang="ru-RU" dirty="0" smtClean="0"/>
          </a:p>
          <a:p>
            <a:pPr algn="ctr">
              <a:lnSpc>
                <a:spcPct val="120000"/>
              </a:lnSpc>
              <a:buNone/>
            </a:pPr>
            <a:r>
              <a:rPr lang="ru-RU" dirty="0" err="1" smtClean="0"/>
              <a:t>забезпечення</a:t>
            </a:r>
            <a:r>
              <a:rPr lang="ru-RU" dirty="0" smtClean="0"/>
              <a:t> потреб </a:t>
            </a:r>
            <a:r>
              <a:rPr lang="ru-RU" dirty="0" err="1" smtClean="0"/>
              <a:t>рослини</a:t>
            </a:r>
            <a:r>
              <a:rPr lang="ru-RU" dirty="0" smtClean="0"/>
              <a:t> водою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мінеральними</a:t>
            </a:r>
            <a:r>
              <a:rPr lang="ru-RU" dirty="0" smtClean="0"/>
              <a:t> солями, у тому </a:t>
            </a:r>
            <a:r>
              <a:rPr lang="ru-RU" dirty="0" err="1" smtClean="0"/>
              <a:t>числі</a:t>
            </a:r>
            <a:endParaRPr lang="ru-RU" dirty="0" smtClean="0"/>
          </a:p>
          <a:p>
            <a:pPr algn="ctr">
              <a:lnSpc>
                <a:spcPct val="120000"/>
              </a:lnSpc>
              <a:buNone/>
            </a:pPr>
            <a:r>
              <a:rPr lang="ru-RU" dirty="0" err="1" smtClean="0"/>
              <a:t>мікроелементами</a:t>
            </a:r>
            <a:r>
              <a:rPr lang="ru-RU" dirty="0" smtClean="0"/>
              <a:t> (</a:t>
            </a:r>
            <a:r>
              <a:rPr lang="ru-RU" dirty="0" err="1" smtClean="0"/>
              <a:t>міддю</a:t>
            </a:r>
            <a:r>
              <a:rPr lang="ru-RU" dirty="0" smtClean="0"/>
              <a:t>, цинком </a:t>
            </a:r>
            <a:r>
              <a:rPr lang="ru-RU" dirty="0" err="1" smtClean="0"/>
              <a:t>тощо</a:t>
            </a:r>
            <a:r>
              <a:rPr lang="ru-RU" dirty="0" smtClean="0"/>
              <a:t>),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залежить</a:t>
            </a:r>
            <a:r>
              <a:rPr lang="ru-RU" dirty="0" smtClean="0"/>
              <a:t> </a:t>
            </a:r>
            <a:r>
              <a:rPr lang="ru-RU" dirty="0" err="1" smtClean="0"/>
              <a:t>продуктивність</a:t>
            </a:r>
            <a:endParaRPr lang="ru-RU" dirty="0" smtClean="0"/>
          </a:p>
          <a:p>
            <a:pPr algn="ctr">
              <a:lnSpc>
                <a:spcPct val="120000"/>
              </a:lnSpc>
              <a:buNone/>
            </a:pP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всього</a:t>
            </a:r>
            <a:r>
              <a:rPr lang="ru-RU" dirty="0" smtClean="0"/>
              <a:t> </a:t>
            </a:r>
            <a:r>
              <a:rPr lang="ru-RU" dirty="0" err="1" smtClean="0"/>
              <a:t>фотосинтезуючого</a:t>
            </a:r>
            <a:r>
              <a:rPr lang="ru-RU" dirty="0" smtClean="0"/>
              <a:t> </a:t>
            </a:r>
            <a:r>
              <a:rPr lang="ru-RU" dirty="0" err="1" smtClean="0"/>
              <a:t>апарату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.</a:t>
            </a:r>
            <a:endParaRPr lang="ru-RU" dirty="0" smtClean="0"/>
          </a:p>
          <a:p>
            <a:pPr algn="ctr">
              <a:lnSpc>
                <a:spcPct val="120000"/>
              </a:lnSpc>
            </a:pPr>
            <a:endParaRPr lang="ru-RU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42852"/>
            <a:ext cx="7643866" cy="2362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357686" y="1600200"/>
            <a:ext cx="4643470" cy="5114948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ефективним</a:t>
            </a:r>
            <a:r>
              <a:rPr lang="ru-RU" dirty="0" smtClean="0"/>
              <a:t> методом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підвищення</a:t>
            </a:r>
            <a:r>
              <a:rPr lang="ru-RU" dirty="0" smtClean="0"/>
              <a:t> </a:t>
            </a:r>
            <a:r>
              <a:rPr lang="ru-RU" dirty="0" err="1" smtClean="0"/>
              <a:t>вмісту</a:t>
            </a:r>
            <a:r>
              <a:rPr lang="ru-RU" dirty="0" smtClean="0"/>
              <a:t> СО2 шляхом </a:t>
            </a:r>
            <a:r>
              <a:rPr lang="ru-RU" dirty="0" err="1" smtClean="0"/>
              <a:t>поливання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 водою</a:t>
            </a:r>
            <a:r>
              <a:rPr lang="ru-RU" dirty="0" smtClean="0"/>
              <a:t>, яка </a:t>
            </a:r>
            <a:r>
              <a:rPr lang="ru-RU" dirty="0" err="1" smtClean="0"/>
              <a:t>насичена</a:t>
            </a:r>
            <a:r>
              <a:rPr lang="ru-RU" dirty="0" smtClean="0"/>
              <a:t> </a:t>
            </a:r>
            <a:r>
              <a:rPr lang="ru-RU" dirty="0" err="1" smtClean="0"/>
              <a:t>вуглекислим</a:t>
            </a:r>
            <a:r>
              <a:rPr lang="ru-RU" dirty="0" smtClean="0"/>
              <a:t> газом. </a:t>
            </a:r>
            <a:r>
              <a:rPr lang="ru-RU" dirty="0" err="1" smtClean="0"/>
              <a:t>Важливим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правильне</a:t>
            </a:r>
            <a:r>
              <a:rPr lang="ru-RU" dirty="0" smtClean="0"/>
              <a:t> </a:t>
            </a:r>
            <a:r>
              <a:rPr lang="ru-RU" dirty="0" err="1" smtClean="0"/>
              <a:t>розміщення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 та </a:t>
            </a:r>
            <a:r>
              <a:rPr lang="ru-RU" dirty="0" err="1" smtClean="0"/>
              <a:t>густоти</a:t>
            </a:r>
            <a:r>
              <a:rPr lang="ru-RU" dirty="0" smtClean="0"/>
              <a:t> </a:t>
            </a:r>
            <a:r>
              <a:rPr lang="ru-RU" dirty="0" err="1" smtClean="0"/>
              <a:t>посіву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. Цей метод </a:t>
            </a:r>
            <a:r>
              <a:rPr lang="ru-RU" dirty="0" err="1" smtClean="0"/>
              <a:t>дає</a:t>
            </a:r>
            <a:r>
              <a:rPr lang="ru-RU" dirty="0" smtClean="0"/>
              <a:t> </a:t>
            </a:r>
            <a:r>
              <a:rPr lang="ru-RU" dirty="0" err="1" smtClean="0"/>
              <a:t>змогу</a:t>
            </a:r>
            <a:r>
              <a:rPr lang="ru-RU" dirty="0" smtClean="0"/>
              <a:t> </a:t>
            </a:r>
            <a:r>
              <a:rPr lang="ru-RU" dirty="0" err="1" smtClean="0"/>
              <a:t>запобігти</a:t>
            </a:r>
            <a:r>
              <a:rPr lang="ru-RU" dirty="0" smtClean="0"/>
              <a:t> </a:t>
            </a:r>
            <a:r>
              <a:rPr lang="ru-RU" dirty="0" err="1" smtClean="0"/>
              <a:t>самозатіненню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використати</a:t>
            </a:r>
            <a:r>
              <a:rPr lang="ru-RU" dirty="0" smtClean="0"/>
              <a:t> </a:t>
            </a:r>
            <a:r>
              <a:rPr lang="ru-RU" dirty="0" err="1" smtClean="0"/>
              <a:t>максимальну</a:t>
            </a:r>
            <a:r>
              <a:rPr lang="ru-RU" dirty="0" smtClean="0"/>
              <a:t> </a:t>
            </a:r>
            <a:r>
              <a:rPr lang="ru-RU" dirty="0" err="1" smtClean="0"/>
              <a:t>площу</a:t>
            </a:r>
            <a:r>
              <a:rPr lang="ru-RU" dirty="0" smtClean="0"/>
              <a:t> </a:t>
            </a:r>
            <a:r>
              <a:rPr lang="ru-RU" dirty="0" err="1" smtClean="0"/>
              <a:t>їхніх</a:t>
            </a:r>
            <a:r>
              <a:rPr lang="ru-RU" dirty="0" smtClean="0"/>
              <a:t> </a:t>
            </a:r>
            <a:r>
              <a:rPr lang="ru-RU" dirty="0" err="1" smtClean="0"/>
              <a:t>листків</a:t>
            </a:r>
            <a:r>
              <a:rPr lang="ru-RU" dirty="0" smtClean="0"/>
              <a:t>. </a:t>
            </a:r>
            <a:r>
              <a:rPr lang="ru-RU" dirty="0" err="1" smtClean="0"/>
              <a:t>Велику</a:t>
            </a:r>
            <a:r>
              <a:rPr lang="ru-RU" dirty="0" smtClean="0"/>
              <a:t> </a:t>
            </a:r>
            <a:r>
              <a:rPr lang="ru-RU" dirty="0" smtClean="0"/>
              <a:t>роль в </a:t>
            </a:r>
            <a:r>
              <a:rPr lang="ru-RU" dirty="0" err="1" smtClean="0"/>
              <a:t>ефективності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сільськогосподарськими</a:t>
            </a:r>
            <a:r>
              <a:rPr lang="ru-RU" dirty="0" smtClean="0"/>
              <a:t> культурами </a:t>
            </a:r>
            <a:r>
              <a:rPr lang="ru-RU" dirty="0" err="1" smtClean="0"/>
              <a:t>сонячної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 </a:t>
            </a:r>
            <a:r>
              <a:rPr lang="ru-RU" dirty="0" err="1" smtClean="0"/>
              <a:t>відіграє</a:t>
            </a:r>
            <a:r>
              <a:rPr lang="ru-RU" dirty="0" smtClean="0"/>
              <a:t> </a:t>
            </a:r>
            <a:r>
              <a:rPr lang="ru-RU" dirty="0" err="1" smtClean="0"/>
              <a:t>селекція</a:t>
            </a:r>
            <a:r>
              <a:rPr lang="ru-RU" dirty="0" smtClean="0"/>
              <a:t> —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посухостійких</a:t>
            </a:r>
            <a:r>
              <a:rPr lang="ru-RU" dirty="0" smtClean="0"/>
              <a:t> </a:t>
            </a:r>
            <a:r>
              <a:rPr lang="ru-RU" dirty="0" err="1" smtClean="0"/>
              <a:t>сортів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високі</a:t>
            </a:r>
            <a:r>
              <a:rPr lang="ru-RU" dirty="0" smtClean="0"/>
              <a:t> </a:t>
            </a:r>
            <a:r>
              <a:rPr lang="ru-RU" dirty="0" err="1" smtClean="0"/>
              <a:t>інтенсивності</a:t>
            </a:r>
            <a:r>
              <a:rPr lang="ru-RU" dirty="0" smtClean="0"/>
              <a:t> фотосинтезу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ростових</a:t>
            </a:r>
            <a:r>
              <a:rPr lang="ru-RU" dirty="0" smtClean="0"/>
              <a:t> </a:t>
            </a:r>
            <a:r>
              <a:rPr lang="ru-RU" dirty="0" err="1" smtClean="0"/>
              <a:t>процесів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214554"/>
            <a:ext cx="450059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2714620"/>
            <a:ext cx="6357982" cy="2000264"/>
          </a:xfrm>
        </p:spPr>
        <p:txBody>
          <a:bodyPr>
            <a:normAutofit/>
          </a:bodyPr>
          <a:lstStyle/>
          <a:p>
            <a:r>
              <a:rPr lang="uk-UA" sz="5400" dirty="0" smtClean="0"/>
              <a:t>ДЯКУЮ ЗА УВАГУ!</a:t>
            </a:r>
            <a:endParaRPr lang="ru-RU" sz="5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500174"/>
            <a:ext cx="5072098" cy="5214974"/>
          </a:xfrm>
        </p:spPr>
        <p:txBody>
          <a:bodyPr>
            <a:normAutofit/>
          </a:bodyPr>
          <a:lstStyle/>
          <a:p>
            <a:r>
              <a:rPr lang="ru-RU" dirty="0" smtClean="0"/>
              <a:t>З </a:t>
            </a:r>
            <a:r>
              <a:rPr lang="ru-RU" dirty="0" err="1" smtClean="0"/>
              <a:t>появою</a:t>
            </a:r>
            <a:r>
              <a:rPr lang="ru-RU" dirty="0" smtClean="0"/>
              <a:t> </a:t>
            </a:r>
            <a:r>
              <a:rPr lang="ru-RU" dirty="0" err="1" smtClean="0"/>
              <a:t>автотрофних</a:t>
            </a:r>
            <a:r>
              <a:rPr lang="ru-RU" dirty="0" smtClean="0"/>
              <a:t> </a:t>
            </a:r>
            <a:r>
              <a:rPr lang="ru-RU" dirty="0" err="1" smtClean="0"/>
              <a:t>організмів</a:t>
            </a:r>
            <a:r>
              <a:rPr lang="ru-RU" dirty="0" smtClean="0"/>
              <a:t>, </a:t>
            </a:r>
            <a:r>
              <a:rPr lang="ru-RU" dirty="0" err="1" smtClean="0"/>
              <a:t>насамперед</a:t>
            </a:r>
            <a:r>
              <a:rPr lang="ru-RU" dirty="0" smtClean="0"/>
              <a:t> </a:t>
            </a:r>
            <a:r>
              <a:rPr lang="ru-RU" dirty="0" err="1" smtClean="0"/>
              <a:t>зелених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, </a:t>
            </a:r>
            <a:r>
              <a:rPr lang="ru-RU" dirty="0" smtClean="0"/>
              <a:t>став </a:t>
            </a:r>
            <a:r>
              <a:rPr lang="ru-RU" dirty="0" err="1" smtClean="0"/>
              <a:t>можливим</a:t>
            </a:r>
            <a:r>
              <a:rPr lang="ru-RU" dirty="0" smtClean="0"/>
              <a:t> </a:t>
            </a:r>
            <a:r>
              <a:rPr lang="ru-RU" dirty="0" smtClean="0"/>
              <a:t>синтез </a:t>
            </a:r>
            <a:r>
              <a:rPr lang="ru-RU" dirty="0" err="1" smtClean="0"/>
              <a:t>органічних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неорганічних</a:t>
            </a:r>
            <a:r>
              <a:rPr lang="ru-RU" dirty="0" smtClean="0"/>
              <a:t> </a:t>
            </a:r>
            <a:r>
              <a:rPr lang="ru-RU" dirty="0" err="1" smtClean="0"/>
              <a:t>сполук</a:t>
            </a:r>
            <a:r>
              <a:rPr lang="ru-RU" dirty="0" smtClean="0"/>
              <a:t>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використанню</a:t>
            </a:r>
            <a:r>
              <a:rPr lang="ru-RU" dirty="0" smtClean="0"/>
              <a:t> </a:t>
            </a:r>
            <a:r>
              <a:rPr lang="ru-RU" dirty="0" err="1" smtClean="0"/>
              <a:t>сонячної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 (</a:t>
            </a:r>
            <a:r>
              <a:rPr lang="ru-RU" dirty="0" err="1" smtClean="0"/>
              <a:t>космічна</a:t>
            </a:r>
            <a:r>
              <a:rPr lang="ru-RU" dirty="0" smtClean="0"/>
              <a:t> роль </a:t>
            </a:r>
            <a:r>
              <a:rPr lang="ru-RU" dirty="0" err="1" smtClean="0"/>
              <a:t>рослин</a:t>
            </a:r>
            <a:r>
              <a:rPr lang="ru-RU" dirty="0" smtClean="0"/>
              <a:t>), а </a:t>
            </a:r>
            <a:r>
              <a:rPr lang="ru-RU" dirty="0" err="1" smtClean="0"/>
              <a:t>отже</a:t>
            </a:r>
            <a:r>
              <a:rPr lang="ru-RU" dirty="0" smtClean="0"/>
              <a:t>, </a:t>
            </a:r>
            <a:r>
              <a:rPr lang="ru-RU" dirty="0" err="1" smtClean="0"/>
              <a:t>існування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подальший</a:t>
            </a:r>
            <a:r>
              <a:rPr lang="ru-RU" dirty="0" smtClean="0"/>
              <a:t>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2357430"/>
            <a:ext cx="3076579" cy="2900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488" y="1500174"/>
            <a:ext cx="6143668" cy="521497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З </a:t>
            </a:r>
            <a:r>
              <a:rPr lang="ru-RU" dirty="0" err="1" smtClean="0"/>
              <a:t>виникненням</a:t>
            </a:r>
            <a:r>
              <a:rPr lang="ru-RU" dirty="0" smtClean="0"/>
              <a:t> фотосинтезу </a:t>
            </a:r>
            <a:r>
              <a:rPr lang="ru-RU" dirty="0" err="1" smtClean="0"/>
              <a:t>відбулася</a:t>
            </a:r>
            <a:r>
              <a:rPr lang="ru-RU" dirty="0" smtClean="0"/>
              <a:t> </a:t>
            </a:r>
            <a:r>
              <a:rPr lang="ru-RU" dirty="0" err="1" smtClean="0"/>
              <a:t>дивергенція</a:t>
            </a:r>
            <a:r>
              <a:rPr lang="ru-RU" dirty="0" smtClean="0"/>
              <a:t> </a:t>
            </a:r>
            <a:r>
              <a:rPr lang="ru-RU" dirty="0" err="1" smtClean="0"/>
              <a:t>органічного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 в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напрямках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відрізнялися</a:t>
            </a:r>
            <a:r>
              <a:rPr lang="ru-RU" dirty="0" smtClean="0"/>
              <a:t> способом </a:t>
            </a:r>
            <a:r>
              <a:rPr lang="ru-RU" dirty="0" err="1" smtClean="0"/>
              <a:t>живлення</a:t>
            </a:r>
            <a:r>
              <a:rPr lang="ru-RU" dirty="0" smtClean="0"/>
              <a:t> (</a:t>
            </a:r>
            <a:r>
              <a:rPr lang="ru-RU" dirty="0" err="1" smtClean="0"/>
              <a:t>автотрофні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гетеротрофні</a:t>
            </a:r>
            <a:r>
              <a:rPr lang="ru-RU" dirty="0" smtClean="0"/>
              <a:t> </a:t>
            </a:r>
            <a:r>
              <a:rPr lang="ru-RU" dirty="0" err="1" smtClean="0"/>
              <a:t>організми</a:t>
            </a:r>
            <a:r>
              <a:rPr lang="ru-RU" dirty="0" smtClean="0"/>
              <a:t>).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появі</a:t>
            </a:r>
            <a:r>
              <a:rPr lang="ru-RU" dirty="0" smtClean="0"/>
              <a:t> </a:t>
            </a:r>
            <a:r>
              <a:rPr lang="ru-RU" dirty="0" err="1" smtClean="0"/>
              <a:t>автотрофних</a:t>
            </a:r>
            <a:r>
              <a:rPr lang="ru-RU" dirty="0" smtClean="0"/>
              <a:t> </a:t>
            </a:r>
            <a:r>
              <a:rPr lang="ru-RU" dirty="0" err="1" smtClean="0"/>
              <a:t>фотосинтезуючих</a:t>
            </a:r>
            <a:r>
              <a:rPr lang="ru-RU" dirty="0" smtClean="0"/>
              <a:t> </a:t>
            </a:r>
            <a:r>
              <a:rPr lang="ru-RU" dirty="0" err="1" smtClean="0"/>
              <a:t>організмів</a:t>
            </a:r>
            <a:r>
              <a:rPr lang="ru-RU" dirty="0" smtClean="0"/>
              <a:t> вода </a:t>
            </a:r>
            <a:r>
              <a:rPr lang="ru-RU" dirty="0" err="1" smtClean="0"/>
              <a:t>й</a:t>
            </a:r>
            <a:r>
              <a:rPr lang="ru-RU" dirty="0" smtClean="0"/>
              <a:t> атмосфера </a:t>
            </a:r>
            <a:r>
              <a:rPr lang="ru-RU" dirty="0" smtClean="0"/>
              <a:t>почали </a:t>
            </a:r>
            <a:r>
              <a:rPr lang="ru-RU" dirty="0" err="1" smtClean="0"/>
              <a:t>збагачуватися</a:t>
            </a:r>
            <a:r>
              <a:rPr lang="ru-RU" dirty="0" smtClean="0"/>
              <a:t> на </a:t>
            </a:r>
            <a:r>
              <a:rPr lang="ru-RU" dirty="0" err="1" smtClean="0"/>
              <a:t>вільний</a:t>
            </a:r>
            <a:r>
              <a:rPr lang="ru-RU" dirty="0" smtClean="0"/>
              <a:t> </a:t>
            </a:r>
            <a:r>
              <a:rPr lang="ru-RU" dirty="0" err="1" smtClean="0"/>
              <a:t>кисень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стало </a:t>
            </a:r>
            <a:r>
              <a:rPr lang="ru-RU" dirty="0" err="1" smtClean="0"/>
              <a:t>передумовою</a:t>
            </a:r>
            <a:r>
              <a:rPr lang="ru-RU" dirty="0" smtClean="0"/>
              <a:t> </a:t>
            </a:r>
            <a:r>
              <a:rPr lang="ru-RU" dirty="0" err="1" smtClean="0"/>
              <a:t>появи</a:t>
            </a:r>
            <a:r>
              <a:rPr lang="ru-RU" dirty="0" smtClean="0"/>
              <a:t> </a:t>
            </a:r>
            <a:r>
              <a:rPr lang="ru-RU" dirty="0" err="1" smtClean="0"/>
              <a:t>аеробних</a:t>
            </a:r>
            <a:r>
              <a:rPr lang="ru-RU" dirty="0" smtClean="0"/>
              <a:t> </a:t>
            </a:r>
            <a:r>
              <a:rPr lang="ru-RU" dirty="0" err="1" smtClean="0"/>
              <a:t>організмів</a:t>
            </a:r>
            <a:r>
              <a:rPr lang="ru-RU" dirty="0" smtClean="0"/>
              <a:t>, </a:t>
            </a:r>
            <a:r>
              <a:rPr lang="ru-RU" dirty="0" err="1" smtClean="0"/>
              <a:t>здатних</a:t>
            </a:r>
            <a:r>
              <a:rPr lang="ru-RU" dirty="0" smtClean="0"/>
              <a:t> до </a:t>
            </a:r>
            <a:r>
              <a:rPr lang="ru-RU" dirty="0" err="1" smtClean="0"/>
              <a:t>ефективнішого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енергіїв</a:t>
            </a:r>
            <a:r>
              <a:rPr lang="ru-RU" dirty="0" smtClean="0"/>
              <a:t> </a:t>
            </a:r>
            <a:r>
              <a:rPr lang="ru-RU" dirty="0" err="1" smtClean="0"/>
              <a:t>процесі</a:t>
            </a:r>
            <a:r>
              <a:rPr lang="ru-RU" dirty="0" smtClean="0"/>
              <a:t> </a:t>
            </a:r>
            <a:r>
              <a:rPr lang="ru-RU" dirty="0" err="1" smtClean="0"/>
              <a:t>життєдіяльності</a:t>
            </a:r>
            <a:r>
              <a:rPr lang="ru-RU" dirty="0" smtClean="0"/>
              <a:t>. </a:t>
            </a:r>
            <a:r>
              <a:rPr lang="ru-RU" dirty="0" err="1" smtClean="0"/>
              <a:t>Нагромадження</a:t>
            </a:r>
            <a:r>
              <a:rPr lang="ru-RU" dirty="0" smtClean="0"/>
              <a:t> </a:t>
            </a:r>
            <a:r>
              <a:rPr lang="ru-RU" dirty="0" err="1" smtClean="0"/>
              <a:t>кисню</a:t>
            </a:r>
            <a:r>
              <a:rPr lang="ru-RU" dirty="0" smtClean="0"/>
              <a:t> </a:t>
            </a:r>
            <a:r>
              <a:rPr lang="ru-RU" dirty="0" err="1" smtClean="0"/>
              <a:t>зумовило</a:t>
            </a:r>
            <a:r>
              <a:rPr lang="ru-RU" dirty="0" smtClean="0"/>
              <a:t> </a:t>
            </a:r>
            <a:r>
              <a:rPr lang="ru-RU" dirty="0" err="1" smtClean="0"/>
              <a:t>утворення</a:t>
            </a:r>
            <a:r>
              <a:rPr lang="ru-RU" dirty="0" smtClean="0"/>
              <a:t> </a:t>
            </a:r>
            <a:r>
              <a:rPr lang="ru-RU" dirty="0" smtClean="0"/>
              <a:t>у </a:t>
            </a:r>
            <a:r>
              <a:rPr lang="ru-RU" dirty="0" err="1" smtClean="0"/>
              <a:t>верхніх</a:t>
            </a:r>
            <a:r>
              <a:rPr lang="ru-RU" dirty="0" smtClean="0"/>
              <a:t> </a:t>
            </a:r>
            <a:r>
              <a:rPr lang="ru-RU" dirty="0" smtClean="0"/>
              <a:t>шарах </a:t>
            </a:r>
            <a:r>
              <a:rPr lang="ru-RU" dirty="0" err="1" smtClean="0"/>
              <a:t>атмосфери</a:t>
            </a:r>
            <a:r>
              <a:rPr lang="ru-RU" dirty="0" smtClean="0"/>
              <a:t> озонового </a:t>
            </a:r>
            <a:r>
              <a:rPr lang="ru-RU" dirty="0" err="1" smtClean="0"/>
              <a:t>екрана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не пропускав </a:t>
            </a:r>
            <a:r>
              <a:rPr lang="ru-RU" dirty="0" err="1" smtClean="0"/>
              <a:t>згубного</a:t>
            </a:r>
            <a:r>
              <a:rPr lang="ru-RU" dirty="0" smtClean="0"/>
              <a:t> </a:t>
            </a:r>
            <a:r>
              <a:rPr lang="ru-RU" dirty="0" smtClean="0"/>
              <a:t>для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ультрафіолетового</a:t>
            </a:r>
            <a:r>
              <a:rPr lang="ru-RU" dirty="0" smtClean="0"/>
              <a:t> </a:t>
            </a:r>
            <a:r>
              <a:rPr lang="ru-RU" dirty="0" err="1" smtClean="0"/>
              <a:t>випромінювання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забезпечило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виходу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smtClean="0"/>
              <a:t>на </a:t>
            </a:r>
            <a:r>
              <a:rPr lang="ru-RU" dirty="0" err="1" smtClean="0"/>
              <a:t>суходіл</a:t>
            </a:r>
            <a:r>
              <a:rPr lang="ru-RU" dirty="0" smtClean="0"/>
              <a:t>. </a:t>
            </a:r>
            <a:r>
              <a:rPr lang="ru-RU" dirty="0" err="1" smtClean="0"/>
              <a:t>Поява</a:t>
            </a:r>
            <a:r>
              <a:rPr lang="ru-RU" dirty="0" smtClean="0"/>
              <a:t> </a:t>
            </a:r>
            <a:r>
              <a:rPr lang="ru-RU" dirty="0" err="1" smtClean="0"/>
              <a:t>фотосинтезуючих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, у свою </a:t>
            </a:r>
            <a:r>
              <a:rPr lang="ru-RU" dirty="0" err="1" smtClean="0"/>
              <a:t>чергу</a:t>
            </a:r>
            <a:r>
              <a:rPr lang="ru-RU" dirty="0" smtClean="0"/>
              <a:t>, </a:t>
            </a:r>
            <a:r>
              <a:rPr lang="ru-RU" dirty="0" err="1" smtClean="0"/>
              <a:t>забезпечила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існування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прогресивного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гетеротрофних</a:t>
            </a:r>
            <a:r>
              <a:rPr lang="ru-RU" dirty="0" smtClean="0"/>
              <a:t> </a:t>
            </a:r>
            <a:r>
              <a:rPr lang="ru-RU" dirty="0" err="1" smtClean="0"/>
              <a:t>організмів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3116"/>
            <a:ext cx="300039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28596" y="1600200"/>
            <a:ext cx="4500594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Хлорофіл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здатність</a:t>
            </a:r>
            <a:r>
              <a:rPr lang="ru-RU" dirty="0" smtClean="0"/>
              <a:t> </a:t>
            </a:r>
            <a:r>
              <a:rPr lang="ru-RU" dirty="0" err="1" smtClean="0"/>
              <a:t>досить</a:t>
            </a:r>
            <a:r>
              <a:rPr lang="ru-RU" dirty="0" smtClean="0"/>
              <a:t> </a:t>
            </a:r>
            <a:r>
              <a:rPr lang="ru-RU" dirty="0" err="1" smtClean="0"/>
              <a:t>ефективно</a:t>
            </a:r>
            <a:r>
              <a:rPr lang="ru-RU" dirty="0" smtClean="0"/>
              <a:t> </a:t>
            </a:r>
            <a:r>
              <a:rPr lang="ru-RU" dirty="0" err="1" smtClean="0"/>
              <a:t>поглинати</a:t>
            </a:r>
            <a:r>
              <a:rPr lang="ru-RU" dirty="0" smtClean="0"/>
              <a:t> </a:t>
            </a:r>
            <a:r>
              <a:rPr lang="ru-RU" dirty="0" err="1" smtClean="0"/>
              <a:t>променисту</a:t>
            </a:r>
            <a:r>
              <a:rPr lang="ru-RU" dirty="0" smtClean="0"/>
              <a:t> </a:t>
            </a:r>
            <a:r>
              <a:rPr lang="ru-RU" dirty="0" err="1" smtClean="0"/>
              <a:t>енергію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передавати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іншим</a:t>
            </a:r>
            <a:r>
              <a:rPr lang="ru-RU" dirty="0" smtClean="0"/>
              <a:t> молекулам.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цій</a:t>
            </a:r>
            <a:r>
              <a:rPr lang="ru-RU" dirty="0" smtClean="0"/>
              <a:t> </a:t>
            </a:r>
            <a:r>
              <a:rPr lang="ru-RU" dirty="0" err="1" smtClean="0"/>
              <a:t>здатності</a:t>
            </a:r>
            <a:r>
              <a:rPr lang="ru-RU" dirty="0" smtClean="0"/>
              <a:t> </a:t>
            </a:r>
            <a:r>
              <a:rPr lang="ru-RU" dirty="0" err="1" smtClean="0"/>
              <a:t>хлорофіл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єдиною</a:t>
            </a:r>
            <a:r>
              <a:rPr lang="ru-RU" dirty="0" smtClean="0"/>
              <a:t> </a:t>
            </a:r>
            <a:r>
              <a:rPr lang="ru-RU" dirty="0" smtClean="0"/>
              <a:t>структурою на </a:t>
            </a:r>
            <a:r>
              <a:rPr lang="ru-RU" dirty="0" err="1" smtClean="0"/>
              <a:t>Землі</a:t>
            </a:r>
            <a:r>
              <a:rPr lang="ru-RU" dirty="0" smtClean="0"/>
              <a:t>, яка </a:t>
            </a:r>
            <a:r>
              <a:rPr lang="ru-RU" dirty="0" err="1" smtClean="0"/>
              <a:t>забезпечує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 фотосинтезу.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143116"/>
            <a:ext cx="378621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643570" y="1600200"/>
            <a:ext cx="3122478" cy="482919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Фотосинтезом </a:t>
            </a:r>
            <a:r>
              <a:rPr lang="ru-RU" dirty="0" err="1" smtClean="0"/>
              <a:t>називають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 синтезу </a:t>
            </a:r>
            <a:r>
              <a:rPr lang="ru-RU" dirty="0" err="1" smtClean="0"/>
              <a:t>органічних</a:t>
            </a:r>
            <a:r>
              <a:rPr lang="ru-RU" dirty="0" smtClean="0"/>
              <a:t> </a:t>
            </a:r>
            <a:r>
              <a:rPr lang="ru-RU" dirty="0" err="1" smtClean="0"/>
              <a:t>сполук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неорганічних</a:t>
            </a:r>
            <a:r>
              <a:rPr lang="ru-RU" dirty="0" smtClean="0"/>
              <a:t>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використанням</a:t>
            </a:r>
            <a:r>
              <a:rPr lang="ru-RU" dirty="0" smtClean="0"/>
              <a:t> </a:t>
            </a:r>
            <a:r>
              <a:rPr lang="ru-RU" dirty="0" err="1" smtClean="0"/>
              <a:t>променистої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 </a:t>
            </a:r>
            <a:r>
              <a:rPr lang="ru-RU" dirty="0" err="1" smtClean="0"/>
              <a:t>Сонця</a:t>
            </a:r>
            <a:r>
              <a:rPr lang="ru-RU" dirty="0" smtClean="0"/>
              <a:t> </a:t>
            </a:r>
            <a:r>
              <a:rPr lang="ru-RU" dirty="0" smtClean="0"/>
              <a:t>за </a:t>
            </a:r>
            <a:r>
              <a:rPr lang="ru-RU" dirty="0" err="1" smtClean="0"/>
              <a:t>участю</a:t>
            </a:r>
            <a:r>
              <a:rPr lang="ru-RU" dirty="0" smtClean="0"/>
              <a:t> </a:t>
            </a:r>
            <a:r>
              <a:rPr lang="ru-RU" dirty="0" err="1" smtClean="0"/>
              <a:t>хлорофілу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5429288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600200"/>
            <a:ext cx="5143536" cy="511494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Цей </a:t>
            </a:r>
            <a:r>
              <a:rPr lang="ru-RU" dirty="0" err="1" smtClean="0"/>
              <a:t>складний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багаттоступінчастий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розпочинається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поглинання</a:t>
            </a:r>
            <a:r>
              <a:rPr lang="ru-RU" dirty="0" smtClean="0"/>
              <a:t> </a:t>
            </a:r>
            <a:r>
              <a:rPr lang="ru-RU" dirty="0" err="1" smtClean="0"/>
              <a:t>квантів</a:t>
            </a:r>
            <a:r>
              <a:rPr lang="ru-RU" dirty="0" smtClean="0"/>
              <a:t> </a:t>
            </a:r>
            <a:r>
              <a:rPr lang="ru-RU" dirty="0" err="1" smtClean="0"/>
              <a:t>світла</a:t>
            </a:r>
            <a:r>
              <a:rPr lang="ru-RU" dirty="0" smtClean="0"/>
              <a:t> молекулою </a:t>
            </a:r>
            <a:r>
              <a:rPr lang="ru-RU" dirty="0" err="1" smtClean="0"/>
              <a:t>хлорофілу</a:t>
            </a:r>
            <a:r>
              <a:rPr lang="ru-RU" dirty="0" smtClean="0"/>
              <a:t>. </a:t>
            </a:r>
            <a:r>
              <a:rPr lang="ru-RU" dirty="0" err="1" smtClean="0"/>
              <a:t>Зелений</a:t>
            </a:r>
            <a:r>
              <a:rPr lang="ru-RU" dirty="0" smtClean="0"/>
              <a:t> </a:t>
            </a:r>
            <a:r>
              <a:rPr lang="ru-RU" dirty="0" err="1" smtClean="0"/>
              <a:t>колір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зумовлений</a:t>
            </a:r>
            <a:r>
              <a:rPr lang="ru-RU" dirty="0" smtClean="0"/>
              <a:t> </a:t>
            </a:r>
            <a:r>
              <a:rPr lang="ru-RU" dirty="0" err="1" smtClean="0"/>
              <a:t>поглинанням</a:t>
            </a:r>
            <a:r>
              <a:rPr lang="ru-RU" dirty="0" smtClean="0"/>
              <a:t> </a:t>
            </a:r>
            <a:r>
              <a:rPr lang="ru-RU" dirty="0" err="1" smtClean="0"/>
              <a:t>переважно</a:t>
            </a:r>
            <a:r>
              <a:rPr lang="ru-RU" dirty="0" smtClean="0"/>
              <a:t> </a:t>
            </a:r>
            <a:r>
              <a:rPr lang="ru-RU" dirty="0" err="1" smtClean="0"/>
              <a:t>червоних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фіолетових</a:t>
            </a:r>
            <a:r>
              <a:rPr lang="ru-RU" dirty="0" smtClean="0"/>
              <a:t> </a:t>
            </a:r>
            <a:r>
              <a:rPr lang="ru-RU" dirty="0" err="1" smtClean="0"/>
              <a:t>променів</a:t>
            </a:r>
            <a:r>
              <a:rPr lang="ru-RU" dirty="0" smtClean="0"/>
              <a:t> </a:t>
            </a:r>
            <a:r>
              <a:rPr lang="ru-RU" dirty="0" err="1" smtClean="0"/>
              <a:t>сонячного</a:t>
            </a:r>
            <a:r>
              <a:rPr lang="ru-RU" dirty="0" smtClean="0"/>
              <a:t> </a:t>
            </a:r>
            <a:r>
              <a:rPr lang="ru-RU" dirty="0" smtClean="0"/>
              <a:t>спектра. З моменту </a:t>
            </a:r>
            <a:r>
              <a:rPr lang="ru-RU" dirty="0" err="1" smtClean="0"/>
              <a:t>поглинання</a:t>
            </a:r>
            <a:r>
              <a:rPr lang="ru-RU" dirty="0" smtClean="0"/>
              <a:t> </a:t>
            </a:r>
            <a:r>
              <a:rPr lang="ru-RU" dirty="0" err="1" smtClean="0"/>
              <a:t>сонячного</a:t>
            </a:r>
            <a:r>
              <a:rPr lang="ru-RU" dirty="0" smtClean="0"/>
              <a:t> </a:t>
            </a:r>
            <a:r>
              <a:rPr lang="ru-RU" dirty="0" err="1" smtClean="0"/>
              <a:t>світла</a:t>
            </a:r>
            <a:r>
              <a:rPr lang="ru-RU" dirty="0" smtClean="0"/>
              <a:t> </a:t>
            </a:r>
            <a:r>
              <a:rPr lang="ru-RU" dirty="0" err="1" smtClean="0"/>
              <a:t>хлорофілом</a:t>
            </a:r>
            <a:r>
              <a:rPr lang="ru-RU" dirty="0" smtClean="0"/>
              <a:t> </a:t>
            </a:r>
            <a:r>
              <a:rPr lang="ru-RU" dirty="0" err="1" smtClean="0"/>
              <a:t>розпочинається</a:t>
            </a:r>
            <a:r>
              <a:rPr lang="ru-RU" dirty="0" smtClean="0"/>
              <a:t> </a:t>
            </a:r>
            <a:r>
              <a:rPr lang="ru-RU" dirty="0" err="1" smtClean="0"/>
              <a:t>світлова</a:t>
            </a:r>
            <a:r>
              <a:rPr lang="ru-RU" dirty="0" smtClean="0"/>
              <a:t> </a:t>
            </a:r>
            <a:r>
              <a:rPr lang="ru-RU" dirty="0" err="1" smtClean="0"/>
              <a:t>стадія</a:t>
            </a:r>
            <a:r>
              <a:rPr lang="ru-RU" dirty="0" smtClean="0"/>
              <a:t> фотосинтезу.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928802"/>
            <a:ext cx="335758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071934" y="1600200"/>
            <a:ext cx="4857784" cy="5043510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впливом</a:t>
            </a:r>
            <a:r>
              <a:rPr lang="ru-RU" dirty="0" smtClean="0"/>
              <a:t> </a:t>
            </a:r>
            <a:r>
              <a:rPr lang="ru-RU" dirty="0" err="1" smtClean="0"/>
              <a:t>фотонів</a:t>
            </a:r>
            <a:r>
              <a:rPr lang="ru-RU" dirty="0" smtClean="0"/>
              <a:t> </a:t>
            </a:r>
            <a:r>
              <a:rPr lang="ru-RU" dirty="0" err="1" smtClean="0"/>
              <a:t>світла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 smtClean="0"/>
              <a:t>збудження</a:t>
            </a:r>
            <a:r>
              <a:rPr lang="ru-RU" dirty="0" smtClean="0"/>
              <a:t> </a:t>
            </a:r>
            <a:r>
              <a:rPr lang="ru-RU" dirty="0" err="1" smtClean="0"/>
              <a:t>молекули</a:t>
            </a:r>
            <a:r>
              <a:rPr lang="ru-RU" dirty="0" smtClean="0"/>
              <a:t> </a:t>
            </a:r>
            <a:r>
              <a:rPr lang="ru-RU" dirty="0" err="1" smtClean="0"/>
              <a:t>хлорофілу</a:t>
            </a:r>
            <a:r>
              <a:rPr lang="ru-RU" dirty="0" smtClean="0"/>
              <a:t>, </a:t>
            </a:r>
            <a:r>
              <a:rPr lang="ru-RU" dirty="0" err="1" smtClean="0"/>
              <a:t>причому</a:t>
            </a:r>
            <a:r>
              <a:rPr lang="ru-RU" dirty="0" smtClean="0"/>
              <a:t> </a:t>
            </a:r>
            <a:r>
              <a:rPr lang="ru-RU" dirty="0" err="1" smtClean="0"/>
              <a:t>рівні</a:t>
            </a:r>
            <a:r>
              <a:rPr lang="ru-RU" dirty="0" smtClean="0"/>
              <a:t> </a:t>
            </a:r>
            <a:r>
              <a:rPr lang="ru-RU" dirty="0" err="1" smtClean="0"/>
              <a:t>збудження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бути </a:t>
            </a:r>
            <a:r>
              <a:rPr lang="ru-RU" dirty="0" err="1" smtClean="0"/>
              <a:t>різними</a:t>
            </a:r>
            <a:r>
              <a:rPr lang="ru-RU" dirty="0" smtClean="0"/>
              <a:t>. Суть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процесу</a:t>
            </a:r>
            <a:r>
              <a:rPr lang="ru-RU" dirty="0" smtClean="0"/>
              <a:t> </a:t>
            </a:r>
            <a:r>
              <a:rPr lang="ru-RU" dirty="0" err="1" smtClean="0"/>
              <a:t>полягаєь</a:t>
            </a:r>
            <a:r>
              <a:rPr lang="ru-RU" dirty="0" smtClean="0"/>
              <a:t> в </a:t>
            </a:r>
            <a:r>
              <a:rPr lang="ru-RU" dirty="0" smtClean="0"/>
              <a:t>тому,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електрони</a:t>
            </a:r>
            <a:r>
              <a:rPr lang="ru-RU" dirty="0" smtClean="0"/>
              <a:t> в </a:t>
            </a:r>
            <a:r>
              <a:rPr lang="ru-RU" dirty="0" err="1" smtClean="0"/>
              <a:t>молекулі</a:t>
            </a:r>
            <a:r>
              <a:rPr lang="ru-RU" dirty="0" smtClean="0"/>
              <a:t> </a:t>
            </a:r>
            <a:r>
              <a:rPr lang="ru-RU" dirty="0" err="1" smtClean="0"/>
              <a:t>хлорофілу</a:t>
            </a:r>
            <a:r>
              <a:rPr lang="ru-RU" dirty="0" smtClean="0"/>
              <a:t> </a:t>
            </a:r>
            <a:r>
              <a:rPr lang="ru-RU" dirty="0" err="1" smtClean="0"/>
              <a:t>переходять</a:t>
            </a:r>
            <a:r>
              <a:rPr lang="ru-RU" dirty="0" smtClean="0"/>
              <a:t> на </a:t>
            </a:r>
            <a:r>
              <a:rPr lang="ru-RU" dirty="0" err="1" smtClean="0"/>
              <a:t>вищий</a:t>
            </a:r>
            <a:r>
              <a:rPr lang="ru-RU" dirty="0" smtClean="0"/>
              <a:t> </a:t>
            </a:r>
            <a:r>
              <a:rPr lang="ru-RU" dirty="0" err="1" smtClean="0"/>
              <a:t>енергетичний</a:t>
            </a:r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>, </a:t>
            </a:r>
            <a:r>
              <a:rPr lang="ru-RU" dirty="0" err="1" smtClean="0"/>
              <a:t>нагромаджуючи</a:t>
            </a:r>
            <a:r>
              <a:rPr lang="ru-RU" dirty="0" smtClean="0"/>
              <a:t> </a:t>
            </a:r>
            <a:r>
              <a:rPr lang="ru-RU" dirty="0" err="1" smtClean="0"/>
              <a:t>потенціальну</a:t>
            </a:r>
            <a:r>
              <a:rPr lang="ru-RU" dirty="0" smtClean="0"/>
              <a:t> </a:t>
            </a:r>
            <a:r>
              <a:rPr lang="ru-RU" dirty="0" err="1" smtClean="0"/>
              <a:t>енергію</a:t>
            </a:r>
            <a:r>
              <a:rPr lang="ru-RU" dirty="0" smtClean="0"/>
              <a:t>.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smtClean="0"/>
              <a:t>них </a:t>
            </a:r>
            <a:r>
              <a:rPr lang="ru-RU" dirty="0" err="1" smtClean="0"/>
              <a:t>відразу</a:t>
            </a:r>
            <a:r>
              <a:rPr lang="ru-RU" dirty="0" smtClean="0"/>
              <a:t> </a:t>
            </a:r>
            <a:r>
              <a:rPr lang="ru-RU" dirty="0" err="1" smtClean="0"/>
              <a:t>повертається</a:t>
            </a:r>
            <a:r>
              <a:rPr lang="ru-RU" dirty="0" smtClean="0"/>
              <a:t> на </a:t>
            </a:r>
            <a:r>
              <a:rPr lang="ru-RU" dirty="0" err="1" smtClean="0"/>
              <a:t>попередній</a:t>
            </a:r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>, а </a:t>
            </a:r>
            <a:r>
              <a:rPr lang="ru-RU" dirty="0" err="1" smtClean="0"/>
              <a:t>енергія</a:t>
            </a:r>
            <a:r>
              <a:rPr lang="ru-RU" dirty="0" smtClean="0"/>
              <a:t>, яка </a:t>
            </a:r>
            <a:r>
              <a:rPr lang="ru-RU" dirty="0" err="1" smtClean="0"/>
              <a:t>виділяється</a:t>
            </a:r>
            <a:r>
              <a:rPr lang="ru-RU" dirty="0" smtClean="0"/>
              <a:t> при </a:t>
            </a:r>
            <a:r>
              <a:rPr lang="ru-RU" dirty="0" err="1" smtClean="0"/>
              <a:t>цьому</a:t>
            </a:r>
            <a:r>
              <a:rPr lang="ru-RU" dirty="0" smtClean="0"/>
              <a:t>, </a:t>
            </a:r>
            <a:r>
              <a:rPr lang="ru-RU" dirty="0" err="1" smtClean="0"/>
              <a:t>випромінюється</a:t>
            </a:r>
            <a:r>
              <a:rPr lang="ru-RU" dirty="0" smtClean="0"/>
              <a:t> у </a:t>
            </a:r>
            <a:r>
              <a:rPr lang="ru-RU" dirty="0" err="1" smtClean="0"/>
              <a:t>вигляді</a:t>
            </a:r>
            <a:r>
              <a:rPr lang="ru-RU" dirty="0" smtClean="0"/>
              <a:t> </a:t>
            </a:r>
            <a:r>
              <a:rPr lang="ru-RU" dirty="0" err="1" smtClean="0"/>
              <a:t>теплоти</a:t>
            </a:r>
            <a:r>
              <a:rPr lang="ru-RU" dirty="0" smtClean="0"/>
              <a:t>. </a:t>
            </a:r>
            <a:r>
              <a:rPr lang="ru-RU" dirty="0" err="1" smtClean="0"/>
              <a:t>Значна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електронів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високим</a:t>
            </a:r>
            <a:r>
              <a:rPr lang="ru-RU" dirty="0" smtClean="0"/>
              <a:t> </a:t>
            </a:r>
            <a:r>
              <a:rPr lang="ru-RU" dirty="0" err="1" smtClean="0"/>
              <a:t>рівнем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 </a:t>
            </a:r>
            <a:r>
              <a:rPr lang="ru-RU" dirty="0" err="1" smtClean="0"/>
              <a:t>передає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іншим</a:t>
            </a:r>
            <a:r>
              <a:rPr lang="ru-RU" dirty="0" smtClean="0"/>
              <a:t> </a:t>
            </a:r>
            <a:r>
              <a:rPr lang="ru-RU" dirty="0" err="1" smtClean="0"/>
              <a:t>хімічним</a:t>
            </a:r>
            <a:r>
              <a:rPr lang="ru-RU" dirty="0" smtClean="0"/>
              <a:t> </a:t>
            </a:r>
            <a:r>
              <a:rPr lang="ru-RU" dirty="0" err="1" smtClean="0"/>
              <a:t>сполукам</a:t>
            </a:r>
            <a:r>
              <a:rPr lang="ru-RU" dirty="0" smtClean="0"/>
              <a:t> для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фотохімічної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, яка </a:t>
            </a:r>
            <a:r>
              <a:rPr lang="ru-RU" dirty="0" err="1" smtClean="0"/>
              <a:t>здійснюється</a:t>
            </a:r>
            <a:r>
              <a:rPr lang="ru-RU" dirty="0" smtClean="0"/>
              <a:t> в </a:t>
            </a:r>
            <a:r>
              <a:rPr lang="ru-RU" dirty="0" err="1" smtClean="0"/>
              <a:t>кількох</a:t>
            </a:r>
            <a:r>
              <a:rPr lang="ru-RU" dirty="0" smtClean="0"/>
              <a:t> </a:t>
            </a:r>
            <a:r>
              <a:rPr lang="ru-RU" dirty="0" err="1" smtClean="0"/>
              <a:t>основних</a:t>
            </a:r>
            <a:r>
              <a:rPr lang="ru-RU" dirty="0" smtClean="0"/>
              <a:t> </a:t>
            </a:r>
            <a:r>
              <a:rPr lang="ru-RU" dirty="0" err="1" smtClean="0"/>
              <a:t>напрямках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14488"/>
            <a:ext cx="4124325" cy="470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00562" y="1600200"/>
            <a:ext cx="4429156" cy="5043510"/>
          </a:xfrm>
        </p:spPr>
        <p:txBody>
          <a:bodyPr>
            <a:normAutofit/>
          </a:bodyPr>
          <a:lstStyle/>
          <a:p>
            <a:r>
              <a:rPr lang="ru-RU" dirty="0" smtClean="0"/>
              <a:t>1. </a:t>
            </a:r>
            <a:r>
              <a:rPr lang="ru-RU" dirty="0" err="1" smtClean="0"/>
              <a:t>Перетворення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 </a:t>
            </a:r>
            <a:r>
              <a:rPr lang="ru-RU" dirty="0" err="1" smtClean="0"/>
              <a:t>електронів</a:t>
            </a:r>
            <a:r>
              <a:rPr lang="ru-RU" dirty="0" smtClean="0"/>
              <a:t> на </a:t>
            </a:r>
            <a:r>
              <a:rPr lang="ru-RU" dirty="0" err="1" smtClean="0"/>
              <a:t>енергію</a:t>
            </a:r>
            <a:r>
              <a:rPr lang="ru-RU" dirty="0" smtClean="0"/>
              <a:t> АТФ: АДФ.4 Ф + </a:t>
            </a:r>
            <a:r>
              <a:rPr lang="ru-RU" dirty="0" err="1" smtClean="0"/>
              <a:t>Енергія</a:t>
            </a:r>
            <a:r>
              <a:rPr lang="ru-RU" dirty="0" smtClean="0"/>
              <a:t> </a:t>
            </a:r>
            <a:r>
              <a:rPr lang="ru-RU" dirty="0" smtClean="0"/>
              <a:t>—&gt; АТФ</a:t>
            </a:r>
            <a:r>
              <a:rPr lang="ru-RU" dirty="0" smtClean="0"/>
              <a:t>. </a:t>
            </a:r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 err="1" smtClean="0"/>
              <a:t>приєднання</a:t>
            </a:r>
            <a:r>
              <a:rPr lang="ru-RU" dirty="0" smtClean="0"/>
              <a:t> </a:t>
            </a:r>
            <a:r>
              <a:rPr lang="ru-RU" dirty="0" err="1" smtClean="0"/>
              <a:t>залишків</a:t>
            </a:r>
            <a:r>
              <a:rPr lang="ru-RU" dirty="0" smtClean="0"/>
              <a:t> </a:t>
            </a:r>
            <a:r>
              <a:rPr lang="ru-RU" dirty="0" err="1" smtClean="0"/>
              <a:t>фосфорної</a:t>
            </a:r>
            <a:r>
              <a:rPr lang="ru-RU" dirty="0" smtClean="0"/>
              <a:t> </a:t>
            </a:r>
            <a:r>
              <a:rPr lang="ru-RU" dirty="0" err="1" smtClean="0"/>
              <a:t>кислоти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smtClean="0"/>
              <a:t>за </a:t>
            </a:r>
            <a:r>
              <a:rPr lang="ru-RU" dirty="0" err="1" smtClean="0"/>
              <a:t>рахунок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 </a:t>
            </a:r>
            <a:r>
              <a:rPr lang="ru-RU" dirty="0" err="1" smtClean="0"/>
              <a:t>світла</a:t>
            </a:r>
            <a:r>
              <a:rPr lang="ru-RU" dirty="0" smtClean="0"/>
              <a:t>, </a:t>
            </a: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називається</a:t>
            </a:r>
            <a:r>
              <a:rPr lang="ru-RU" dirty="0" smtClean="0"/>
              <a:t> </a:t>
            </a:r>
            <a:r>
              <a:rPr lang="ru-RU" dirty="0" err="1" smtClean="0"/>
              <a:t>фотофосфорилюванням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643050"/>
            <a:ext cx="442915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500174"/>
            <a:ext cx="8786874" cy="507209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2. </a:t>
            </a:r>
            <a:r>
              <a:rPr lang="ru-RU" sz="3200" dirty="0" err="1" smtClean="0"/>
              <a:t>Перебіг</a:t>
            </a:r>
            <a:r>
              <a:rPr lang="ru-RU" sz="3200" dirty="0" smtClean="0"/>
              <a:t> </a:t>
            </a:r>
            <a:r>
              <a:rPr lang="ru-RU" sz="3200" dirty="0" err="1" smtClean="0"/>
              <a:t>процесу</a:t>
            </a:r>
            <a:r>
              <a:rPr lang="ru-RU" sz="3200" dirty="0" smtClean="0"/>
              <a:t> </a:t>
            </a:r>
            <a:r>
              <a:rPr lang="ru-RU" sz="3200" dirty="0" err="1" smtClean="0"/>
              <a:t>фотолізу</a:t>
            </a:r>
            <a:r>
              <a:rPr lang="ru-RU" sz="3200" dirty="0" smtClean="0"/>
              <a:t> води: Н2О —&gt; Н+ + ОН-. У </a:t>
            </a:r>
            <a:r>
              <a:rPr lang="ru-RU" sz="3200" dirty="0" err="1" smtClean="0"/>
              <a:t>результаті</a:t>
            </a:r>
            <a:r>
              <a:rPr lang="ru-RU" sz="3200" dirty="0" smtClean="0"/>
              <a:t> </a:t>
            </a:r>
            <a:r>
              <a:rPr lang="ru-RU" sz="3200" dirty="0" err="1" smtClean="0"/>
              <a:t>іони</a:t>
            </a:r>
            <a:r>
              <a:rPr lang="ru-RU" sz="3200" dirty="0" smtClean="0"/>
              <a:t> Н</a:t>
            </a:r>
            <a:r>
              <a:rPr lang="ru-RU" sz="3200" dirty="0" smtClean="0"/>
              <a:t>+, </a:t>
            </a:r>
            <a:r>
              <a:rPr lang="ru-RU" sz="3200" dirty="0" err="1" smtClean="0"/>
              <a:t>приєднуючи</a:t>
            </a:r>
            <a:r>
              <a:rPr lang="ru-RU" sz="3200" dirty="0" smtClean="0"/>
              <a:t> </a:t>
            </a:r>
            <a:r>
              <a:rPr lang="ru-RU" sz="3200" dirty="0" err="1" smtClean="0"/>
              <a:t>електрони</a:t>
            </a:r>
            <a:r>
              <a:rPr lang="ru-RU" sz="3200" dirty="0" smtClean="0"/>
              <a:t> </a:t>
            </a:r>
            <a:r>
              <a:rPr lang="ru-RU" sz="3200" dirty="0" err="1" smtClean="0"/>
              <a:t>з</a:t>
            </a:r>
            <a:r>
              <a:rPr lang="ru-RU" sz="3200" dirty="0" smtClean="0"/>
              <a:t> </a:t>
            </a:r>
            <a:r>
              <a:rPr lang="ru-RU" sz="3200" dirty="0" err="1" smtClean="0"/>
              <a:t>високим</a:t>
            </a:r>
            <a:r>
              <a:rPr lang="ru-RU" sz="3200" dirty="0" smtClean="0"/>
              <a:t> </a:t>
            </a:r>
            <a:r>
              <a:rPr lang="ru-RU" sz="3200" dirty="0" err="1" smtClean="0"/>
              <a:t>енергетичним</a:t>
            </a:r>
            <a:r>
              <a:rPr lang="ru-RU" sz="3200" dirty="0" smtClean="0"/>
              <a:t> </a:t>
            </a:r>
            <a:r>
              <a:rPr lang="ru-RU" sz="3200" dirty="0" err="1" smtClean="0"/>
              <a:t>рівнем</a:t>
            </a:r>
            <a:r>
              <a:rPr lang="ru-RU" sz="3200" dirty="0" smtClean="0"/>
              <a:t>, </a:t>
            </a:r>
            <a:r>
              <a:rPr lang="ru-RU" sz="3200" dirty="0" err="1" smtClean="0"/>
              <a:t>перетворюються</a:t>
            </a:r>
            <a:r>
              <a:rPr lang="ru-RU" sz="3200" dirty="0" smtClean="0"/>
              <a:t> </a:t>
            </a:r>
            <a:r>
              <a:rPr lang="ru-RU" sz="3200" dirty="0" smtClean="0"/>
              <a:t>на </a:t>
            </a:r>
            <a:r>
              <a:rPr lang="ru-RU" sz="3200" dirty="0" err="1" smtClean="0"/>
              <a:t>атомарний</a:t>
            </a:r>
            <a:r>
              <a:rPr lang="ru-RU" sz="3200" dirty="0" smtClean="0"/>
              <a:t> </a:t>
            </a:r>
            <a:r>
              <a:rPr lang="ru-RU" sz="3200" dirty="0" err="1" smtClean="0"/>
              <a:t>водень</a:t>
            </a:r>
            <a:r>
              <a:rPr lang="ru-RU" sz="3200" dirty="0" smtClean="0"/>
              <a:t>, </a:t>
            </a:r>
            <a:r>
              <a:rPr lang="ru-RU" sz="3200" dirty="0" err="1" smtClean="0"/>
              <a:t>який</a:t>
            </a:r>
            <a:r>
              <a:rPr lang="ru-RU" sz="3200" dirty="0" smtClean="0"/>
              <a:t> </a:t>
            </a:r>
            <a:r>
              <a:rPr lang="ru-RU" sz="3200" dirty="0" err="1" smtClean="0"/>
              <a:t>використовується</a:t>
            </a:r>
            <a:r>
              <a:rPr lang="ru-RU" sz="3200" dirty="0" smtClean="0"/>
              <a:t> в </a:t>
            </a:r>
            <a:r>
              <a:rPr lang="ru-RU" sz="3200" dirty="0" err="1" smtClean="0"/>
              <a:t>наступних</a:t>
            </a:r>
            <a:r>
              <a:rPr lang="ru-RU" sz="3200" dirty="0" smtClean="0"/>
              <a:t> </a:t>
            </a:r>
            <a:r>
              <a:rPr lang="ru-RU" sz="3200" dirty="0" err="1" smtClean="0"/>
              <a:t>реакціях</a:t>
            </a:r>
            <a:r>
              <a:rPr lang="ru-RU" sz="3200" dirty="0" smtClean="0"/>
              <a:t> фотосинтезу</a:t>
            </a:r>
            <a:r>
              <a:rPr lang="ru-RU" sz="3200" dirty="0" smtClean="0"/>
              <a:t>, а </a:t>
            </a:r>
            <a:r>
              <a:rPr lang="ru-RU" sz="3200" dirty="0" err="1" smtClean="0"/>
              <a:t>гідроксильні</a:t>
            </a:r>
            <a:r>
              <a:rPr lang="ru-RU" sz="3200" dirty="0" smtClean="0"/>
              <a:t> </a:t>
            </a:r>
            <a:r>
              <a:rPr lang="ru-RU" sz="3200" dirty="0" err="1" smtClean="0"/>
              <a:t>іони</a:t>
            </a:r>
            <a:r>
              <a:rPr lang="ru-RU" sz="3200" dirty="0" smtClean="0"/>
              <a:t>, </a:t>
            </a:r>
            <a:r>
              <a:rPr lang="ru-RU" sz="3200" dirty="0" err="1" smtClean="0"/>
              <a:t>взаємодіючи</a:t>
            </a:r>
            <a:r>
              <a:rPr lang="ru-RU" sz="3200" dirty="0" smtClean="0"/>
              <a:t> </a:t>
            </a:r>
            <a:r>
              <a:rPr lang="ru-RU" sz="3200" dirty="0" err="1" smtClean="0"/>
              <a:t>між</a:t>
            </a:r>
            <a:r>
              <a:rPr lang="ru-RU" sz="3200" dirty="0" smtClean="0"/>
              <a:t> собою, </a:t>
            </a:r>
            <a:r>
              <a:rPr lang="ru-RU" sz="3200" dirty="0" err="1" smtClean="0"/>
              <a:t>утворюють</a:t>
            </a:r>
            <a:r>
              <a:rPr lang="ru-RU" sz="3200" dirty="0" smtClean="0"/>
              <a:t> </a:t>
            </a:r>
            <a:r>
              <a:rPr lang="ru-RU" sz="3200" dirty="0" err="1" smtClean="0"/>
              <a:t>молекулярний</a:t>
            </a:r>
            <a:r>
              <a:rPr lang="ru-RU" sz="3200" dirty="0" smtClean="0"/>
              <a:t> </a:t>
            </a:r>
            <a:r>
              <a:rPr lang="ru-RU" sz="3200" dirty="0" err="1" smtClean="0"/>
              <a:t>кисень</a:t>
            </a:r>
            <a:r>
              <a:rPr lang="ru-RU" sz="3200" dirty="0" smtClean="0"/>
              <a:t>, воду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вільні</a:t>
            </a:r>
            <a:r>
              <a:rPr lang="ru-RU" sz="3200" dirty="0" smtClean="0"/>
              <a:t> </a:t>
            </a:r>
            <a:r>
              <a:rPr lang="ru-RU" sz="3200" dirty="0" err="1" smtClean="0"/>
              <a:t>електрони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86</TotalTime>
  <Words>1045</Words>
  <Application>Microsoft Office PowerPoint</Application>
  <PresentationFormat>Экран (4:3)</PresentationFormat>
  <Paragraphs>27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Обычная</vt:lpstr>
      <vt:lpstr>Космічна роль зелених рослин.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ДЯКУЮ ЗА УВАГУ!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Космічна роль зелених рослин. Еволюція фотосинтезу. </dc:title>
  <dc:creator>Admin</dc:creator>
  <cp:lastModifiedBy>Admin</cp:lastModifiedBy>
  <cp:revision>9</cp:revision>
  <dcterms:created xsi:type="dcterms:W3CDTF">2013-02-11T19:32:23Z</dcterms:created>
  <dcterms:modified xsi:type="dcterms:W3CDTF">2013-02-11T20:59:06Z</dcterms:modified>
</cp:coreProperties>
</file>