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0" autoAdjust="0"/>
    <p:restoredTop sz="94678" autoAdjust="0"/>
  </p:normalViewPr>
  <p:slideViewPr>
    <p:cSldViewPr>
      <p:cViewPr>
        <p:scale>
          <a:sx n="106" d="100"/>
          <a:sy n="106" d="100"/>
        </p:scale>
        <p:origin x="534" y="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Робота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 тему:</a:t>
            </a:r>
          </a:p>
          <a:p>
            <a:r>
              <a:rPr lang="uk-UA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Паралельність прямої і площини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3421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14360" y="3452794"/>
            <a:ext cx="2786063" cy="17145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5" name="Параллелограмм 4"/>
          <p:cNvSpPr/>
          <p:nvPr/>
        </p:nvSpPr>
        <p:spPr>
          <a:xfrm>
            <a:off x="5386360" y="3595669"/>
            <a:ext cx="3143250" cy="1571625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349348" y="4310044"/>
            <a:ext cx="1716088" cy="1587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5" idx="1"/>
            <a:endCxn id="5" idx="3"/>
          </p:cNvCxnSpPr>
          <p:nvPr/>
        </p:nvCxnSpPr>
        <p:spPr>
          <a:xfrm rot="16200000" flipH="1" flipV="1">
            <a:off x="6172172" y="4184632"/>
            <a:ext cx="1571625" cy="393700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28649" y="2452659"/>
            <a:ext cx="2214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>
                <a:latin typeface="Times New Roman" pitchFamily="18" charset="0"/>
              </a:rPr>
              <a:t>Оригінал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029298" y="2381232"/>
            <a:ext cx="22145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>
                <a:latin typeface="Times New Roman" pitchFamily="18" charset="0"/>
              </a:rPr>
              <a:t>Зображення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028798" y="3095607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Book Antiqua" pitchFamily="18" charset="0"/>
              </a:rPr>
              <a:t>K</a:t>
            </a:r>
            <a:endParaRPr lang="ru-RU" sz="1800">
              <a:latin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028798" y="5167294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Book Antiqua" pitchFamily="18" charset="0"/>
              </a:rPr>
              <a:t>M</a:t>
            </a:r>
            <a:endParaRPr lang="ru-RU" sz="1800">
              <a:latin typeface="Times New Roman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57173" y="5167294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Book Antiqua" pitchFamily="18" charset="0"/>
              </a:rPr>
              <a:t>A</a:t>
            </a:r>
            <a:endParaRPr lang="ru-RU" sz="1800">
              <a:latin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7173" y="3095607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Book Antiqua" pitchFamily="18" charset="0"/>
              </a:rPr>
              <a:t>B</a:t>
            </a:r>
            <a:endParaRPr lang="ru-RU" sz="1800">
              <a:latin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600423" y="3095607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Book Antiqua" pitchFamily="18" charset="0"/>
              </a:rPr>
              <a:t>C</a:t>
            </a:r>
            <a:endParaRPr lang="ru-RU" sz="1800">
              <a:latin typeface="Times New Roman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600423" y="5167294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Book Antiqua" pitchFamily="18" charset="0"/>
              </a:rPr>
              <a:t>D</a:t>
            </a:r>
            <a:endParaRPr lang="ru-RU" sz="1800">
              <a:latin typeface="Times New Roman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386360" y="3238482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Book Antiqua" pitchFamily="18" charset="0"/>
              </a:rPr>
              <a:t>B</a:t>
            </a:r>
            <a:r>
              <a:rPr lang="en-US" sz="1800" baseline="-25000">
                <a:latin typeface="Book Antiqua" pitchFamily="18" charset="0"/>
              </a:rPr>
              <a:t>1</a:t>
            </a:r>
            <a:endParaRPr lang="ru-RU" sz="1800">
              <a:latin typeface="Times New Roman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957735" y="5167294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Book Antiqua" pitchFamily="18" charset="0"/>
              </a:rPr>
              <a:t>A</a:t>
            </a:r>
            <a:r>
              <a:rPr lang="en-US" sz="1800" baseline="-25000">
                <a:latin typeface="Book Antiqua" pitchFamily="18" charset="0"/>
              </a:rPr>
              <a:t>1</a:t>
            </a:r>
            <a:endParaRPr lang="ru-RU" sz="1800">
              <a:latin typeface="Times New Roman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8100985" y="5167294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Book Antiqua" pitchFamily="18" charset="0"/>
              </a:rPr>
              <a:t>D</a:t>
            </a:r>
            <a:r>
              <a:rPr lang="en-US" sz="1800" baseline="-25000">
                <a:latin typeface="Book Antiqua" pitchFamily="18" charset="0"/>
              </a:rPr>
              <a:t>1</a:t>
            </a:r>
            <a:endParaRPr lang="ru-RU" sz="1800">
              <a:latin typeface="Times New Roman" pitchFamily="18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8386735" y="3238482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Book Antiqua" pitchFamily="18" charset="0"/>
              </a:rPr>
              <a:t>C</a:t>
            </a:r>
            <a:r>
              <a:rPr lang="en-US" sz="1800" baseline="-25000">
                <a:latin typeface="Book Antiqua" pitchFamily="18" charset="0"/>
              </a:rPr>
              <a:t>1</a:t>
            </a:r>
            <a:endParaRPr lang="ru-RU" sz="1800">
              <a:latin typeface="Times New Roman" pitchFamily="18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957985" y="3238482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Book Antiqua" pitchFamily="18" charset="0"/>
              </a:rPr>
              <a:t>K</a:t>
            </a:r>
            <a:r>
              <a:rPr lang="en-US" sz="1800" baseline="-25000">
                <a:latin typeface="Book Antiqua" pitchFamily="18" charset="0"/>
              </a:rPr>
              <a:t>1</a:t>
            </a:r>
            <a:endParaRPr lang="ru-RU" sz="1800">
              <a:latin typeface="Times New Roman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600798" y="5167294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Book Antiqua" pitchFamily="18" charset="0"/>
              </a:rPr>
              <a:t>M</a:t>
            </a:r>
            <a:r>
              <a:rPr lang="en-US" sz="1800" baseline="-25000">
                <a:latin typeface="Book Antiqua" pitchFamily="18" charset="0"/>
              </a:rPr>
              <a:t>1</a:t>
            </a:r>
            <a:endParaRPr lang="ru-RU" sz="1800">
              <a:latin typeface="Times New Roman" pitchFamily="18" charset="0"/>
            </a:endParaRPr>
          </a:p>
        </p:txBody>
      </p:sp>
      <p:sp>
        <p:nvSpPr>
          <p:cNvPr id="22" name="WordArt 22"/>
          <p:cNvSpPr>
            <a:spLocks noChangeArrowheads="1" noChangeShapeType="1" noTextEdit="1"/>
          </p:cNvSpPr>
          <p:nvPr/>
        </p:nvSpPr>
        <p:spPr bwMode="auto">
          <a:xfrm>
            <a:off x="714348" y="857232"/>
            <a:ext cx="7496175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1. </a:t>
            </a:r>
            <a:r>
              <a:rPr lang="ru-RU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Відрізки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фігури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зображаються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ru-RU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відрізками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385860" y="3167045"/>
            <a:ext cx="17859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>
            <a:off x="493685" y="4059220"/>
            <a:ext cx="17859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385860" y="4952983"/>
            <a:ext cx="1785938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2279623" y="4059220"/>
            <a:ext cx="1785938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886423" y="3381358"/>
            <a:ext cx="214312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172048" y="4738670"/>
            <a:ext cx="214312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6993705" y="3702826"/>
            <a:ext cx="1357312" cy="714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4850580" y="3702826"/>
            <a:ext cx="1357312" cy="714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957235" y="4952983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800">
                <a:latin typeface="Times New Roman" pitchFamily="18" charset="0"/>
              </a:rPr>
              <a:t>А</a:t>
            </a:r>
            <a:endParaRPr lang="ru-RU" sz="1800">
              <a:latin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957235" y="2809858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latin typeface="Book Antiqua" pitchFamily="18" charset="0"/>
              </a:rPr>
              <a:t>B</a:t>
            </a:r>
            <a:endParaRPr lang="ru-RU" sz="1800">
              <a:latin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171798" y="2809858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latin typeface="Book Antiqua" pitchFamily="18" charset="0"/>
              </a:rPr>
              <a:t>C</a:t>
            </a:r>
            <a:endParaRPr lang="ru-RU" sz="1800">
              <a:latin typeface="Times New Roman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171798" y="4952983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latin typeface="Book Antiqua" pitchFamily="18" charset="0"/>
              </a:rPr>
              <a:t>D</a:t>
            </a:r>
            <a:endParaRPr lang="ru-RU" sz="1800">
              <a:latin typeface="Times New Roman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743423" y="4738670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800">
                <a:latin typeface="Times New Roman" pitchFamily="18" charset="0"/>
              </a:rPr>
              <a:t>А</a:t>
            </a:r>
            <a:r>
              <a:rPr lang="en-US" sz="1800" baseline="-25000">
                <a:latin typeface="Book Antiqua" pitchFamily="18" charset="0"/>
              </a:rPr>
              <a:t>1</a:t>
            </a:r>
            <a:endParaRPr lang="ru-RU" sz="1800">
              <a:latin typeface="Times New Roman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457798" y="3024170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latin typeface="Book Antiqua" pitchFamily="18" charset="0"/>
              </a:rPr>
              <a:t>B</a:t>
            </a:r>
            <a:r>
              <a:rPr lang="en-US" sz="1800" baseline="-25000">
                <a:latin typeface="Book Antiqua" pitchFamily="18" charset="0"/>
              </a:rPr>
              <a:t>1</a:t>
            </a:r>
            <a:endParaRPr lang="ru-RU" sz="1800">
              <a:latin typeface="Times New Roman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8029548" y="3024170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latin typeface="Book Antiqua" pitchFamily="18" charset="0"/>
              </a:rPr>
              <a:t>C</a:t>
            </a:r>
            <a:r>
              <a:rPr lang="en-US" sz="1800" baseline="-25000">
                <a:latin typeface="Book Antiqua" pitchFamily="18" charset="0"/>
              </a:rPr>
              <a:t>1</a:t>
            </a:r>
            <a:endParaRPr lang="ru-RU" sz="1800">
              <a:latin typeface="Times New Roman" pitchFamily="18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315173" y="4738670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latin typeface="Book Antiqua" pitchFamily="18" charset="0"/>
              </a:rPr>
              <a:t>D</a:t>
            </a:r>
            <a:r>
              <a:rPr lang="en-US" sz="1800" baseline="-25000">
                <a:latin typeface="Book Antiqua" pitchFamily="18" charset="0"/>
              </a:rPr>
              <a:t>1</a:t>
            </a:r>
            <a:endParaRPr lang="ru-RU" sz="1800">
              <a:latin typeface="Times New Roman" pitchFamily="18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528735" y="5524483"/>
            <a:ext cx="1428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800" b="1">
                <a:latin typeface="Times New Roman" pitchFamily="18" charset="0"/>
              </a:rPr>
              <a:t>Оригінал</a:t>
            </a:r>
            <a:endParaRPr lang="ru-RU" sz="1800" b="1">
              <a:latin typeface="Times New Roman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314923" y="5524483"/>
            <a:ext cx="1643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800" b="1">
                <a:latin typeface="Times New Roman" pitchFamily="18" charset="0"/>
              </a:rPr>
              <a:t>Зображення</a:t>
            </a:r>
            <a:endParaRPr lang="ru-RU" sz="1800" b="1">
              <a:latin typeface="Times New Roman" pitchFamily="18" charset="0"/>
            </a:endParaRPr>
          </a:p>
        </p:txBody>
      </p:sp>
      <p:sp>
        <p:nvSpPr>
          <p:cNvPr id="22" name="WordArt 23"/>
          <p:cNvSpPr>
            <a:spLocks noChangeArrowheads="1" noChangeShapeType="1" noTextEdit="1"/>
          </p:cNvSpPr>
          <p:nvPr/>
        </p:nvSpPr>
        <p:spPr bwMode="auto">
          <a:xfrm>
            <a:off x="714348" y="928670"/>
            <a:ext cx="7416800" cy="1209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2. паралельні відрізки - 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паралельними відрізками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000"/>
                            </p:stCondLst>
                            <p:childTnLst>
                              <p:par>
                                <p:cTn id="7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000"/>
                            </p:stCondLst>
                            <p:childTnLst>
                              <p:par>
                                <p:cTn id="8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0"/>
                            </p:stCondLst>
                            <p:childTnLst>
                              <p:par>
                                <p:cTn id="9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000"/>
                            </p:stCondLst>
                            <p:childTnLst>
                              <p:par>
                                <p:cTn id="9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88" y="2714625"/>
            <a:ext cx="3000375" cy="1571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5" name="Параллелограмм 4"/>
          <p:cNvSpPr/>
          <p:nvPr/>
        </p:nvSpPr>
        <p:spPr>
          <a:xfrm>
            <a:off x="5572125" y="3000375"/>
            <a:ext cx="2286000" cy="1000125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428625" y="2357438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800">
              <a:latin typeface="Times New Roman" pitchFamily="18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3929063" y="2286000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800">
              <a:latin typeface="Times New Roman" pitchFamily="18" charset="0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3929063" y="2286000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800">
              <a:latin typeface="Times New Roman" pitchFamily="18" charset="0"/>
            </a:endParaRPr>
          </a:p>
        </p:txBody>
      </p: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500063" y="2143125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800">
              <a:latin typeface="Times New Roman" pitchFamily="18" charset="0"/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2928938" y="2143125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800">
              <a:latin typeface="Times New Roman" pitchFamily="18" charset="0"/>
            </a:endParaRP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86000" y="2143125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800">
              <a:latin typeface="Times New Roman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929063" y="2357438"/>
            <a:ext cx="500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latin typeface="Book Antiqua" pitchFamily="18" charset="0"/>
              </a:rPr>
              <a:t>C</a:t>
            </a:r>
            <a:endParaRPr lang="ru-RU" sz="1800">
              <a:latin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28625" y="2357438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latin typeface="Book Antiqua" pitchFamily="18" charset="0"/>
              </a:rPr>
              <a:t>B</a:t>
            </a:r>
            <a:endParaRPr lang="ru-RU" sz="1800">
              <a:latin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929063" y="4286250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latin typeface="Book Antiqua" pitchFamily="18" charset="0"/>
              </a:rPr>
              <a:t>D</a:t>
            </a:r>
            <a:endParaRPr lang="ru-RU" sz="1800">
              <a:latin typeface="Times New Roman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28625" y="4286250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latin typeface="Book Antiqua" pitchFamily="18" charset="0"/>
              </a:rPr>
              <a:t>A</a:t>
            </a:r>
            <a:endParaRPr lang="ru-RU" sz="1800">
              <a:latin typeface="Times New Roman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858125" y="2643188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latin typeface="Book Antiqua" pitchFamily="18" charset="0"/>
              </a:rPr>
              <a:t>C</a:t>
            </a:r>
            <a:r>
              <a:rPr lang="en-US" sz="1800" baseline="-25000">
                <a:latin typeface="Book Antiqua" pitchFamily="18" charset="0"/>
              </a:rPr>
              <a:t>1</a:t>
            </a:r>
            <a:endParaRPr lang="ru-RU" sz="1800">
              <a:latin typeface="Times New Roman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286375" y="2643188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latin typeface="Book Antiqua" pitchFamily="18" charset="0"/>
              </a:rPr>
              <a:t>B</a:t>
            </a:r>
            <a:r>
              <a:rPr lang="en-US" sz="1800" baseline="-25000">
                <a:latin typeface="Book Antiqua" pitchFamily="18" charset="0"/>
              </a:rPr>
              <a:t>1</a:t>
            </a:r>
            <a:endParaRPr lang="ru-RU" sz="1800">
              <a:latin typeface="Times New Roman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643813" y="4000500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latin typeface="Book Antiqua" pitchFamily="18" charset="0"/>
              </a:rPr>
              <a:t>D</a:t>
            </a:r>
            <a:r>
              <a:rPr lang="en-US" sz="1800" baseline="-25000">
                <a:latin typeface="Book Antiqua" pitchFamily="18" charset="0"/>
              </a:rPr>
              <a:t>1</a:t>
            </a:r>
            <a:endParaRPr lang="ru-RU" sz="1800">
              <a:latin typeface="Times New Roman" pitchFamily="18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000625" y="4000500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latin typeface="Book Antiqua" pitchFamily="18" charset="0"/>
              </a:rPr>
              <a:t>A</a:t>
            </a:r>
            <a:r>
              <a:rPr lang="en-US" sz="1800" baseline="-25000">
                <a:latin typeface="Book Antiqua" pitchFamily="18" charset="0"/>
              </a:rPr>
              <a:t>1</a:t>
            </a:r>
            <a:endParaRPr lang="ru-RU" sz="1800">
              <a:latin typeface="Times New Roman" pitchFamily="18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500188" y="1857375"/>
            <a:ext cx="1571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>
                <a:latin typeface="Times New Roman" pitchFamily="18" charset="0"/>
              </a:rPr>
              <a:t>Оригінал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000750" y="1857375"/>
            <a:ext cx="1571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>
                <a:latin typeface="Times New Roman" pitchFamily="18" charset="0"/>
              </a:rPr>
              <a:t>Зображення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428750" y="4857750"/>
            <a:ext cx="2500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Book Antiqua" pitchFamily="18" charset="0"/>
              </a:rPr>
              <a:t>AB : BC = 1 : 2</a:t>
            </a:r>
            <a:endParaRPr lang="ru-RU" sz="1800">
              <a:latin typeface="Times New Roman" pitchFamily="18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429250" y="4929188"/>
            <a:ext cx="2500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Book Antiqua" pitchFamily="18" charset="0"/>
              </a:rPr>
              <a:t>A</a:t>
            </a:r>
            <a:r>
              <a:rPr lang="en-US" sz="1800" baseline="-25000">
                <a:latin typeface="Book Antiqua" pitchFamily="18" charset="0"/>
              </a:rPr>
              <a:t>1</a:t>
            </a:r>
            <a:r>
              <a:rPr lang="en-US" sz="1800">
                <a:latin typeface="Book Antiqua" pitchFamily="18" charset="0"/>
              </a:rPr>
              <a:t>B</a:t>
            </a:r>
            <a:r>
              <a:rPr lang="en-US" sz="1800" baseline="-25000">
                <a:latin typeface="Book Antiqua" pitchFamily="18" charset="0"/>
              </a:rPr>
              <a:t>1</a:t>
            </a:r>
            <a:r>
              <a:rPr lang="en-US" sz="1800">
                <a:latin typeface="Book Antiqua" pitchFamily="18" charset="0"/>
              </a:rPr>
              <a:t> : B</a:t>
            </a:r>
            <a:r>
              <a:rPr lang="en-US" sz="1800" baseline="-25000">
                <a:latin typeface="Book Antiqua" pitchFamily="18" charset="0"/>
              </a:rPr>
              <a:t>1</a:t>
            </a:r>
            <a:r>
              <a:rPr lang="en-US" sz="1800">
                <a:latin typeface="Book Antiqua" pitchFamily="18" charset="0"/>
              </a:rPr>
              <a:t>C</a:t>
            </a:r>
            <a:r>
              <a:rPr lang="en-US" sz="1800" baseline="-25000">
                <a:latin typeface="Book Antiqua" pitchFamily="18" charset="0"/>
              </a:rPr>
              <a:t>1</a:t>
            </a:r>
            <a:r>
              <a:rPr lang="en-US" sz="1800">
                <a:latin typeface="Book Antiqua" pitchFamily="18" charset="0"/>
              </a:rPr>
              <a:t> = 1 : 2</a:t>
            </a:r>
            <a:endParaRPr lang="ru-RU" sz="1800">
              <a:latin typeface="Times New Roman" pitchFamily="18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428750" y="5286375"/>
            <a:ext cx="2500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Book Antiqua" pitchFamily="18" charset="0"/>
              </a:rPr>
              <a:t>CD : AD = 1 : 2</a:t>
            </a:r>
            <a:endParaRPr lang="ru-RU" sz="1800">
              <a:latin typeface="Times New Roman" pitchFamily="18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429250" y="5357813"/>
            <a:ext cx="2500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Book Antiqua" pitchFamily="18" charset="0"/>
              </a:rPr>
              <a:t>C</a:t>
            </a:r>
            <a:r>
              <a:rPr lang="en-US" baseline="-25000">
                <a:latin typeface="Book Antiqua" pitchFamily="18" charset="0"/>
              </a:rPr>
              <a:t>1</a:t>
            </a:r>
            <a:r>
              <a:rPr lang="en-US">
                <a:latin typeface="Book Antiqua" pitchFamily="18" charset="0"/>
              </a:rPr>
              <a:t>D</a:t>
            </a:r>
            <a:r>
              <a:rPr lang="en-US" baseline="-25000">
                <a:latin typeface="Book Antiqua" pitchFamily="18" charset="0"/>
              </a:rPr>
              <a:t>1</a:t>
            </a:r>
            <a:r>
              <a:rPr lang="en-US" sz="1800">
                <a:latin typeface="Book Antiqua" pitchFamily="18" charset="0"/>
              </a:rPr>
              <a:t> : A</a:t>
            </a:r>
            <a:r>
              <a:rPr lang="en-US" sz="1800" baseline="-25000">
                <a:latin typeface="Book Antiqua" pitchFamily="18" charset="0"/>
              </a:rPr>
              <a:t>1</a:t>
            </a:r>
            <a:r>
              <a:rPr lang="en-US" sz="1800">
                <a:latin typeface="Book Antiqua" pitchFamily="18" charset="0"/>
              </a:rPr>
              <a:t>B</a:t>
            </a:r>
            <a:r>
              <a:rPr lang="en-US" sz="1800" baseline="-25000">
                <a:latin typeface="Book Antiqua" pitchFamily="18" charset="0"/>
              </a:rPr>
              <a:t>1</a:t>
            </a:r>
            <a:r>
              <a:rPr lang="en-US" sz="1800">
                <a:latin typeface="Book Antiqua" pitchFamily="18" charset="0"/>
              </a:rPr>
              <a:t> = 1 : 2</a:t>
            </a:r>
            <a:endParaRPr lang="ru-RU" sz="1800">
              <a:latin typeface="Times New Roman" pitchFamily="18" charset="0"/>
            </a:endParaRPr>
          </a:p>
        </p:txBody>
      </p:sp>
      <p:cxnSp>
        <p:nvCxnSpPr>
          <p:cNvPr id="26" name="Прямая соединительная линия 25"/>
          <p:cNvCxnSpPr>
            <a:stCxn id="4" idx="0"/>
          </p:cNvCxnSpPr>
          <p:nvPr/>
        </p:nvCxnSpPr>
        <p:spPr>
          <a:xfrm rot="16200000" flipH="1" flipV="1">
            <a:off x="1214437" y="3071813"/>
            <a:ext cx="1571625" cy="8572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5" idx="1"/>
          </p:cNvCxnSpPr>
          <p:nvPr/>
        </p:nvCxnSpPr>
        <p:spPr>
          <a:xfrm rot="16200000" flipH="1" flipV="1">
            <a:off x="5849144" y="3009106"/>
            <a:ext cx="1000125" cy="9826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000375" y="5715000"/>
            <a:ext cx="2500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latin typeface="Book Antiqua" pitchFamily="18" charset="0"/>
              </a:rPr>
              <a:t>BK : KC = B</a:t>
            </a:r>
            <a:r>
              <a:rPr lang="en-US" sz="1800" baseline="-25000">
                <a:latin typeface="Book Antiqua" pitchFamily="18" charset="0"/>
              </a:rPr>
              <a:t>1</a:t>
            </a:r>
            <a:r>
              <a:rPr lang="en-US" sz="1800">
                <a:latin typeface="Book Antiqua" pitchFamily="18" charset="0"/>
              </a:rPr>
              <a:t>K</a:t>
            </a:r>
            <a:r>
              <a:rPr lang="en-US" sz="1800" baseline="-25000">
                <a:latin typeface="Book Antiqua" pitchFamily="18" charset="0"/>
              </a:rPr>
              <a:t>1</a:t>
            </a:r>
            <a:r>
              <a:rPr lang="en-US" sz="1800">
                <a:latin typeface="Book Antiqua" pitchFamily="18" charset="0"/>
              </a:rPr>
              <a:t> : K</a:t>
            </a:r>
            <a:r>
              <a:rPr lang="en-US" sz="1800" baseline="-25000">
                <a:latin typeface="Book Antiqua" pitchFamily="18" charset="0"/>
              </a:rPr>
              <a:t>1</a:t>
            </a:r>
            <a:r>
              <a:rPr lang="en-US" sz="1800">
                <a:latin typeface="Book Antiqua" pitchFamily="18" charset="0"/>
              </a:rPr>
              <a:t>C</a:t>
            </a:r>
            <a:r>
              <a:rPr lang="en-US" sz="1800" baseline="-25000">
                <a:latin typeface="Book Antiqua" pitchFamily="18" charset="0"/>
              </a:rPr>
              <a:t>1</a:t>
            </a:r>
            <a:endParaRPr lang="ru-RU" sz="1800">
              <a:latin typeface="Times New Roman" pitchFamily="18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286000" y="235743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Book Antiqua" pitchFamily="18" charset="0"/>
              </a:rPr>
              <a:t>K</a:t>
            </a:r>
            <a:endParaRPr lang="ru-RU" sz="1800">
              <a:latin typeface="Times New Roman" pitchFamily="18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357313" y="4286250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Book Antiqua" pitchFamily="18" charset="0"/>
              </a:rPr>
              <a:t>M</a:t>
            </a:r>
            <a:endParaRPr lang="ru-RU" sz="1800">
              <a:latin typeface="Times New Roman" pitchFamily="18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6715125" y="2643188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Book Antiqua" pitchFamily="18" charset="0"/>
              </a:rPr>
              <a:t>K</a:t>
            </a:r>
            <a:r>
              <a:rPr lang="en-US" sz="1800" baseline="-25000">
                <a:latin typeface="Book Antiqua" pitchFamily="18" charset="0"/>
              </a:rPr>
              <a:t>1</a:t>
            </a:r>
            <a:endParaRPr lang="ru-RU" sz="1800">
              <a:latin typeface="Times New Roman" pitchFamily="18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643563" y="4071938"/>
            <a:ext cx="500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Book Antiqua" pitchFamily="18" charset="0"/>
              </a:rPr>
              <a:t>M</a:t>
            </a:r>
            <a:r>
              <a:rPr lang="en-US" sz="1800" baseline="-25000">
                <a:latin typeface="Book Antiqua" pitchFamily="18" charset="0"/>
              </a:rPr>
              <a:t>1</a:t>
            </a:r>
            <a:endParaRPr lang="ru-RU" sz="1800">
              <a:latin typeface="Times New Roman" pitchFamily="18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928938" y="6143625"/>
            <a:ext cx="2786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latin typeface="Book Antiqua" pitchFamily="18" charset="0"/>
              </a:rPr>
              <a:t>AM : MD = A</a:t>
            </a:r>
            <a:r>
              <a:rPr lang="en-US" sz="1800" baseline="-25000">
                <a:latin typeface="Book Antiqua" pitchFamily="18" charset="0"/>
              </a:rPr>
              <a:t>1</a:t>
            </a:r>
            <a:r>
              <a:rPr lang="en-US" sz="1800">
                <a:latin typeface="Book Antiqua" pitchFamily="18" charset="0"/>
              </a:rPr>
              <a:t>M</a:t>
            </a:r>
            <a:r>
              <a:rPr lang="en-US" sz="1800" baseline="-25000">
                <a:latin typeface="Book Antiqua" pitchFamily="18" charset="0"/>
              </a:rPr>
              <a:t>1</a:t>
            </a:r>
            <a:r>
              <a:rPr lang="en-US" sz="1800">
                <a:latin typeface="Book Antiqua" pitchFamily="18" charset="0"/>
              </a:rPr>
              <a:t> : M</a:t>
            </a:r>
            <a:r>
              <a:rPr lang="en-US" sz="1800" baseline="-25000">
                <a:latin typeface="Book Antiqua" pitchFamily="18" charset="0"/>
              </a:rPr>
              <a:t>1</a:t>
            </a:r>
            <a:r>
              <a:rPr lang="en-US" sz="1800">
                <a:latin typeface="Book Antiqua" pitchFamily="18" charset="0"/>
              </a:rPr>
              <a:t>D</a:t>
            </a:r>
            <a:r>
              <a:rPr lang="en-US" sz="1800" baseline="-25000">
                <a:latin typeface="Book Antiqua" pitchFamily="18" charset="0"/>
              </a:rPr>
              <a:t>1</a:t>
            </a:r>
            <a:endParaRPr lang="ru-RU" sz="1800">
              <a:latin typeface="Times New Roman" pitchFamily="18" charset="0"/>
            </a:endParaRPr>
          </a:p>
        </p:txBody>
      </p:sp>
      <p:sp>
        <p:nvSpPr>
          <p:cNvPr id="34" name="WordArt 33"/>
          <p:cNvSpPr>
            <a:spLocks noChangeArrowheads="1" noChangeShapeType="1" noTextEdit="1"/>
          </p:cNvSpPr>
          <p:nvPr/>
        </p:nvSpPr>
        <p:spPr bwMode="auto">
          <a:xfrm>
            <a:off x="539750" y="188913"/>
            <a:ext cx="8280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3. відношення довжин паралельних відрізків </a:t>
            </a:r>
          </a:p>
          <a:p>
            <a:pPr algn="ctr"/>
            <a:r>
              <a:rPr lang="ru-RU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або відрізків однієї прямої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800"/>
                            </p:stCondLst>
                            <p:childTnLst>
                              <p:par>
                                <p:cTn id="6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000"/>
                            </p:stCondLst>
                            <p:childTnLst>
                              <p:par>
                                <p:cTn id="7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3800"/>
                            </p:stCondLst>
                            <p:childTnLst>
                              <p:par>
                                <p:cTn id="8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6000"/>
                            </p:stCondLst>
                            <p:childTnLst>
                              <p:par>
                                <p:cTn id="8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8400"/>
                            </p:stCondLst>
                            <p:childTnLst>
                              <p:par>
                                <p:cTn id="9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uk-UA" sz="5400" dirty="0">
                <a:solidFill>
                  <a:schemeClr val="tx1"/>
                </a:solidFill>
                <a:latin typeface="Times New Roman" pitchFamily="18" charset="0"/>
              </a:rPr>
              <a:t>Тестове завдання</a:t>
            </a:r>
            <a:endParaRPr lang="ru-RU" sz="54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85720" y="1643050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1.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Точка </a:t>
            </a:r>
            <a:r>
              <a:rPr kumimoji="0" lang="uk-UA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М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не лежить у площині прямокутника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ABCD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Яке взаємне розташування прямих МА і С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?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А) Перетинаються; Б) паралельні; В) мимобіжні; Г) паралельні або мимобіжні.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2.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Пряма </a:t>
            </a: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а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паралельна площині        , пряма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 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належить  площині     .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Яким може бути взаємне розміщення прямих </a:t>
            </a:r>
            <a:r>
              <a:rPr kumimoji="0" lang="uk-U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а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і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</a:t>
            </a: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?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А) Паралельні; Б) перетинаються; В) мимобіжні; Г) мимобіжні або паралельні.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3.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Точка </a:t>
            </a:r>
            <a:r>
              <a:rPr kumimoji="0" lang="uk-UA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М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лежить поза площиною трикутника </a:t>
            </a:r>
            <a:r>
              <a:rPr kumimoji="0" lang="uk-UA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АВС.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Точки </a:t>
            </a:r>
            <a:r>
              <a:rPr kumimoji="0" lang="uk-UA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К, Р, Е і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– середини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відрізків </a:t>
            </a:r>
            <a:r>
              <a:rPr kumimoji="0" lang="uk-UA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МА, АВ, МС і ВС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відповідно. Яке взаємне розміщення прямих 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КР</a:t>
            </a:r>
            <a:r>
              <a:rPr kumimoji="0" lang="uk-UA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і Е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?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А) Перетинаються; Б) мимобіжні; В) паралельні; Г) мимобіжні або перетинаються.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3779838" y="2997200"/>
          <a:ext cx="288925" cy="265113"/>
        </p:xfrm>
        <a:graphic>
          <a:graphicData uri="http://schemas.openxmlformats.org/presentationml/2006/ole">
            <p:oleObj spid="_x0000_s1026" name="Формула" r:id="rId3" imgW="152280" imgH="1396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019925" y="2997200"/>
          <a:ext cx="288925" cy="265113"/>
        </p:xfrm>
        <a:graphic>
          <a:graphicData uri="http://schemas.openxmlformats.org/presentationml/2006/ole">
            <p:oleObj spid="_x0000_s1027" name="Формула" r:id="rId4" imgW="152280" imgH="139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50825" y="260350"/>
            <a:ext cx="8497888" cy="640873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4. Сторона </a:t>
            </a:r>
            <a:r>
              <a:rPr kumimoji="0" lang="uk-UA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АВ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паралелограма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ABCD</a:t>
            </a:r>
            <a:r>
              <a:rPr kumimoji="0" lang="uk-UA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належить площині      , а сторона </a:t>
            </a:r>
            <a:r>
              <a:rPr kumimoji="0" lang="uk-UA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С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не належить цій площині. Яке взаємне розміщення прямої </a:t>
            </a:r>
            <a:r>
              <a:rPr kumimoji="0" lang="uk-UA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С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і площини    ?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А) пряма </a:t>
            </a:r>
            <a:r>
              <a:rPr kumimoji="0" lang="uk-UA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С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перетинає площину      ; Б) пряма </a:t>
            </a:r>
            <a:r>
              <a:rPr kumimoji="0" lang="uk-UA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С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паралельна площині      ;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В) пряма </a:t>
            </a:r>
            <a:r>
              <a:rPr kumimoji="0" lang="uk-UA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С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лежить у площині       .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5. Пряма </a:t>
            </a: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а 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паралельна площині         . Скільки площин, паралельних площині         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можна провести через пряму </a:t>
            </a: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а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?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А) Одну; Б) дві; И) жодної; Г) безліч.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6. Як розташовані площини     і       , якщо пряма а перетинає площину        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і паралельна площині      ?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А) Паралельні; Б) перетинаються; В) збігаються; Г) визначити неможливо.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7. Точка М не належить жодній із  паралельних площин      і         .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Скільки всього  існує площин, які проходять через точку М і паралельні площинам 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  і       ?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А) Одна; Б) дві; В) жодної; Г) безліч.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260350"/>
            <a:ext cx="8229600" cy="586581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8. Площини      і        паралельні. Пряма а перетинає площину      .  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Як розташована пряма а відносно площини    ?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А) Паралельна площині; Б) лежить у площині; В) перетинає площину; 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Г) визначити неможливо.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9. Основи трапеції паралельні площині     . Яке взаємне розміщення площини трапеції і площини     ?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А) Перетинаються; Б) паралельні; В) збігаються; Г) визначити неможливо.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10. Площини      і         паралельні. Площина            перетинається з площиною      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по прямій </a:t>
            </a: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а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, </a:t>
            </a:r>
            <a:r>
              <a:rPr kumimoji="0" lang="uk-UA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а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з площиною          - по прямій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</a:t>
            </a: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Яке взаємне розміщення прямих 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а 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і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?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А) Перетинаються; Б) мимобіжні; В) паралельні; Г) визначити неможливо.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uk-UA" sz="4800" b="1" dirty="0"/>
              <a:t>Відповіді до тесту</a:t>
            </a:r>
            <a:endParaRPr lang="ru-RU" sz="4800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endParaRPr kumimoji="0" lang="uk-UA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uk-UA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1В ,  2Г , 3В ,  4Б , 5А ,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uk-UA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6Б ,  7А ,  8В , 9А , 10В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283450" cy="1570037"/>
          </a:xfrm>
        </p:spPr>
        <p:txBody>
          <a:bodyPr/>
          <a:lstStyle/>
          <a:p>
            <a:r>
              <a:rPr lang="uk-UA" sz="2400"/>
              <a:t>Задача. Побудувати переріз куба АВС</a:t>
            </a:r>
            <a:r>
              <a:rPr lang="en-US" sz="2400"/>
              <a:t>D</a:t>
            </a:r>
            <a:r>
              <a:rPr lang="uk-UA" sz="2400"/>
              <a:t>А</a:t>
            </a:r>
            <a:r>
              <a:rPr lang="uk-UA" sz="2400" baseline="-25000"/>
              <a:t>1</a:t>
            </a:r>
            <a:r>
              <a:rPr lang="uk-UA" sz="2400"/>
              <a:t>В</a:t>
            </a:r>
            <a:r>
              <a:rPr lang="uk-UA" sz="2400" baseline="-25000"/>
              <a:t>1</a:t>
            </a:r>
            <a:r>
              <a:rPr lang="uk-UA" sz="2400"/>
              <a:t>С</a:t>
            </a:r>
            <a:r>
              <a:rPr lang="uk-UA" sz="2400" baseline="-25000"/>
              <a:t>1</a:t>
            </a:r>
            <a:r>
              <a:rPr lang="en-US" sz="2400"/>
              <a:t>D</a:t>
            </a:r>
            <a:r>
              <a:rPr lang="uk-UA" sz="2400" baseline="-25000"/>
              <a:t>1</a:t>
            </a:r>
            <a:r>
              <a:rPr lang="uk-UA" sz="2400"/>
              <a:t> площиною, що проходить через середини ребер А</a:t>
            </a:r>
            <a:r>
              <a:rPr lang="en-US" sz="2400"/>
              <a:t>D</a:t>
            </a:r>
            <a:r>
              <a:rPr lang="uk-UA" sz="2400"/>
              <a:t> і С</a:t>
            </a:r>
            <a:r>
              <a:rPr lang="en-US" sz="2400"/>
              <a:t>D</a:t>
            </a:r>
            <a:r>
              <a:rPr lang="uk-UA" sz="2400"/>
              <a:t> паралельно до ребра </a:t>
            </a:r>
            <a:r>
              <a:rPr lang="en-US" sz="2400"/>
              <a:t>DD</a:t>
            </a:r>
            <a:r>
              <a:rPr lang="uk-UA" sz="2400" baseline="-25000"/>
              <a:t>1</a:t>
            </a:r>
            <a:r>
              <a:rPr lang="uk-UA" sz="2400"/>
              <a:t>.</a:t>
            </a:r>
            <a:endParaRPr lang="ru-RU" sz="240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827088" y="1844675"/>
            <a:ext cx="3386137" cy="3390900"/>
            <a:chOff x="521" y="1162"/>
            <a:chExt cx="2133" cy="2136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748" y="1706"/>
              <a:ext cx="1270" cy="136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748" y="1391"/>
              <a:ext cx="408" cy="31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 flipV="1">
              <a:off x="2018" y="1391"/>
              <a:ext cx="408" cy="31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 flipV="1">
              <a:off x="748" y="2754"/>
              <a:ext cx="408" cy="31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V="1">
              <a:off x="2018" y="2754"/>
              <a:ext cx="408" cy="31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1156" y="1391"/>
              <a:ext cx="127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2426" y="1389"/>
              <a:ext cx="0" cy="1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156" y="1391"/>
              <a:ext cx="0" cy="1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1156" y="2754"/>
              <a:ext cx="127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521" y="1570"/>
              <a:ext cx="4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1800"/>
                <a:t>А</a:t>
              </a:r>
              <a:r>
                <a:rPr lang="uk-UA" sz="1800" baseline="-25000"/>
                <a:t>1</a:t>
              </a:r>
              <a:endParaRPr lang="ru-RU" sz="1800" baseline="-25000"/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auto">
            <a:xfrm>
              <a:off x="1132" y="1368"/>
              <a:ext cx="45" cy="45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Oval 15"/>
            <p:cNvSpPr>
              <a:spLocks noChangeArrowheads="1"/>
            </p:cNvSpPr>
            <p:nvPr/>
          </p:nvSpPr>
          <p:spPr bwMode="auto">
            <a:xfrm>
              <a:off x="2001" y="3043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2405" y="2725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Oval 17"/>
            <p:cNvSpPr>
              <a:spLocks noChangeArrowheads="1"/>
            </p:cNvSpPr>
            <p:nvPr/>
          </p:nvSpPr>
          <p:spPr bwMode="auto">
            <a:xfrm>
              <a:off x="734" y="3050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" name="Oval 18"/>
            <p:cNvSpPr>
              <a:spLocks noChangeArrowheads="1"/>
            </p:cNvSpPr>
            <p:nvPr/>
          </p:nvSpPr>
          <p:spPr bwMode="auto">
            <a:xfrm>
              <a:off x="734" y="1678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2395" y="1375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" name="Oval 20"/>
            <p:cNvSpPr>
              <a:spLocks noChangeArrowheads="1"/>
            </p:cNvSpPr>
            <p:nvPr/>
          </p:nvSpPr>
          <p:spPr bwMode="auto">
            <a:xfrm>
              <a:off x="1994" y="1685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Oval 21"/>
            <p:cNvSpPr>
              <a:spLocks noChangeArrowheads="1"/>
            </p:cNvSpPr>
            <p:nvPr/>
          </p:nvSpPr>
          <p:spPr bwMode="auto">
            <a:xfrm>
              <a:off x="1125" y="2729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657" y="3067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uk-UA" sz="1800"/>
                <a:t>А</a:t>
              </a:r>
              <a:endParaRPr lang="ru-RU" sz="1800"/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1927" y="3067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D</a:t>
              </a:r>
              <a:endParaRPr lang="ru-RU" sz="1800"/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2426" y="2614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uk-UA" sz="1800"/>
                <a:t>С</a:t>
              </a:r>
              <a:endParaRPr lang="ru-RU" sz="1800"/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2381" y="1162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uk-UA" sz="1800"/>
                <a:t>С</a:t>
              </a:r>
              <a:r>
                <a:rPr lang="uk-UA" sz="1800" baseline="-25000"/>
                <a:t>1</a:t>
              </a:r>
              <a:endParaRPr lang="ru-RU" sz="1800" baseline="-25000"/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1020" y="1162"/>
              <a:ext cx="2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uk-UA" sz="1800"/>
                <a:t>В</a:t>
              </a:r>
              <a:r>
                <a:rPr lang="uk-UA" sz="1800" baseline="-25000"/>
                <a:t>1</a:t>
              </a:r>
              <a:endParaRPr lang="ru-RU" sz="1800" baseline="-25000"/>
            </a:p>
          </p:txBody>
        </p:sp>
        <p:sp>
          <p:nvSpPr>
            <p:cNvPr id="29" name="Text Box 27"/>
            <p:cNvSpPr txBox="1">
              <a:spLocks noChangeArrowheads="1"/>
            </p:cNvSpPr>
            <p:nvPr/>
          </p:nvSpPr>
          <p:spPr bwMode="auto">
            <a:xfrm>
              <a:off x="1171" y="2609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uk-UA" sz="1800"/>
                <a:t>В</a:t>
              </a:r>
              <a:endParaRPr lang="ru-RU" sz="1800" baseline="-25000"/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2018" y="1616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D</a:t>
              </a:r>
              <a:r>
                <a:rPr lang="uk-UA" sz="1800" baseline="-25000"/>
                <a:t>1</a:t>
              </a:r>
              <a:endParaRPr lang="ru-RU" sz="1800" baseline="-25000"/>
            </a:p>
          </p:txBody>
        </p:sp>
      </p:grp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5219700" y="2662238"/>
            <a:ext cx="223202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1800"/>
              <a:t>ММ</a:t>
            </a:r>
            <a:r>
              <a:rPr lang="uk-UA" sz="1800" baseline="-25000"/>
              <a:t>1 </a:t>
            </a:r>
            <a:r>
              <a:rPr lang="en-US" sz="1800" b="1"/>
              <a:t>||</a:t>
            </a:r>
            <a:r>
              <a:rPr lang="uk-UA" sz="1800" b="1"/>
              <a:t>  </a:t>
            </a:r>
            <a:r>
              <a:rPr lang="en-US" sz="1800"/>
              <a:t>DD</a:t>
            </a:r>
            <a:r>
              <a:rPr lang="uk-UA" sz="1800" baseline="-25000"/>
              <a:t>1</a:t>
            </a:r>
          </a:p>
          <a:p>
            <a:pPr>
              <a:spcBef>
                <a:spcPct val="50000"/>
              </a:spcBef>
            </a:pPr>
            <a:r>
              <a:rPr lang="en-US" sz="1800"/>
              <a:t>NN</a:t>
            </a:r>
            <a:r>
              <a:rPr lang="uk-UA" sz="1800" baseline="-25000"/>
              <a:t>1 </a:t>
            </a:r>
            <a:r>
              <a:rPr lang="en-US" sz="1800" b="1"/>
              <a:t>||</a:t>
            </a:r>
            <a:r>
              <a:rPr lang="uk-UA" sz="1800"/>
              <a:t> </a:t>
            </a:r>
            <a:r>
              <a:rPr lang="en-US" sz="1800"/>
              <a:t>DD</a:t>
            </a:r>
            <a:r>
              <a:rPr lang="uk-UA" sz="1800" baseline="-25000"/>
              <a:t>1</a:t>
            </a:r>
          </a:p>
          <a:p>
            <a:pPr>
              <a:spcBef>
                <a:spcPct val="50000"/>
              </a:spcBef>
            </a:pPr>
            <a:r>
              <a:rPr lang="uk-UA" sz="1800"/>
              <a:t>М</a:t>
            </a:r>
            <a:r>
              <a:rPr lang="en-US" sz="1800"/>
              <a:t>M</a:t>
            </a:r>
            <a:r>
              <a:rPr lang="en-US" sz="1800" baseline="-25000"/>
              <a:t>1</a:t>
            </a:r>
            <a:r>
              <a:rPr lang="en-US" sz="1800"/>
              <a:t>N</a:t>
            </a:r>
            <a:r>
              <a:rPr lang="en-US" sz="1800" baseline="-25000"/>
              <a:t>1</a:t>
            </a:r>
            <a:r>
              <a:rPr lang="en-US" sz="1800"/>
              <a:t>N</a:t>
            </a:r>
            <a:r>
              <a:rPr lang="uk-UA" sz="1800"/>
              <a:t> - шуканий переріз</a:t>
            </a:r>
            <a:endParaRPr lang="ru-RU" sz="1800"/>
          </a:p>
        </p:txBody>
      </p:sp>
      <p:sp>
        <p:nvSpPr>
          <p:cNvPr id="32" name="Oval 30"/>
          <p:cNvSpPr>
            <a:spLocks noChangeArrowheads="1"/>
          </p:cNvSpPr>
          <p:nvPr/>
        </p:nvSpPr>
        <p:spPr bwMode="auto">
          <a:xfrm>
            <a:off x="2157413" y="4835525"/>
            <a:ext cx="71437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1979613" y="4868863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1800"/>
              <a:t>М</a:t>
            </a:r>
            <a:endParaRPr lang="ru-RU" sz="1800"/>
          </a:p>
        </p:txBody>
      </p:sp>
      <p:grpSp>
        <p:nvGrpSpPr>
          <p:cNvPr id="34" name="Group 32"/>
          <p:cNvGrpSpPr>
            <a:grpSpLocks/>
          </p:cNvGrpSpPr>
          <p:nvPr/>
        </p:nvGrpSpPr>
        <p:grpSpPr bwMode="auto">
          <a:xfrm>
            <a:off x="1979613" y="2349500"/>
            <a:ext cx="458787" cy="2519363"/>
            <a:chOff x="1247" y="1480"/>
            <a:chExt cx="289" cy="1587"/>
          </a:xfrm>
        </p:grpSpPr>
        <p:sp>
          <p:nvSpPr>
            <p:cNvPr id="35" name="Line 33"/>
            <p:cNvSpPr>
              <a:spLocks noChangeShapeType="1"/>
            </p:cNvSpPr>
            <p:nvPr/>
          </p:nvSpPr>
          <p:spPr bwMode="auto">
            <a:xfrm flipV="1">
              <a:off x="1383" y="1706"/>
              <a:ext cx="0" cy="13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36" name="Group 34"/>
            <p:cNvGrpSpPr>
              <a:grpSpLocks/>
            </p:cNvGrpSpPr>
            <p:nvPr/>
          </p:nvGrpSpPr>
          <p:grpSpPr bwMode="auto">
            <a:xfrm>
              <a:off x="1247" y="1480"/>
              <a:ext cx="289" cy="251"/>
              <a:chOff x="1247" y="1480"/>
              <a:chExt cx="289" cy="251"/>
            </a:xfrm>
          </p:grpSpPr>
          <p:sp>
            <p:nvSpPr>
              <p:cNvPr id="37" name="Oval 35"/>
              <p:cNvSpPr>
                <a:spLocks noChangeArrowheads="1"/>
              </p:cNvSpPr>
              <p:nvPr/>
            </p:nvSpPr>
            <p:spPr bwMode="auto">
              <a:xfrm>
                <a:off x="1359" y="1685"/>
                <a:ext cx="45" cy="4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" name="Text Box 36"/>
              <p:cNvSpPr txBox="1">
                <a:spLocks noChangeArrowheads="1"/>
              </p:cNvSpPr>
              <p:nvPr/>
            </p:nvSpPr>
            <p:spPr bwMode="auto">
              <a:xfrm>
                <a:off x="1247" y="1480"/>
                <a:ext cx="28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uk-UA" sz="1800"/>
                  <a:t>М</a:t>
                </a:r>
                <a:r>
                  <a:rPr lang="uk-UA" sz="1800" baseline="-25000"/>
                  <a:t>1</a:t>
                </a:r>
                <a:endParaRPr lang="ru-RU" sz="1800" baseline="-25000"/>
              </a:p>
            </p:txBody>
          </p:sp>
        </p:grpSp>
      </p:grpSp>
      <p:sp>
        <p:nvSpPr>
          <p:cNvPr id="39" name="Oval 37"/>
          <p:cNvSpPr>
            <a:spLocks noChangeArrowheads="1"/>
          </p:cNvSpPr>
          <p:nvPr/>
        </p:nvSpPr>
        <p:spPr bwMode="auto">
          <a:xfrm>
            <a:off x="3503613" y="4570413"/>
            <a:ext cx="71437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3492500" y="465296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/>
              <a:t>N</a:t>
            </a:r>
            <a:endParaRPr lang="ru-RU" sz="1800"/>
          </a:p>
        </p:txBody>
      </p:sp>
      <p:grpSp>
        <p:nvGrpSpPr>
          <p:cNvPr id="41" name="Group 39"/>
          <p:cNvGrpSpPr>
            <a:grpSpLocks/>
          </p:cNvGrpSpPr>
          <p:nvPr/>
        </p:nvGrpSpPr>
        <p:grpSpPr bwMode="auto">
          <a:xfrm>
            <a:off x="3276600" y="2022475"/>
            <a:ext cx="433388" cy="2576513"/>
            <a:chOff x="2653" y="1207"/>
            <a:chExt cx="273" cy="1623"/>
          </a:xfrm>
        </p:grpSpPr>
        <p:sp>
          <p:nvSpPr>
            <p:cNvPr id="42" name="Oval 40"/>
            <p:cNvSpPr>
              <a:spLocks noChangeArrowheads="1"/>
            </p:cNvSpPr>
            <p:nvPr/>
          </p:nvSpPr>
          <p:spPr bwMode="auto">
            <a:xfrm>
              <a:off x="2789" y="1434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auto">
            <a:xfrm flipV="1">
              <a:off x="2814" y="1469"/>
              <a:ext cx="0" cy="13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Text Box 42"/>
            <p:cNvSpPr txBox="1">
              <a:spLocks noChangeArrowheads="1"/>
            </p:cNvSpPr>
            <p:nvPr/>
          </p:nvSpPr>
          <p:spPr bwMode="auto">
            <a:xfrm>
              <a:off x="2653" y="1207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N</a:t>
              </a:r>
              <a:r>
                <a:rPr lang="en-US" sz="1800" baseline="-25000"/>
                <a:t>1</a:t>
              </a:r>
              <a:endParaRPr lang="ru-RU" sz="1800" baseline="-25000"/>
            </a:p>
          </p:txBody>
        </p:sp>
      </p:grpSp>
      <p:grpSp>
        <p:nvGrpSpPr>
          <p:cNvPr id="45" name="Group 43"/>
          <p:cNvGrpSpPr>
            <a:grpSpLocks/>
          </p:cNvGrpSpPr>
          <p:nvPr/>
        </p:nvGrpSpPr>
        <p:grpSpPr bwMode="auto">
          <a:xfrm>
            <a:off x="2195513" y="2492375"/>
            <a:ext cx="1335087" cy="2376488"/>
            <a:chOff x="1565" y="1584"/>
            <a:chExt cx="680" cy="1420"/>
          </a:xfrm>
        </p:grpSpPr>
        <p:sp>
          <p:nvSpPr>
            <p:cNvPr id="46" name="Line 44"/>
            <p:cNvSpPr>
              <a:spLocks noChangeShapeType="1"/>
            </p:cNvSpPr>
            <p:nvPr/>
          </p:nvSpPr>
          <p:spPr bwMode="auto">
            <a:xfrm flipV="1">
              <a:off x="1565" y="2750"/>
              <a:ext cx="680" cy="181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auto">
            <a:xfrm flipV="1">
              <a:off x="1565" y="2568"/>
              <a:ext cx="680" cy="181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Line 46"/>
            <p:cNvSpPr>
              <a:spLocks noChangeShapeType="1"/>
            </p:cNvSpPr>
            <p:nvPr/>
          </p:nvSpPr>
          <p:spPr bwMode="auto">
            <a:xfrm flipV="1">
              <a:off x="1565" y="2387"/>
              <a:ext cx="680" cy="181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Line 47"/>
            <p:cNvSpPr>
              <a:spLocks noChangeShapeType="1"/>
            </p:cNvSpPr>
            <p:nvPr/>
          </p:nvSpPr>
          <p:spPr bwMode="auto">
            <a:xfrm flipV="1">
              <a:off x="1565" y="2205"/>
              <a:ext cx="680" cy="181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Line 48"/>
            <p:cNvSpPr>
              <a:spLocks noChangeShapeType="1"/>
            </p:cNvSpPr>
            <p:nvPr/>
          </p:nvSpPr>
          <p:spPr bwMode="auto">
            <a:xfrm flipV="1">
              <a:off x="1565" y="2024"/>
              <a:ext cx="680" cy="181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auto">
            <a:xfrm flipV="1">
              <a:off x="1565" y="1842"/>
              <a:ext cx="680" cy="181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Line 50"/>
            <p:cNvSpPr>
              <a:spLocks noChangeShapeType="1"/>
            </p:cNvSpPr>
            <p:nvPr/>
          </p:nvSpPr>
          <p:spPr bwMode="auto">
            <a:xfrm flipV="1">
              <a:off x="1565" y="1661"/>
              <a:ext cx="680" cy="181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Line 51"/>
            <p:cNvSpPr>
              <a:spLocks noChangeShapeType="1"/>
            </p:cNvSpPr>
            <p:nvPr/>
          </p:nvSpPr>
          <p:spPr bwMode="auto">
            <a:xfrm flipV="1">
              <a:off x="1565" y="2659"/>
              <a:ext cx="680" cy="181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Line 52"/>
            <p:cNvSpPr>
              <a:spLocks noChangeShapeType="1"/>
            </p:cNvSpPr>
            <p:nvPr/>
          </p:nvSpPr>
          <p:spPr bwMode="auto">
            <a:xfrm flipV="1">
              <a:off x="1565" y="2478"/>
              <a:ext cx="680" cy="181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Line 53"/>
            <p:cNvSpPr>
              <a:spLocks noChangeShapeType="1"/>
            </p:cNvSpPr>
            <p:nvPr/>
          </p:nvSpPr>
          <p:spPr bwMode="auto">
            <a:xfrm flipV="1">
              <a:off x="1565" y="2296"/>
              <a:ext cx="680" cy="181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Line 54"/>
            <p:cNvSpPr>
              <a:spLocks noChangeShapeType="1"/>
            </p:cNvSpPr>
            <p:nvPr/>
          </p:nvSpPr>
          <p:spPr bwMode="auto">
            <a:xfrm flipV="1">
              <a:off x="1565" y="2115"/>
              <a:ext cx="680" cy="181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Line 55"/>
            <p:cNvSpPr>
              <a:spLocks noChangeShapeType="1"/>
            </p:cNvSpPr>
            <p:nvPr/>
          </p:nvSpPr>
          <p:spPr bwMode="auto">
            <a:xfrm flipV="1">
              <a:off x="1565" y="1933"/>
              <a:ext cx="680" cy="181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Line 56"/>
            <p:cNvSpPr>
              <a:spLocks noChangeShapeType="1"/>
            </p:cNvSpPr>
            <p:nvPr/>
          </p:nvSpPr>
          <p:spPr bwMode="auto">
            <a:xfrm flipV="1">
              <a:off x="1565" y="1752"/>
              <a:ext cx="680" cy="181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Line 57"/>
            <p:cNvSpPr>
              <a:spLocks noChangeShapeType="1"/>
            </p:cNvSpPr>
            <p:nvPr/>
          </p:nvSpPr>
          <p:spPr bwMode="auto">
            <a:xfrm flipV="1">
              <a:off x="1565" y="2823"/>
              <a:ext cx="680" cy="181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Line 58"/>
            <p:cNvSpPr>
              <a:spLocks noChangeShapeType="1"/>
            </p:cNvSpPr>
            <p:nvPr/>
          </p:nvSpPr>
          <p:spPr bwMode="auto">
            <a:xfrm flipV="1">
              <a:off x="1565" y="1584"/>
              <a:ext cx="680" cy="181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" name="Line 59"/>
          <p:cNvSpPr>
            <a:spLocks noChangeShapeType="1"/>
          </p:cNvSpPr>
          <p:nvPr/>
        </p:nvSpPr>
        <p:spPr bwMode="auto">
          <a:xfrm flipV="1">
            <a:off x="2195513" y="2420938"/>
            <a:ext cx="1368425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" name="Line 60"/>
          <p:cNvSpPr>
            <a:spLocks noChangeShapeType="1"/>
          </p:cNvSpPr>
          <p:nvPr/>
        </p:nvSpPr>
        <p:spPr bwMode="auto">
          <a:xfrm flipV="1">
            <a:off x="2195513" y="4603750"/>
            <a:ext cx="1296987" cy="26511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858000"/>
          </a:xfrm>
        </p:spPr>
        <p:txBody>
          <a:bodyPr>
            <a:normAutofit/>
          </a:bodyPr>
          <a:lstStyle/>
          <a:p>
            <a:r>
              <a:rPr lang="uk-UA" dirty="0" smtClean="0"/>
              <a:t>Презентацію підготував</a:t>
            </a:r>
            <a:br>
              <a:rPr lang="uk-UA" dirty="0" smtClean="0"/>
            </a:br>
            <a:r>
              <a:rPr lang="uk-UA" dirty="0" smtClean="0"/>
              <a:t>учень 10класу </a:t>
            </a:r>
            <a:br>
              <a:rPr lang="uk-UA" dirty="0" smtClean="0"/>
            </a:br>
            <a:r>
              <a:rPr lang="uk-UA" dirty="0" err="1" smtClean="0"/>
              <a:t>Жашківської</a:t>
            </a:r>
            <a:r>
              <a:rPr lang="uk-UA" dirty="0" smtClean="0"/>
              <a:t> ЗОШ №2</a:t>
            </a:r>
            <a:br>
              <a:rPr lang="uk-UA" dirty="0" smtClean="0"/>
            </a:br>
            <a:r>
              <a:rPr lang="uk-UA" dirty="0" err="1" smtClean="0"/>
              <a:t>Скрипак</a:t>
            </a:r>
            <a:r>
              <a:rPr lang="uk-UA" dirty="0" smtClean="0"/>
              <a:t> Едуард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024 0.26605 C 0.15364 0.19562 0.19705 0.12541 0.21024 0.04596 C 0.22343 -0.03348 0.20972 -0.14965 0.18958 -0.21085 C 0.16944 -0.27205 0.12743 -0.30346 0.08958 -0.32101 C 0.05173 -0.33856 0.00573 -0.32794 -0.03802 -0.31639 C -0.08177 -0.30485 -0.13976 -0.28498 -0.17257 -0.25219 C -0.20538 -0.2194 -0.22761 -0.16582 -0.23455 -0.11917 C -0.2415 -0.07251 -0.2408 -0.01686 -0.21389 0.02749 C -0.18698 0.07183 -0.11337 0.12841 -0.07257 0.14689 C -0.03177 0.16536 0.00625 0.16282 0.0309 0.13765 C 0.05555 0.11247 0.07135 0.03349 0.07587 -0.00462 C 0.08038 -0.04272 0.07118 -0.06813 0.0585 -0.09168 C 0.04583 -0.11524 0.01666 -0.14434 3.05556E-6 -0.14665 C -0.01667 -0.14896 -0.03507 -0.13164 -0.0415 -0.10554 C -0.04792 -0.07944 -0.04497 -0.00831 -0.03802 0.00924 C -0.03108 0.02679 -0.00868 0.0007 3.05556E-6 -3.4642E-6 " pathEditMode="relative" rAng="0" ptsTypes="aaaaaaaaaaaa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" y="-3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96930" y="2487591"/>
            <a:ext cx="7772400" cy="1470025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</a:t>
            </a:r>
            <a:endParaRPr kumimoji="0" lang="ru-RU" sz="2800" b="1" i="0" u="none" strike="noStrike" kern="1200" cap="none" spc="0" normalizeH="0" baseline="0" noProof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857356" y="428604"/>
            <a:ext cx="6400800" cy="1752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Взаємне розміщення двох 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прямих у просторі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 rot="5400000">
            <a:off x="4545004" y="669914"/>
            <a:ext cx="720725" cy="2952750"/>
          </a:xfrm>
          <a:prstGeom prst="rect">
            <a:avLst/>
          </a:prstGeom>
          <a:solidFill>
            <a:srgbClr val="00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uk-UA" sz="2400" b="1" dirty="0">
                <a:solidFill>
                  <a:srgbClr val="000000"/>
                </a:solidFill>
                <a:latin typeface="Tahoma" pitchFamily="34" charset="0"/>
              </a:rPr>
              <a:t>Дві прямі</a:t>
            </a:r>
            <a:endParaRPr lang="ru-RU" sz="2400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7" name="Line 5">
            <a:hlinkClick r:id="" action="ppaction://hlinkshowjump?jump=firstslide"/>
          </p:cNvPr>
          <p:cNvSpPr>
            <a:spLocks noChangeShapeType="1"/>
          </p:cNvSpPr>
          <p:nvPr/>
        </p:nvSpPr>
        <p:spPr bwMode="auto">
          <a:xfrm flipH="1">
            <a:off x="3227368" y="2562204"/>
            <a:ext cx="1225550" cy="6477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Line 6">
            <a:hlinkClick r:id="" action="ppaction://hlinkshowjump?jump=firstslide"/>
          </p:cNvPr>
          <p:cNvSpPr>
            <a:spLocks noChangeShapeType="1"/>
          </p:cNvSpPr>
          <p:nvPr/>
        </p:nvSpPr>
        <p:spPr bwMode="auto">
          <a:xfrm>
            <a:off x="5314930" y="2562204"/>
            <a:ext cx="1152525" cy="7191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1282680" y="3354366"/>
            <a:ext cx="2952750" cy="13684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1800">
                <a:solidFill>
                  <a:srgbClr val="000000"/>
                </a:solidFill>
                <a:latin typeface="Tahoma" pitchFamily="34" charset="0"/>
              </a:rPr>
              <a:t>Лежать в одній </a:t>
            </a:r>
          </a:p>
          <a:p>
            <a:pPr algn="ctr"/>
            <a:r>
              <a:rPr lang="uk-UA" sz="1800">
                <a:solidFill>
                  <a:srgbClr val="000000"/>
                </a:solidFill>
                <a:latin typeface="Tahoma" pitchFamily="34" charset="0"/>
              </a:rPr>
              <a:t>площині</a:t>
            </a:r>
            <a:endParaRPr lang="ru-RU" sz="18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5530830" y="3354366"/>
            <a:ext cx="2952750" cy="13684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1800" dirty="0">
                <a:solidFill>
                  <a:srgbClr val="000000"/>
                </a:solidFill>
                <a:latin typeface="Tahoma" pitchFamily="34" charset="0"/>
              </a:rPr>
              <a:t>Не лежать в одній</a:t>
            </a:r>
          </a:p>
          <a:p>
            <a:pPr algn="ctr"/>
            <a:r>
              <a:rPr lang="uk-UA" sz="1800" dirty="0">
                <a:solidFill>
                  <a:srgbClr val="000000"/>
                </a:solidFill>
                <a:latin typeface="Tahoma" pitchFamily="34" charset="0"/>
              </a:rPr>
              <a:t>площині</a:t>
            </a:r>
            <a:endParaRPr lang="ru-RU" sz="1800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>
            <a:off x="1427143" y="4722791"/>
            <a:ext cx="720725" cy="3603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561955" y="5586391"/>
            <a:ext cx="1800225" cy="576263"/>
          </a:xfrm>
          <a:prstGeom prst="rect">
            <a:avLst/>
          </a:prstGeom>
          <a:solidFill>
            <a:srgbClr val="00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1800" dirty="0">
                <a:solidFill>
                  <a:srgbClr val="000000"/>
                </a:solidFill>
                <a:latin typeface="Tahoma" pitchFamily="34" charset="0"/>
              </a:rPr>
              <a:t>перетинаються</a:t>
            </a:r>
            <a:endParaRPr lang="ru-RU" sz="1800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3227368" y="4722791"/>
            <a:ext cx="647700" cy="431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3298805" y="5586391"/>
            <a:ext cx="1512888" cy="576263"/>
          </a:xfrm>
          <a:prstGeom prst="rect">
            <a:avLst/>
          </a:prstGeom>
          <a:solidFill>
            <a:srgbClr val="00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1800">
                <a:solidFill>
                  <a:srgbClr val="000000"/>
                </a:solidFill>
                <a:latin typeface="Tahoma" pitchFamily="34" charset="0"/>
              </a:rPr>
              <a:t>паралельні</a:t>
            </a:r>
            <a:endParaRPr lang="ru-RU" sz="18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7115155" y="4722791"/>
            <a:ext cx="0" cy="7191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6178530" y="5586391"/>
            <a:ext cx="1944688" cy="503238"/>
          </a:xfrm>
          <a:prstGeom prst="rect">
            <a:avLst/>
          </a:prstGeom>
          <a:solidFill>
            <a:srgbClr val="00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1800">
                <a:solidFill>
                  <a:srgbClr val="000000"/>
                </a:solidFill>
                <a:latin typeface="Tahoma" pitchFamily="34" charset="0"/>
              </a:rPr>
              <a:t>мимобіжні</a:t>
            </a:r>
            <a:endParaRPr lang="ru-RU" sz="1800">
              <a:solidFill>
                <a:srgbClr val="000000"/>
              </a:solidFill>
              <a:latin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27722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 animBg="1"/>
      <p:bldP spid="7" grpId="0" animBg="1"/>
      <p:bldP spid="8" grpId="0" animBg="1"/>
      <p:bldP spid="9" grpId="0" build="p" animBg="1"/>
      <p:bldP spid="10" grpId="0" build="p" animBg="1"/>
      <p:bldP spid="11" grpId="0" animBg="1"/>
      <p:bldP spid="12" grpId="0" build="p" animBg="1"/>
      <p:bldP spid="13" grpId="0" animBg="1"/>
      <p:bldP spid="14" grpId="0" build="p" animBg="1"/>
      <p:bldP spid="15" grpId="0" animBg="1"/>
      <p:bldP spid="1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42984"/>
            <a:ext cx="9144000" cy="919163"/>
          </a:xfrm>
        </p:spPr>
        <p:txBody>
          <a:bodyPr/>
          <a:lstStyle/>
          <a:p>
            <a:pPr algn="l"/>
            <a:r>
              <a:rPr lang="uk-UA" sz="2000" dirty="0">
                <a:solidFill>
                  <a:schemeClr val="hlink"/>
                </a:solidFill>
              </a:rPr>
              <a:t>     </a:t>
            </a:r>
            <a:r>
              <a:rPr lang="uk-UA" sz="2400" b="1" dirty="0"/>
              <a:t>перетинаються                паралельні               мимобіжні</a:t>
            </a:r>
            <a:endParaRPr lang="ru-RU" sz="2400" b="1" dirty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H="1">
            <a:off x="684213" y="2781300"/>
            <a:ext cx="1657350" cy="7921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755650" y="2852738"/>
            <a:ext cx="1800225" cy="7921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>
            <a:off x="2484438" y="2492375"/>
            <a:ext cx="215900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а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1476375" y="3141663"/>
            <a:ext cx="71438" cy="714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WordArt 7"/>
          <p:cNvSpPr>
            <a:spLocks noChangeArrowheads="1" noChangeShapeType="1" noTextEdit="1"/>
          </p:cNvSpPr>
          <p:nvPr/>
        </p:nvSpPr>
        <p:spPr bwMode="auto">
          <a:xfrm>
            <a:off x="2627313" y="3357563"/>
            <a:ext cx="144462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в</a:t>
            </a:r>
          </a:p>
        </p:txBody>
      </p:sp>
      <p:sp>
        <p:nvSpPr>
          <p:cNvPr id="10" name="WordArt 8"/>
          <p:cNvSpPr>
            <a:spLocks noChangeArrowheads="1" noChangeShapeType="1" noTextEdit="1"/>
          </p:cNvSpPr>
          <p:nvPr/>
        </p:nvSpPr>
        <p:spPr bwMode="auto">
          <a:xfrm>
            <a:off x="1403350" y="3429000"/>
            <a:ext cx="223838" cy="403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А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>
            <a:off x="4067175" y="2492375"/>
            <a:ext cx="1584325" cy="5746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4067175" y="3213100"/>
            <a:ext cx="1655763" cy="6477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" name="WordArt 11"/>
          <p:cNvSpPr>
            <a:spLocks noChangeArrowheads="1" noChangeShapeType="1" noTextEdit="1"/>
          </p:cNvSpPr>
          <p:nvPr/>
        </p:nvSpPr>
        <p:spPr bwMode="auto">
          <a:xfrm>
            <a:off x="5724525" y="2205038"/>
            <a:ext cx="215900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а</a:t>
            </a:r>
          </a:p>
        </p:txBody>
      </p:sp>
      <p:sp>
        <p:nvSpPr>
          <p:cNvPr id="14" name="WordArt 12"/>
          <p:cNvSpPr>
            <a:spLocks noChangeArrowheads="1" noChangeShapeType="1" noTextEdit="1"/>
          </p:cNvSpPr>
          <p:nvPr/>
        </p:nvSpPr>
        <p:spPr bwMode="auto">
          <a:xfrm>
            <a:off x="5867400" y="2924175"/>
            <a:ext cx="144463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в</a:t>
            </a:r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6948488" y="3213100"/>
            <a:ext cx="1944687" cy="11525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 rot="21178753">
            <a:off x="6742113" y="3119438"/>
            <a:ext cx="2076450" cy="804862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H="1">
            <a:off x="7164388" y="3357563"/>
            <a:ext cx="287337" cy="287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" name="WordArt 16"/>
          <p:cNvSpPr>
            <a:spLocks noChangeArrowheads="1" noChangeShapeType="1" noTextEdit="1"/>
          </p:cNvSpPr>
          <p:nvPr/>
        </p:nvSpPr>
        <p:spPr bwMode="auto">
          <a:xfrm>
            <a:off x="7235825" y="3644900"/>
            <a:ext cx="144463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а</a:t>
            </a: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8101013" y="2276475"/>
            <a:ext cx="0" cy="19446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" name="Oval 18"/>
          <p:cNvSpPr>
            <a:spLocks noChangeArrowheads="1"/>
          </p:cNvSpPr>
          <p:nvPr/>
        </p:nvSpPr>
        <p:spPr bwMode="auto">
          <a:xfrm>
            <a:off x="8027988" y="3429000"/>
            <a:ext cx="144462" cy="714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WordArt 19"/>
          <p:cNvSpPr>
            <a:spLocks noChangeArrowheads="1" noChangeShapeType="1" noTextEdit="1"/>
          </p:cNvSpPr>
          <p:nvPr/>
        </p:nvSpPr>
        <p:spPr bwMode="auto">
          <a:xfrm>
            <a:off x="8172450" y="2492375"/>
            <a:ext cx="144463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в</a:t>
            </a:r>
          </a:p>
        </p:txBody>
      </p:sp>
      <p:sp>
        <p:nvSpPr>
          <p:cNvPr id="22" name="Arc 20">
            <a:hlinkClick r:id="" action="ppaction://hlinkshowjump?jump=lastslideviewed"/>
          </p:cNvPr>
          <p:cNvSpPr>
            <a:spLocks/>
          </p:cNvSpPr>
          <p:nvPr/>
        </p:nvSpPr>
        <p:spPr bwMode="auto">
          <a:xfrm rot="5442748" flipV="1">
            <a:off x="898525" y="4652963"/>
            <a:ext cx="215900" cy="2159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3677 w 24672"/>
              <a:gd name="T1" fmla="*/ 43100 h 43200"/>
              <a:gd name="T2" fmla="*/ 24672 w 24672"/>
              <a:gd name="T3" fmla="*/ 220 h 43200"/>
              <a:gd name="T4" fmla="*/ 21600 w 24672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672" h="43200" fill="none" extrusionOk="0">
                <a:moveTo>
                  <a:pt x="23676" y="43099"/>
                </a:moveTo>
                <a:cubicBezTo>
                  <a:pt x="22986" y="43166"/>
                  <a:pt x="22293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2627" y="-1"/>
                  <a:pt x="23654" y="73"/>
                  <a:pt x="24672" y="219"/>
                </a:cubicBezTo>
              </a:path>
              <a:path w="24672" h="43200" stroke="0" extrusionOk="0">
                <a:moveTo>
                  <a:pt x="23676" y="43099"/>
                </a:moveTo>
                <a:cubicBezTo>
                  <a:pt x="22986" y="43166"/>
                  <a:pt x="22293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2627" y="-1"/>
                  <a:pt x="23654" y="73"/>
                  <a:pt x="24672" y="219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WordArt 21"/>
          <p:cNvSpPr>
            <a:spLocks noChangeArrowheads="1" noChangeShapeType="1" noTextEdit="1"/>
          </p:cNvSpPr>
          <p:nvPr/>
        </p:nvSpPr>
        <p:spPr bwMode="auto">
          <a:xfrm>
            <a:off x="539750" y="4508500"/>
            <a:ext cx="2159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а</a:t>
            </a:r>
          </a:p>
        </p:txBody>
      </p:sp>
      <p:sp>
        <p:nvSpPr>
          <p:cNvPr id="24" name="WordArt 22"/>
          <p:cNvSpPr>
            <a:spLocks noChangeArrowheads="1" noChangeShapeType="1" noTextEdit="1"/>
          </p:cNvSpPr>
          <p:nvPr/>
        </p:nvSpPr>
        <p:spPr bwMode="auto">
          <a:xfrm>
            <a:off x="1258888" y="4508500"/>
            <a:ext cx="217487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в</a:t>
            </a:r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1763713" y="4652963"/>
            <a:ext cx="215900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1763713" y="4797425"/>
            <a:ext cx="215900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" name="WordArt 25"/>
          <p:cNvSpPr>
            <a:spLocks noChangeArrowheads="1" noChangeShapeType="1" noTextEdit="1"/>
          </p:cNvSpPr>
          <p:nvPr/>
        </p:nvSpPr>
        <p:spPr bwMode="auto">
          <a:xfrm>
            <a:off x="2195513" y="4437063"/>
            <a:ext cx="223837" cy="403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А</a:t>
            </a:r>
          </a:p>
        </p:txBody>
      </p:sp>
      <p:sp>
        <p:nvSpPr>
          <p:cNvPr id="28" name="WordArt 26"/>
          <p:cNvSpPr>
            <a:spLocks noChangeArrowheads="1" noChangeShapeType="1" noTextEdit="1"/>
          </p:cNvSpPr>
          <p:nvPr/>
        </p:nvSpPr>
        <p:spPr bwMode="auto">
          <a:xfrm>
            <a:off x="4140200" y="4437063"/>
            <a:ext cx="2159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а</a:t>
            </a:r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4572000" y="4437063"/>
            <a:ext cx="0" cy="360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4716463" y="4437063"/>
            <a:ext cx="0" cy="360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" name="WordArt 29"/>
          <p:cNvSpPr>
            <a:spLocks noChangeArrowheads="1" noChangeShapeType="1" noTextEdit="1"/>
          </p:cNvSpPr>
          <p:nvPr/>
        </p:nvSpPr>
        <p:spPr bwMode="auto">
          <a:xfrm>
            <a:off x="4932363" y="4437063"/>
            <a:ext cx="21590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в</a:t>
            </a:r>
          </a:p>
        </p:txBody>
      </p:sp>
      <p:sp>
        <p:nvSpPr>
          <p:cNvPr id="32" name="WordArt 30"/>
          <p:cNvSpPr>
            <a:spLocks noChangeArrowheads="1" noChangeShapeType="1" noTextEdit="1"/>
          </p:cNvSpPr>
          <p:nvPr/>
        </p:nvSpPr>
        <p:spPr bwMode="auto">
          <a:xfrm>
            <a:off x="7092950" y="4437063"/>
            <a:ext cx="2159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а</a:t>
            </a:r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7524750" y="4652963"/>
            <a:ext cx="431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" name="Oval 32"/>
          <p:cNvSpPr>
            <a:spLocks noChangeArrowheads="1"/>
          </p:cNvSpPr>
          <p:nvPr/>
        </p:nvSpPr>
        <p:spPr bwMode="auto">
          <a:xfrm>
            <a:off x="7740650" y="4508500"/>
            <a:ext cx="71438" cy="7302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WordArt 33"/>
          <p:cNvSpPr>
            <a:spLocks noChangeArrowheads="1" noChangeShapeType="1" noTextEdit="1"/>
          </p:cNvSpPr>
          <p:nvPr/>
        </p:nvSpPr>
        <p:spPr bwMode="auto">
          <a:xfrm>
            <a:off x="8172450" y="4437063"/>
            <a:ext cx="21590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в</a:t>
            </a:r>
          </a:p>
        </p:txBody>
      </p:sp>
    </p:spTree>
    <p:custDataLst>
      <p:tags r:id="rId1"/>
    </p:custDataLst>
  </p:cSld>
  <p:clrMapOvr>
    <a:masterClrMapping/>
  </p:clrMapOvr>
  <p:transition advTm="1551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 animBg="1"/>
      <p:bldP spid="9" grpId="0"/>
      <p:bldP spid="10" grpId="0"/>
      <p:bldP spid="11" grpId="0" animBg="1"/>
      <p:bldP spid="12" grpId="0" animBg="1"/>
      <p:bldP spid="13" grpId="0"/>
      <p:bldP spid="14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00138"/>
          </a:xfrm>
        </p:spPr>
        <p:txBody>
          <a:bodyPr>
            <a:normAutofit fontScale="90000"/>
          </a:bodyPr>
          <a:lstStyle/>
          <a:p>
            <a:r>
              <a:rPr lang="uk-UA" sz="4000">
                <a:solidFill>
                  <a:schemeClr val="bg2"/>
                </a:solidFill>
              </a:rPr>
              <a:t>Пряма і площина у просторі можуть:</a:t>
            </a:r>
            <a:endParaRPr lang="ru-RU" sz="4000">
              <a:solidFill>
                <a:schemeClr val="bg2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23850" y="4581525"/>
            <a:ext cx="2016125" cy="709613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Мати одну спільну точку</a:t>
            </a: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 rot="10800000" flipV="1">
            <a:off x="3924300" y="3141663"/>
            <a:ext cx="1749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uk-UA" sz="1800"/>
              <a:t>Безліч спільних точок</a:t>
            </a:r>
            <a:endParaRPr lang="ru-RU" sz="1800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971550" y="3213100"/>
            <a:ext cx="2520950" cy="936625"/>
          </a:xfrm>
          <a:prstGeom prst="parallelogram">
            <a:avLst>
              <a:gd name="adj" fmla="val 67288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771775" y="33575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cs typeface="Arial" pitchFamily="34" charset="0"/>
              </a:rPr>
              <a:t>α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476375" y="2708275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1800"/>
              <a:t>а</a:t>
            </a:r>
            <a:endParaRPr lang="ru-RU" sz="1800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4067175" y="1773238"/>
            <a:ext cx="1944688" cy="1008062"/>
          </a:xfrm>
          <a:prstGeom prst="parallelogram">
            <a:avLst>
              <a:gd name="adj" fmla="val 48228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4500563" y="2205038"/>
            <a:ext cx="720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572000" y="17732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1800"/>
              <a:t>а</a:t>
            </a:r>
            <a:endParaRPr lang="ru-RU" sz="1800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5364163" y="1844675"/>
            <a:ext cx="433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cs typeface="Arial" pitchFamily="34" charset="0"/>
              </a:rPr>
              <a:t>α</a:t>
            </a: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H="1">
            <a:off x="6443663" y="3933825"/>
            <a:ext cx="15128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7164388" y="34290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1800"/>
              <a:t>а</a:t>
            </a:r>
            <a:endParaRPr lang="ru-RU" sz="1800"/>
          </a:p>
        </p:txBody>
      </p:sp>
      <p:sp>
        <p:nvSpPr>
          <p:cNvPr id="16" name="AutoShape 14"/>
          <p:cNvSpPr>
            <a:spLocks noChangeArrowheads="1"/>
          </p:cNvSpPr>
          <p:nvPr/>
        </p:nvSpPr>
        <p:spPr bwMode="auto">
          <a:xfrm>
            <a:off x="6516688" y="4292600"/>
            <a:ext cx="1439862" cy="431800"/>
          </a:xfrm>
          <a:prstGeom prst="parallelogram">
            <a:avLst>
              <a:gd name="adj" fmla="val 8336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7451725" y="4292600"/>
            <a:ext cx="288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cs typeface="Arial" pitchFamily="34" charset="0"/>
              </a:rPr>
              <a:t>α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6300788" y="5229225"/>
            <a:ext cx="151288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800"/>
              <a:t>Пряма паралельна до площини</a:t>
            </a:r>
            <a:endParaRPr lang="ru-RU" sz="1800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611188" y="1773238"/>
            <a:ext cx="720725" cy="1150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1258888" y="2781300"/>
            <a:ext cx="504825" cy="792163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 flipH="1">
            <a:off x="1763713" y="3573463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custDataLst>
      <p:tags r:id="rId1"/>
    </p:custDataLst>
  </p:cSld>
  <p:clrMapOvr>
    <a:masterClrMapping/>
  </p:clrMapOvr>
  <p:transition advTm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00486E-6 L 0.05903 0.120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6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 0.00508 L 0.06702 0.1311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50" autoRev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utoRev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50" autoRev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" dur="250" autoRev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autoRev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27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250" autoRev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4" dur="250" autoRev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" dur="250" autoRev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50" autoRev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0"/>
                            </p:stCondLst>
                            <p:childTnLst>
                              <p:par>
                                <p:cTn id="41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500"/>
                            </p:stCondLst>
                            <p:childTnLst>
                              <p:par>
                                <p:cTn id="46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4" grpId="1" animBg="1"/>
      <p:bldP spid="16" grpId="0" animBg="1"/>
      <p:bldP spid="16" grpId="1" animBg="1"/>
      <p:bldP spid="20" grpId="0" animBg="1"/>
      <p:bldP spid="21" grpId="0" animBg="1"/>
      <p:bldP spid="22" grpId="0" animBg="1"/>
      <p:bldP spid="22" grpId="1" animBg="1"/>
      <p:bldP spid="22" grpId="2" animBg="1"/>
      <p:bldP spid="22" grpId="3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uk-UA" sz="3600" b="1"/>
              <a:t>Паралельність прямої і площини</a:t>
            </a:r>
            <a:endParaRPr lang="ru-RU" sz="3600" b="1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9750" y="1989138"/>
            <a:ext cx="8229600" cy="1519237"/>
          </a:xfrm>
          <a:prstGeom prst="rect">
            <a:avLst/>
          </a:prstGeom>
          <a:noFill/>
          <a:ln/>
        </p:spPr>
        <p:txBody>
          <a:bodyPr vert="horz">
            <a:normAutofit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uk-UA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Пряма і площина називаються паралельними, якщо вони не мають спільних точок.</a:t>
            </a:r>
          </a:p>
          <a:p>
            <a:pPr marL="548640" marR="0" lvl="0" indent="-41148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uk-UA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Якщо пряма а паралельна площині </a:t>
            </a:r>
            <a:r>
              <a:rPr kumimoji="0" lang="el-G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α</a:t>
            </a:r>
            <a:r>
              <a:rPr kumimoji="0" lang="uk-UA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, пишуть а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||</a:t>
            </a:r>
            <a:r>
              <a:rPr kumimoji="0" lang="el-G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α</a:t>
            </a:r>
            <a:r>
              <a:rPr kumimoji="0" lang="uk-UA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.</a:t>
            </a:r>
            <a:endParaRPr kumimoji="0" lang="el-GR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3348038" y="4076700"/>
            <a:ext cx="3168650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3492500" y="4797425"/>
            <a:ext cx="2663825" cy="792163"/>
          </a:xfrm>
          <a:prstGeom prst="parallelogram">
            <a:avLst>
              <a:gd name="adj" fmla="val 84068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724525" y="3644900"/>
            <a:ext cx="64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/>
              <a:t>а</a:t>
            </a:r>
            <a:endParaRPr lang="ru-RU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435600" y="4797425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Arial" pitchFamily="34" charset="0"/>
              </a:rPr>
              <a:t>α</a:t>
            </a:r>
          </a:p>
        </p:txBody>
      </p:sp>
    </p:spTree>
    <p:custDataLst>
      <p:tags r:id="rId1"/>
    </p:custDataLst>
  </p:cSld>
  <p:clrMapOvr>
    <a:masterClrMapping/>
  </p:clrMapOvr>
  <p:transition advTm="5484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7" grpId="0" animBg="1"/>
      <p:bldP spid="7" grpId="1" animBg="1"/>
      <p:bldP spid="7" grpId="2" animBg="1"/>
      <p:bldP spid="7" grpId="3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uk-UA" sz="3200" b="1" dirty="0">
                <a:solidFill>
                  <a:schemeClr val="bg1"/>
                </a:solidFill>
                <a:latin typeface="Times New Roman" pitchFamily="18" charset="0"/>
              </a:rPr>
              <a:t>Ознака паралельності прямої і площини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Якщо пряма , яка не лежить у площині, паралельна якій-небудь прямій площини, то вона паралельна і самій площині.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348038" y="5157788"/>
            <a:ext cx="2736850" cy="0"/>
          </a:xfrm>
          <a:prstGeom prst="line">
            <a:avLst/>
          </a:prstGeom>
          <a:noFill/>
          <a:ln w="19050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348038" y="4437063"/>
            <a:ext cx="2736850" cy="0"/>
          </a:xfrm>
          <a:prstGeom prst="line">
            <a:avLst/>
          </a:prstGeom>
          <a:noFill/>
          <a:ln w="19050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H="1">
            <a:off x="3348038" y="4724400"/>
            <a:ext cx="503237" cy="433388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H="1">
            <a:off x="5651500" y="4724400"/>
            <a:ext cx="865188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2771775" y="5661025"/>
            <a:ext cx="28797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3851275" y="4724400"/>
            <a:ext cx="223361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2771775" y="5157788"/>
            <a:ext cx="576263" cy="5032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6084888" y="4724400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276600" y="41497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b</a:t>
            </a:r>
            <a:endParaRPr lang="ru-RU" sz="180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492500" y="4868863"/>
            <a:ext cx="43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</a:t>
            </a:r>
            <a:endParaRPr lang="ru-RU" sz="1800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5651500" y="407670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cs typeface="Arial" pitchFamily="34" charset="0"/>
              </a:rPr>
              <a:t>β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435600" y="5300663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cs typeface="Arial" pitchFamily="34" charset="0"/>
              </a:rPr>
              <a:t>α</a:t>
            </a: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3348038" y="4149725"/>
            <a:ext cx="0" cy="10080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6084888" y="4149725"/>
            <a:ext cx="0" cy="10080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3348038" y="4149725"/>
            <a:ext cx="2736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6659563" y="5445125"/>
            <a:ext cx="10080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b</a:t>
            </a: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"/>
                <a:cs typeface="Arial" pitchFamily="34" charset="0"/>
              </a:rPr>
              <a:t>||</a:t>
            </a:r>
            <a:r>
              <a:rPr lang="el-GR" sz="2800" b="1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α</a:t>
            </a:r>
          </a:p>
        </p:txBody>
      </p:sp>
    </p:spTree>
    <p:custDataLst>
      <p:tags r:id="rId1"/>
    </p:custDataLst>
  </p:cSld>
  <p:clrMapOvr>
    <a:masterClrMapping/>
  </p:clrMapOvr>
  <p:transition advTm="6890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</a:rPr>
              <a:t>Властивість паралельності прямої і площини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1854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Якщо площина проходить через пряму, паралельну другій площині , і перетинає цю площину, то пряма їх перетину паралельна даній прямій.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H="1">
            <a:off x="4572000" y="5013325"/>
            <a:ext cx="576263" cy="10080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0" y="44370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H="1">
            <a:off x="3132138" y="3933825"/>
            <a:ext cx="719137" cy="93503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H="1">
            <a:off x="2627313" y="3573463"/>
            <a:ext cx="792162" cy="9350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2627313" y="4508500"/>
            <a:ext cx="1944687" cy="15128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3419475" y="3573463"/>
            <a:ext cx="1728788" cy="14398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2195513" y="5013325"/>
            <a:ext cx="647700" cy="10080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H="1">
            <a:off x="3276600" y="5013325"/>
            <a:ext cx="19431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2195513" y="6021388"/>
            <a:ext cx="37449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5148263" y="5013325"/>
            <a:ext cx="13684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H="1">
            <a:off x="5940425" y="5013325"/>
            <a:ext cx="574675" cy="10080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2843213" y="5013325"/>
            <a:ext cx="4333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5148263" y="5013325"/>
            <a:ext cx="503237" cy="360363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4572000" y="6021388"/>
            <a:ext cx="504825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H="1">
            <a:off x="5076825" y="6021388"/>
            <a:ext cx="215900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H="1">
            <a:off x="5292725" y="5373688"/>
            <a:ext cx="358775" cy="6477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2555875" y="558958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cs typeface="Arial" pitchFamily="34" charset="0"/>
              </a:rPr>
              <a:t>α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3276600" y="3573463"/>
            <a:ext cx="596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cs typeface="Arial" pitchFamily="34" charset="0"/>
              </a:rPr>
              <a:t>β</a:t>
            </a: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916238" y="422116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cs typeface="Arial" pitchFamily="34" charset="0"/>
              </a:rPr>
              <a:t>b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4356100" y="5589588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cs typeface="Arial" pitchFamily="34" charset="0"/>
              </a:rPr>
              <a:t>a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6948488" y="5589588"/>
            <a:ext cx="1800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a</a:t>
            </a: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"/>
                <a:cs typeface="Arial" pitchFamily="34" charset="0"/>
              </a:rPr>
              <a:t>||</a:t>
            </a: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b</a:t>
            </a:r>
          </a:p>
        </p:txBody>
      </p:sp>
    </p:spTree>
    <p:custDataLst>
      <p:tags r:id="rId1"/>
    </p:custDataLst>
  </p:cSld>
  <p:clrMapOvr>
    <a:masterClrMapping/>
  </p:clrMapOvr>
  <p:transition advTm="6703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6" grpId="1" animBg="1"/>
      <p:bldP spid="8" grpId="0" animBg="1"/>
      <p:bldP spid="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571472" y="500042"/>
            <a:ext cx="7848600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Ознаки паралельності двох площин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31834" y="1508105"/>
            <a:ext cx="71294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1800" dirty="0">
                <a:latin typeface="Arthur Gothic" pitchFamily="2" charset="0"/>
              </a:rPr>
              <a:t>Якщо дві прямі, що перетинаються і лежать в одній площині, паралельні двом прямим другої площини, то такі площини паралельні.</a:t>
            </a:r>
            <a:endParaRPr lang="ru-RU" sz="1800" dirty="0">
              <a:latin typeface="Arthur Gothic" pitchFamily="2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>
            <a:off x="2443134" y="3740130"/>
            <a:ext cx="1512888" cy="431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444722" y="3740130"/>
            <a:ext cx="1438275" cy="360362"/>
          </a:xfrm>
          <a:prstGeom prst="line">
            <a:avLst/>
          </a:prstGeom>
          <a:noFill/>
          <a:ln w="9525">
            <a:solidFill>
              <a:srgbClr val="66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155797" y="3811567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</a:t>
            </a:r>
            <a:endParaRPr lang="ru-RU" sz="180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227234" y="3451205"/>
            <a:ext cx="287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b</a:t>
            </a:r>
            <a:endParaRPr lang="ru-RU" sz="1800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1939897" y="3524230"/>
            <a:ext cx="287337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H="1">
            <a:off x="4025872" y="3524230"/>
            <a:ext cx="287337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227234" y="3524230"/>
            <a:ext cx="2087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1939897" y="4243367"/>
            <a:ext cx="2085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3882997" y="3667105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ym typeface="Symbol" pitchFamily="18" charset="2"/>
              </a:rPr>
              <a:t></a:t>
            </a:r>
            <a:endParaRPr lang="ru-RU" sz="1800">
              <a:sym typeface="Symbol" pitchFamily="18" charset="2"/>
            </a:endParaRP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2155797" y="5037117"/>
            <a:ext cx="1439862" cy="360363"/>
          </a:xfrm>
          <a:prstGeom prst="line">
            <a:avLst/>
          </a:prstGeom>
          <a:noFill/>
          <a:ln w="9525">
            <a:solidFill>
              <a:srgbClr val="66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H="1">
            <a:off x="2155797" y="5037117"/>
            <a:ext cx="1512887" cy="431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1797022" y="5181580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</a:t>
            </a:r>
            <a:r>
              <a:rPr lang="en-US" sz="1000"/>
              <a:t>1</a:t>
            </a:r>
            <a:endParaRPr lang="ru-RU" sz="1000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1939897" y="4748192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b</a:t>
            </a:r>
            <a:r>
              <a:rPr lang="en-US" sz="900"/>
              <a:t>1</a:t>
            </a:r>
            <a:endParaRPr lang="ru-RU" sz="900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 flipH="1">
            <a:off x="1652559" y="4821217"/>
            <a:ext cx="287338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flipH="1">
            <a:off x="3738534" y="4821217"/>
            <a:ext cx="287338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1939897" y="4821217"/>
            <a:ext cx="2087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1652559" y="5540355"/>
            <a:ext cx="2085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452784" y="5037117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β</a:t>
            </a:r>
            <a:endParaRPr lang="ru-RU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4" name="Oval 24"/>
          <p:cNvSpPr>
            <a:spLocks noChangeArrowheads="1"/>
          </p:cNvSpPr>
          <p:nvPr/>
        </p:nvSpPr>
        <p:spPr bwMode="auto">
          <a:xfrm>
            <a:off x="3236884" y="3884592"/>
            <a:ext cx="73025" cy="71438"/>
          </a:xfrm>
          <a:prstGeom prst="ellipse">
            <a:avLst/>
          </a:prstGeom>
          <a:solidFill>
            <a:srgbClr val="660033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Oval 25"/>
          <p:cNvSpPr>
            <a:spLocks noChangeArrowheads="1"/>
          </p:cNvSpPr>
          <p:nvPr/>
        </p:nvSpPr>
        <p:spPr bwMode="auto">
          <a:xfrm>
            <a:off x="2947959" y="5179992"/>
            <a:ext cx="73025" cy="71438"/>
          </a:xfrm>
          <a:prstGeom prst="ellipse">
            <a:avLst/>
          </a:prstGeom>
          <a:solidFill>
            <a:srgbClr val="660033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3019397" y="3451205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C</a:t>
            </a:r>
            <a:endParaRPr lang="ru-RU" sz="1800"/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2803497" y="4819630"/>
            <a:ext cx="433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C</a:t>
            </a:r>
            <a:r>
              <a:rPr lang="en-US" sz="900"/>
              <a:t>1</a:t>
            </a:r>
            <a:endParaRPr lang="ru-RU" sz="900"/>
          </a:p>
        </p:txBody>
      </p:sp>
      <p:grpSp>
        <p:nvGrpSpPr>
          <p:cNvPr id="28" name="Group 28"/>
          <p:cNvGrpSpPr>
            <a:grpSpLocks/>
          </p:cNvGrpSpPr>
          <p:nvPr/>
        </p:nvGrpSpPr>
        <p:grpSpPr bwMode="auto">
          <a:xfrm>
            <a:off x="4819622" y="3163867"/>
            <a:ext cx="1295400" cy="366713"/>
            <a:chOff x="3243" y="2069"/>
            <a:chExt cx="816" cy="231"/>
          </a:xfrm>
        </p:grpSpPr>
        <p:sp>
          <p:nvSpPr>
            <p:cNvPr id="29" name="Text Box 29"/>
            <p:cNvSpPr txBox="1">
              <a:spLocks noChangeArrowheads="1"/>
            </p:cNvSpPr>
            <p:nvPr/>
          </p:nvSpPr>
          <p:spPr bwMode="auto">
            <a:xfrm>
              <a:off x="3243" y="2069"/>
              <a:ext cx="3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rgbClr val="FF3300"/>
                  </a:solidFill>
                </a:rPr>
                <a:t>1.</a:t>
              </a:r>
              <a:r>
                <a:rPr lang="en-US" sz="1800"/>
                <a:t> a   </a:t>
              </a:r>
              <a:endParaRPr lang="ru-RU" sz="1800"/>
            </a:p>
          </p:txBody>
        </p:sp>
        <p:sp>
          <p:nvSpPr>
            <p:cNvPr id="30" name="Text Box 30"/>
            <p:cNvSpPr txBox="1">
              <a:spLocks noChangeArrowheads="1"/>
            </p:cNvSpPr>
            <p:nvPr/>
          </p:nvSpPr>
          <p:spPr bwMode="auto">
            <a:xfrm>
              <a:off x="3742" y="2069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ym typeface="Symbol" pitchFamily="18" charset="2"/>
                </a:rPr>
                <a:t></a:t>
              </a:r>
              <a:endParaRPr lang="ru-RU" sz="1800">
                <a:sym typeface="Symbol" pitchFamily="18" charset="2"/>
              </a:endParaRPr>
            </a:p>
          </p:txBody>
        </p:sp>
        <p:sp>
          <p:nvSpPr>
            <p:cNvPr id="31" name="Text Box 31"/>
            <p:cNvSpPr txBox="1">
              <a:spLocks noChangeArrowheads="1"/>
            </p:cNvSpPr>
            <p:nvPr/>
          </p:nvSpPr>
          <p:spPr bwMode="auto">
            <a:xfrm rot="16200000">
              <a:off x="3562" y="2067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800">
                  <a:cs typeface="Arial" pitchFamily="34" charset="0"/>
                </a:rPr>
                <a:t>∩</a:t>
              </a:r>
              <a:r>
                <a:rPr lang="en-US" sz="1800">
                  <a:cs typeface="Arial" pitchFamily="34" charset="0"/>
                </a:rPr>
                <a:t> </a:t>
              </a:r>
              <a:endParaRPr lang="ru-RU" sz="1800">
                <a:cs typeface="Arial" pitchFamily="34" charset="0"/>
              </a:endParaRPr>
            </a:p>
          </p:txBody>
        </p:sp>
      </p:grpSp>
      <p:grpSp>
        <p:nvGrpSpPr>
          <p:cNvPr id="32" name="Group 32"/>
          <p:cNvGrpSpPr>
            <a:grpSpLocks/>
          </p:cNvGrpSpPr>
          <p:nvPr/>
        </p:nvGrpSpPr>
        <p:grpSpPr bwMode="auto">
          <a:xfrm>
            <a:off x="5106959" y="3521055"/>
            <a:ext cx="833438" cy="369887"/>
            <a:chOff x="3424" y="2339"/>
            <a:chExt cx="525" cy="233"/>
          </a:xfrm>
        </p:grpSpPr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 rot="16200000">
              <a:off x="3566" y="2335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800"/>
                <a:t>∩</a:t>
              </a:r>
            </a:p>
          </p:txBody>
        </p:sp>
        <p:grpSp>
          <p:nvGrpSpPr>
            <p:cNvPr id="34" name="Group 34"/>
            <p:cNvGrpSpPr>
              <a:grpSpLocks/>
            </p:cNvGrpSpPr>
            <p:nvPr/>
          </p:nvGrpSpPr>
          <p:grpSpPr bwMode="auto">
            <a:xfrm>
              <a:off x="3424" y="2339"/>
              <a:ext cx="525" cy="233"/>
              <a:chOff x="3424" y="2339"/>
              <a:chExt cx="525" cy="233"/>
            </a:xfrm>
          </p:grpSpPr>
          <p:sp>
            <p:nvSpPr>
              <p:cNvPr id="35" name="Text Box 35"/>
              <p:cNvSpPr txBox="1">
                <a:spLocks noChangeArrowheads="1"/>
              </p:cNvSpPr>
              <p:nvPr/>
            </p:nvSpPr>
            <p:spPr bwMode="auto">
              <a:xfrm>
                <a:off x="3424" y="2341"/>
                <a:ext cx="18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b</a:t>
                </a:r>
                <a:endParaRPr lang="ru-RU" sz="1800"/>
              </a:p>
            </p:txBody>
          </p:sp>
          <p:sp>
            <p:nvSpPr>
              <p:cNvPr id="36" name="Rectangle 36"/>
              <p:cNvSpPr>
                <a:spLocks noChangeArrowheads="1"/>
              </p:cNvSpPr>
              <p:nvPr/>
            </p:nvSpPr>
            <p:spPr bwMode="auto">
              <a:xfrm>
                <a:off x="3742" y="2339"/>
                <a:ext cx="20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ym typeface="Symbol" pitchFamily="18" charset="2"/>
                  </a:rPr>
                  <a:t></a:t>
                </a:r>
                <a:endParaRPr lang="ru-RU" sz="1800">
                  <a:sym typeface="Symbol" pitchFamily="18" charset="2"/>
                </a:endParaRPr>
              </a:p>
            </p:txBody>
          </p:sp>
        </p:grpSp>
      </p:grpSp>
      <p:grpSp>
        <p:nvGrpSpPr>
          <p:cNvPr id="37" name="Group 37"/>
          <p:cNvGrpSpPr>
            <a:grpSpLocks/>
          </p:cNvGrpSpPr>
          <p:nvPr/>
        </p:nvGrpSpPr>
        <p:grpSpPr bwMode="auto">
          <a:xfrm>
            <a:off x="4891059" y="3884592"/>
            <a:ext cx="1295400" cy="366713"/>
            <a:chOff x="3334" y="2659"/>
            <a:chExt cx="816" cy="231"/>
          </a:xfrm>
        </p:grpSpPr>
        <p:sp>
          <p:nvSpPr>
            <p:cNvPr id="38" name="Rectangle 38"/>
            <p:cNvSpPr>
              <a:spLocks noChangeArrowheads="1"/>
            </p:cNvSpPr>
            <p:nvPr/>
          </p:nvSpPr>
          <p:spPr bwMode="auto">
            <a:xfrm>
              <a:off x="3470" y="2659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800"/>
                <a:t>∩</a:t>
              </a:r>
            </a:p>
          </p:txBody>
        </p:sp>
        <p:sp>
          <p:nvSpPr>
            <p:cNvPr id="39" name="Text Box 39"/>
            <p:cNvSpPr txBox="1">
              <a:spLocks noChangeArrowheads="1"/>
            </p:cNvSpPr>
            <p:nvPr/>
          </p:nvSpPr>
          <p:spPr bwMode="auto">
            <a:xfrm>
              <a:off x="3334" y="2659"/>
              <a:ext cx="1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ru-RU" sz="1800"/>
            </a:p>
          </p:txBody>
        </p:sp>
        <p:sp>
          <p:nvSpPr>
            <p:cNvPr id="40" name="Text Box 40"/>
            <p:cNvSpPr txBox="1">
              <a:spLocks noChangeArrowheads="1"/>
            </p:cNvSpPr>
            <p:nvPr/>
          </p:nvSpPr>
          <p:spPr bwMode="auto">
            <a:xfrm>
              <a:off x="3651" y="2659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b = C</a:t>
              </a:r>
              <a:endParaRPr lang="ru-RU" sz="1800"/>
            </a:p>
          </p:txBody>
        </p:sp>
      </p:grpSp>
      <p:grpSp>
        <p:nvGrpSpPr>
          <p:cNvPr id="41" name="Group 41"/>
          <p:cNvGrpSpPr>
            <a:grpSpLocks/>
          </p:cNvGrpSpPr>
          <p:nvPr/>
        </p:nvGrpSpPr>
        <p:grpSpPr bwMode="auto">
          <a:xfrm>
            <a:off x="4819622" y="4244955"/>
            <a:ext cx="1509712" cy="1085850"/>
            <a:chOff x="3061" y="2705"/>
            <a:chExt cx="951" cy="684"/>
          </a:xfrm>
        </p:grpSpPr>
        <p:sp>
          <p:nvSpPr>
            <p:cNvPr id="42" name="Rectangle 42"/>
            <p:cNvSpPr>
              <a:spLocks noChangeArrowheads="1"/>
            </p:cNvSpPr>
            <p:nvPr/>
          </p:nvSpPr>
          <p:spPr bwMode="auto">
            <a:xfrm rot="16200000">
              <a:off x="3431" y="2925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800"/>
                <a:t>∩</a:t>
              </a:r>
            </a:p>
          </p:txBody>
        </p:sp>
        <p:grpSp>
          <p:nvGrpSpPr>
            <p:cNvPr id="43" name="Group 43"/>
            <p:cNvGrpSpPr>
              <a:grpSpLocks/>
            </p:cNvGrpSpPr>
            <p:nvPr/>
          </p:nvGrpSpPr>
          <p:grpSpPr bwMode="auto">
            <a:xfrm>
              <a:off x="3061" y="2705"/>
              <a:ext cx="951" cy="684"/>
              <a:chOff x="3061" y="2705"/>
              <a:chExt cx="951" cy="684"/>
            </a:xfrm>
          </p:grpSpPr>
          <p:sp>
            <p:nvSpPr>
              <p:cNvPr id="44" name="Text Box 44"/>
              <p:cNvSpPr txBox="1">
                <a:spLocks noChangeArrowheads="1"/>
              </p:cNvSpPr>
              <p:nvPr/>
            </p:nvSpPr>
            <p:spPr bwMode="auto">
              <a:xfrm>
                <a:off x="3061" y="2705"/>
                <a:ext cx="40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>
                    <a:solidFill>
                      <a:srgbClr val="FF3300"/>
                    </a:solidFill>
                  </a:rPr>
                  <a:t>2</a:t>
                </a:r>
                <a:r>
                  <a:rPr lang="en-US" sz="1800"/>
                  <a:t>. a</a:t>
                </a:r>
                <a:r>
                  <a:rPr lang="en-US" sz="900"/>
                  <a:t>1 </a:t>
                </a:r>
                <a:r>
                  <a:rPr lang="en-US" sz="1800"/>
                  <a:t>  </a:t>
                </a:r>
                <a:endParaRPr lang="ru-RU" sz="1800"/>
              </a:p>
            </p:txBody>
          </p:sp>
          <p:sp>
            <p:nvSpPr>
              <p:cNvPr id="45" name="Text Box 45"/>
              <p:cNvSpPr txBox="1">
                <a:spLocks noChangeArrowheads="1"/>
              </p:cNvSpPr>
              <p:nvPr/>
            </p:nvSpPr>
            <p:spPr bwMode="auto">
              <a:xfrm>
                <a:off x="3615" y="2705"/>
                <a:ext cx="35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l-GR" sz="1800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β</a:t>
                </a:r>
                <a:endParaRPr lang="ru-RU" sz="1800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46" name="Text Box 46"/>
              <p:cNvSpPr txBox="1">
                <a:spLocks noChangeArrowheads="1"/>
              </p:cNvSpPr>
              <p:nvPr/>
            </p:nvSpPr>
            <p:spPr bwMode="auto">
              <a:xfrm rot="16200000">
                <a:off x="3415" y="2703"/>
                <a:ext cx="22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800">
                    <a:cs typeface="Arial" pitchFamily="34" charset="0"/>
                  </a:rPr>
                  <a:t>∩</a:t>
                </a:r>
                <a:r>
                  <a:rPr lang="en-US" sz="1800">
                    <a:cs typeface="Arial" pitchFamily="34" charset="0"/>
                  </a:rPr>
                  <a:t> </a:t>
                </a:r>
                <a:endParaRPr lang="ru-RU" sz="1800">
                  <a:cs typeface="Arial" pitchFamily="34" charset="0"/>
                </a:endParaRPr>
              </a:p>
            </p:txBody>
          </p:sp>
          <p:grpSp>
            <p:nvGrpSpPr>
              <p:cNvPr id="47" name="Group 47"/>
              <p:cNvGrpSpPr>
                <a:grpSpLocks/>
              </p:cNvGrpSpPr>
              <p:nvPr/>
            </p:nvGrpSpPr>
            <p:grpSpPr bwMode="auto">
              <a:xfrm>
                <a:off x="3235" y="2938"/>
                <a:ext cx="634" cy="231"/>
                <a:chOff x="3424" y="2341"/>
                <a:chExt cx="485" cy="231"/>
              </a:xfrm>
            </p:grpSpPr>
            <p:sp>
              <p:nvSpPr>
                <p:cNvPr id="51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3424" y="2341"/>
                  <a:ext cx="182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800"/>
                    <a:t>b</a:t>
                  </a:r>
                  <a:r>
                    <a:rPr lang="en-US" sz="900"/>
                    <a:t>1</a:t>
                  </a:r>
                  <a:endParaRPr lang="ru-RU" sz="1800"/>
                </a:p>
              </p:txBody>
            </p:sp>
            <p:sp>
              <p:nvSpPr>
                <p:cNvPr id="52" name="Rectangle 49"/>
                <p:cNvSpPr>
                  <a:spLocks noChangeArrowheads="1"/>
                </p:cNvSpPr>
                <p:nvPr/>
              </p:nvSpPr>
              <p:spPr bwMode="auto">
                <a:xfrm>
                  <a:off x="3742" y="2341"/>
                  <a:ext cx="167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el-GR" sz="1800"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rPr>
                    <a:t>β</a:t>
                  </a:r>
                  <a:endParaRPr lang="ru-RU" sz="1800">
                    <a:effectLst>
                      <a:outerShdw blurRad="38100" dist="38100" dir="2700000" algn="tl">
                        <a:srgbClr val="FFFFFF"/>
                      </a:outerShdw>
                    </a:effectLst>
                  </a:endParaRPr>
                </a:p>
              </p:txBody>
            </p:sp>
          </p:grpSp>
          <p:sp>
            <p:nvSpPr>
              <p:cNvPr id="48" name="Rectangle 50"/>
              <p:cNvSpPr>
                <a:spLocks noChangeArrowheads="1"/>
              </p:cNvSpPr>
              <p:nvPr/>
            </p:nvSpPr>
            <p:spPr bwMode="auto">
              <a:xfrm>
                <a:off x="3295" y="3158"/>
                <a:ext cx="21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1800"/>
                  <a:t>∩</a:t>
                </a:r>
              </a:p>
            </p:txBody>
          </p:sp>
          <p:sp>
            <p:nvSpPr>
              <p:cNvPr id="49" name="Text Box 51"/>
              <p:cNvSpPr txBox="1">
                <a:spLocks noChangeArrowheads="1"/>
              </p:cNvSpPr>
              <p:nvPr/>
            </p:nvSpPr>
            <p:spPr bwMode="auto">
              <a:xfrm>
                <a:off x="3106" y="3158"/>
                <a:ext cx="2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a</a:t>
                </a:r>
                <a:r>
                  <a:rPr lang="en-US" sz="900"/>
                  <a:t>1</a:t>
                </a:r>
                <a:endParaRPr lang="ru-RU" sz="900"/>
              </a:p>
            </p:txBody>
          </p:sp>
          <p:sp>
            <p:nvSpPr>
              <p:cNvPr id="50" name="Text Box 52"/>
              <p:cNvSpPr txBox="1">
                <a:spLocks noChangeArrowheads="1"/>
              </p:cNvSpPr>
              <p:nvPr/>
            </p:nvSpPr>
            <p:spPr bwMode="auto">
              <a:xfrm>
                <a:off x="3468" y="3158"/>
                <a:ext cx="54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b</a:t>
                </a:r>
                <a:r>
                  <a:rPr lang="en-US" sz="900"/>
                  <a:t>1</a:t>
                </a:r>
                <a:r>
                  <a:rPr lang="en-US" sz="1800"/>
                  <a:t> = C</a:t>
                </a:r>
                <a:r>
                  <a:rPr lang="en-US" sz="900"/>
                  <a:t>1</a:t>
                </a:r>
                <a:endParaRPr lang="ru-RU" sz="900"/>
              </a:p>
            </p:txBody>
          </p:sp>
        </p:grpSp>
      </p:grpSp>
      <p:sp>
        <p:nvSpPr>
          <p:cNvPr id="53" name="Text Box 53"/>
          <p:cNvSpPr txBox="1">
            <a:spLocks noChangeArrowheads="1"/>
          </p:cNvSpPr>
          <p:nvPr/>
        </p:nvSpPr>
        <p:spPr bwMode="auto">
          <a:xfrm>
            <a:off x="4819622" y="5468917"/>
            <a:ext cx="129540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FF3300"/>
                </a:solidFill>
              </a:rPr>
              <a:t>3</a:t>
            </a:r>
            <a:r>
              <a:rPr lang="en-US" sz="1800"/>
              <a:t>. a </a:t>
            </a:r>
            <a:r>
              <a:rPr lang="uk-UA" sz="1800">
                <a:cs typeface="Arial" pitchFamily="34" charset="0"/>
              </a:rPr>
              <a:t>║</a:t>
            </a:r>
            <a:r>
              <a:rPr lang="en-US" sz="1800">
                <a:cs typeface="Arial" pitchFamily="34" charset="0"/>
              </a:rPr>
              <a:t> </a:t>
            </a:r>
            <a:r>
              <a:rPr lang="uk-UA" sz="1800">
                <a:cs typeface="Arial" pitchFamily="34" charset="0"/>
              </a:rPr>
              <a:t>а</a:t>
            </a:r>
            <a:r>
              <a:rPr lang="uk-UA" sz="900">
                <a:cs typeface="Arial" pitchFamily="34" charset="0"/>
              </a:rPr>
              <a:t>1</a:t>
            </a:r>
            <a:endParaRPr lang="en-US" sz="900"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800"/>
              <a:t>    b </a:t>
            </a:r>
            <a:r>
              <a:rPr lang="uk-UA" sz="1800"/>
              <a:t>║</a:t>
            </a:r>
            <a:r>
              <a:rPr lang="en-US" sz="1800"/>
              <a:t> b</a:t>
            </a:r>
            <a:r>
              <a:rPr lang="uk-UA" sz="900"/>
              <a:t>1</a:t>
            </a:r>
          </a:p>
          <a:p>
            <a:pPr>
              <a:spcBef>
                <a:spcPct val="50000"/>
              </a:spcBef>
            </a:pPr>
            <a:endParaRPr lang="uk-UA" sz="900">
              <a:cs typeface="Arial" pitchFamily="34" charset="0"/>
            </a:endParaRPr>
          </a:p>
        </p:txBody>
      </p:sp>
      <p:sp>
        <p:nvSpPr>
          <p:cNvPr id="54" name="AutoShape 54"/>
          <p:cNvSpPr>
            <a:spLocks/>
          </p:cNvSpPr>
          <p:nvPr/>
        </p:nvSpPr>
        <p:spPr bwMode="auto">
          <a:xfrm>
            <a:off x="6259484" y="3092430"/>
            <a:ext cx="504825" cy="3168650"/>
          </a:xfrm>
          <a:prstGeom prst="rightBrace">
            <a:avLst>
              <a:gd name="adj1" fmla="val 5230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" name="Text Box 55"/>
          <p:cNvSpPr txBox="1">
            <a:spLocks noChangeArrowheads="1"/>
          </p:cNvSpPr>
          <p:nvPr/>
        </p:nvSpPr>
        <p:spPr bwMode="auto">
          <a:xfrm>
            <a:off x="6764309" y="4387830"/>
            <a:ext cx="2051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  <a:cs typeface="Arial" pitchFamily="34" charset="0"/>
              </a:rPr>
              <a:t>=&gt; </a:t>
            </a:r>
            <a:r>
              <a:rPr lang="en-US" sz="3200">
                <a:solidFill>
                  <a:srgbClr val="FF0000"/>
                </a:solidFill>
                <a:sym typeface="Symbol" pitchFamily="18" charset="2"/>
              </a:rPr>
              <a:t></a:t>
            </a: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uk-UA" sz="3200">
                <a:solidFill>
                  <a:srgbClr val="FF0000"/>
                </a:solidFill>
              </a:rPr>
              <a:t>║</a:t>
            </a: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β</a:t>
            </a:r>
            <a:endParaRPr lang="en-US" sz="32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50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7500"/>
                            </p:stCondLst>
                            <p:childTnLst>
                              <p:par>
                                <p:cTn id="1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800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8000"/>
                            </p:stCondLst>
                            <p:childTnLst>
                              <p:par>
                                <p:cTn id="134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1500"/>
                            </p:stCondLst>
                            <p:childTnLst>
                              <p:par>
                                <p:cTn id="152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61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3500"/>
                            </p:stCondLst>
                            <p:childTnLst>
                              <p:par>
                                <p:cTn id="1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3500"/>
                            </p:stCondLst>
                            <p:childTnLst>
                              <p:par>
                                <p:cTn id="175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6" grpId="1" animBg="1"/>
      <p:bldP spid="6" grpId="2" animBg="1"/>
      <p:bldP spid="6" grpId="3" animBg="1"/>
      <p:bldP spid="7" grpId="0" animBg="1"/>
      <p:bldP spid="7" grpId="1" animBg="1"/>
      <p:bldP spid="7" grpId="2" animBg="1"/>
      <p:bldP spid="7" grpId="3" animBg="1"/>
      <p:bldP spid="8" grpId="0"/>
      <p:bldP spid="8" grpId="1"/>
      <p:bldP spid="8" grpId="2"/>
      <p:bldP spid="8" grpId="3"/>
      <p:bldP spid="9" grpId="0"/>
      <p:bldP spid="9" grpId="1"/>
      <p:bldP spid="9" grpId="2"/>
      <p:bldP spid="9" grpId="3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/>
      <p:bldP spid="14" grpId="1"/>
      <p:bldP spid="15" grpId="0" animBg="1"/>
      <p:bldP spid="15" grpId="1" animBg="1"/>
      <p:bldP spid="15" grpId="2" animBg="1"/>
      <p:bldP spid="15" grpId="3" animBg="1"/>
      <p:bldP spid="16" grpId="0" animBg="1"/>
      <p:bldP spid="16" grpId="1" animBg="1"/>
      <p:bldP spid="16" grpId="2" animBg="1"/>
      <p:bldP spid="16" grpId="3" animBg="1"/>
      <p:bldP spid="17" grpId="0"/>
      <p:bldP spid="17" grpId="1"/>
      <p:bldP spid="17" grpId="2"/>
      <p:bldP spid="17" grpId="3"/>
      <p:bldP spid="18" grpId="0"/>
      <p:bldP spid="18" grpId="1"/>
      <p:bldP spid="18" grpId="2"/>
      <p:bldP spid="18" grpId="3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/>
      <p:bldP spid="23" grpId="1"/>
      <p:bldP spid="24" grpId="0" animBg="1"/>
      <p:bldP spid="24" grpId="1" animBg="1"/>
      <p:bldP spid="24" grpId="2" animBg="1"/>
      <p:bldP spid="25" grpId="0" animBg="1"/>
      <p:bldP spid="25" grpId="1" animBg="1"/>
      <p:bldP spid="25" grpId="2" animBg="1"/>
      <p:bldP spid="26" grpId="0"/>
      <p:bldP spid="26" grpId="1"/>
      <p:bldP spid="26" grpId="2"/>
      <p:bldP spid="27" grpId="0"/>
      <p:bldP spid="27" grpId="1"/>
      <p:bldP spid="27" grpId="2"/>
      <p:bldP spid="53" grpId="0"/>
      <p:bldP spid="54" grpId="0" animBg="1"/>
      <p:bldP spid="55" grpId="0"/>
      <p:bldP spid="5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>
            <a:grpSpLocks/>
          </p:cNvGrpSpPr>
          <p:nvPr/>
        </p:nvGrpSpPr>
        <p:grpSpPr bwMode="auto">
          <a:xfrm>
            <a:off x="4687866" y="2282802"/>
            <a:ext cx="3816350" cy="3960813"/>
            <a:chOff x="5143504" y="2500306"/>
            <a:chExt cx="3357586" cy="2286016"/>
          </a:xfrm>
        </p:grpSpPr>
        <p:grpSp>
          <p:nvGrpSpPr>
            <p:cNvPr id="5" name="Группа 31"/>
            <p:cNvGrpSpPr>
              <a:grpSpLocks/>
            </p:cNvGrpSpPr>
            <p:nvPr/>
          </p:nvGrpSpPr>
          <p:grpSpPr bwMode="auto">
            <a:xfrm>
              <a:off x="5572132" y="2714620"/>
              <a:ext cx="500066" cy="1496011"/>
              <a:chOff x="5429256" y="2071678"/>
              <a:chExt cx="500066" cy="1496011"/>
            </a:xfrm>
          </p:grpSpPr>
          <p:sp>
            <p:nvSpPr>
              <p:cNvPr id="15" name="TextBox 23"/>
              <p:cNvSpPr txBox="1">
                <a:spLocks noChangeArrowheads="1"/>
              </p:cNvSpPr>
              <p:nvPr/>
            </p:nvSpPr>
            <p:spPr bwMode="auto">
              <a:xfrm>
                <a:off x="5642971" y="2071678"/>
                <a:ext cx="286351" cy="211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l-GR" sz="1800">
                    <a:latin typeface="Corbel" pitchFamily="34" charset="0"/>
                  </a:rPr>
                  <a:t>α</a:t>
                </a:r>
                <a:endParaRPr lang="ru-RU" sz="1800">
                  <a:latin typeface="Corbel" pitchFamily="34" charset="0"/>
                </a:endParaRPr>
              </a:p>
            </p:txBody>
          </p:sp>
          <p:sp>
            <p:nvSpPr>
              <p:cNvPr id="16" name="TextBox 24"/>
              <p:cNvSpPr txBox="1">
                <a:spLocks noChangeArrowheads="1"/>
              </p:cNvSpPr>
              <p:nvPr/>
            </p:nvSpPr>
            <p:spPr bwMode="auto">
              <a:xfrm>
                <a:off x="5429256" y="3356067"/>
                <a:ext cx="213715" cy="211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l-GR" sz="1800">
                    <a:latin typeface="Corbel" pitchFamily="34" charset="0"/>
                  </a:rPr>
                  <a:t>β</a:t>
                </a:r>
                <a:endParaRPr lang="ru-RU" sz="1800">
                  <a:latin typeface="Corbel" pitchFamily="34" charset="0"/>
                </a:endParaRPr>
              </a:p>
            </p:txBody>
          </p:sp>
        </p:grpSp>
        <p:pic>
          <p:nvPicPr>
            <p:cNvPr id="6" name="Рисунок 6" descr="Безимени-1 hgfmjhfkuyкопия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143504" y="2500306"/>
              <a:ext cx="3357586" cy="2275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4857469" y="3357577"/>
              <a:ext cx="2214549" cy="50000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6286259" y="3429044"/>
              <a:ext cx="2214549" cy="50000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6072287" y="3000572"/>
              <a:ext cx="1500020" cy="18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5785971" y="4214589"/>
              <a:ext cx="1500020" cy="18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25"/>
            <p:cNvSpPr txBox="1">
              <a:spLocks noChangeArrowheads="1"/>
            </p:cNvSpPr>
            <p:nvPr/>
          </p:nvSpPr>
          <p:spPr bwMode="auto">
            <a:xfrm>
              <a:off x="6287374" y="2715622"/>
              <a:ext cx="284920" cy="211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Gill Sans MT" pitchFamily="34" charset="0"/>
                </a:rPr>
                <a:t>A</a:t>
              </a:r>
              <a:endParaRPr lang="ru-RU" sz="1800">
                <a:latin typeface="Corbel" pitchFamily="34" charset="0"/>
              </a:endParaRPr>
            </a:p>
          </p:txBody>
        </p:sp>
        <p:sp>
          <p:nvSpPr>
            <p:cNvPr id="12" name="TextBox 26"/>
            <p:cNvSpPr txBox="1">
              <a:spLocks noChangeArrowheads="1"/>
            </p:cNvSpPr>
            <p:nvPr/>
          </p:nvSpPr>
          <p:spPr bwMode="auto">
            <a:xfrm>
              <a:off x="6072287" y="3929639"/>
              <a:ext cx="215087" cy="211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Gill Sans MT" pitchFamily="34" charset="0"/>
                </a:rPr>
                <a:t>B</a:t>
              </a:r>
              <a:endParaRPr lang="ru-RU" sz="1800">
                <a:latin typeface="Corbel" pitchFamily="34" charset="0"/>
              </a:endParaRPr>
            </a:p>
          </p:txBody>
        </p:sp>
        <p:sp>
          <p:nvSpPr>
            <p:cNvPr id="13" name="TextBox 27"/>
            <p:cNvSpPr txBox="1">
              <a:spLocks noChangeArrowheads="1"/>
            </p:cNvSpPr>
            <p:nvPr/>
          </p:nvSpPr>
          <p:spPr bwMode="auto">
            <a:xfrm>
              <a:off x="7357220" y="2715622"/>
              <a:ext cx="287714" cy="211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Gill Sans MT" pitchFamily="34" charset="0"/>
                </a:rPr>
                <a:t>C</a:t>
              </a:r>
              <a:endParaRPr lang="ru-RU" sz="1800">
                <a:latin typeface="Corbel" pitchFamily="34" charset="0"/>
              </a:endParaRPr>
            </a:p>
          </p:txBody>
        </p:sp>
        <p:sp>
          <p:nvSpPr>
            <p:cNvPr id="14" name="TextBox 28"/>
            <p:cNvSpPr txBox="1">
              <a:spLocks noChangeArrowheads="1"/>
            </p:cNvSpPr>
            <p:nvPr/>
          </p:nvSpPr>
          <p:spPr bwMode="auto">
            <a:xfrm>
              <a:off x="7143530" y="3929639"/>
              <a:ext cx="213690" cy="211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Gill Sans MT" pitchFamily="34" charset="0"/>
                </a:rPr>
                <a:t>D</a:t>
              </a:r>
              <a:endParaRPr lang="ru-RU" sz="1800">
                <a:latin typeface="Corbel" pitchFamily="34" charset="0"/>
              </a:endParaRPr>
            </a:p>
          </p:txBody>
        </p:sp>
      </p:grp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015978" y="5378427"/>
            <a:ext cx="20161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i="1" dirty="0">
                <a:latin typeface="Gill Sans MT" pitchFamily="34" charset="0"/>
              </a:rPr>
              <a:t>AB=CD</a:t>
            </a:r>
            <a:endParaRPr lang="ru-RU" sz="4400" i="1" dirty="0">
              <a:latin typeface="Corbel" pitchFamily="34" charset="0"/>
            </a:endParaRP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1428728" y="214290"/>
            <a:ext cx="65722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3200" b="1">
                <a:latin typeface="Times New Roman" pitchFamily="18" charset="0"/>
              </a:rPr>
              <a:t>Властивості паралельних площин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584178" y="4225902"/>
            <a:ext cx="3763963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3200" dirty="0"/>
              <a:t>2.</a:t>
            </a:r>
            <a:r>
              <a:rPr lang="uk-UA" sz="1800" dirty="0"/>
              <a:t>Відрізки паралельних прямих, що відтинаються паралельними площинами, рівні.</a:t>
            </a:r>
            <a:endParaRPr lang="ru-RU" sz="1800" dirty="0"/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 flipH="1">
            <a:off x="944541" y="2570140"/>
            <a:ext cx="2679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latin typeface="Gill Sans MT" pitchFamily="34" charset="0"/>
              </a:rPr>
              <a:t>AC||BD</a:t>
            </a:r>
            <a:endParaRPr lang="ru-RU" sz="4000" dirty="0">
              <a:latin typeface="Gill Sans MT" pitchFamily="34" charset="0"/>
            </a:endParaRPr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512741" y="1201715"/>
            <a:ext cx="3763962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3200" dirty="0"/>
              <a:t>1.</a:t>
            </a:r>
            <a:r>
              <a:rPr lang="uk-UA" sz="1800" dirty="0"/>
              <a:t>Площина, яка проходить через прямі АВ і С</a:t>
            </a:r>
            <a:r>
              <a:rPr lang="en-US" sz="1800" dirty="0"/>
              <a:t>D</a:t>
            </a:r>
            <a:r>
              <a:rPr lang="uk-UA" sz="1800" dirty="0"/>
              <a:t>,</a:t>
            </a:r>
          </a:p>
          <a:p>
            <a:r>
              <a:rPr lang="uk-UA" sz="1800" dirty="0"/>
              <a:t>перетинає паралельні площини по паралельних прямих.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allAtOnce"/>
      <p:bldP spid="19" grpId="0" build="p"/>
      <p:bldP spid="20" grpId="0" build="p"/>
      <p:bldP spid="21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9|1.3|1.5|1.1|1|1.2|0.9|1|1.6|0.9|1.1|1|0.5|1.7|1|1|1|0.9|0.9|1|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.1|0.7|0.5|0.5|0.7|0.4|0.4|0.4|0.4|0.4|0.5|0.6|0.5|0.4|0.4|0.5|0.4|0.5|0.6|0.5|0.4|0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|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3.5|1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6|1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4F4F4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51</TotalTime>
  <Words>888</Words>
  <PresentationFormat>Экран (4:3)</PresentationFormat>
  <Paragraphs>212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Апекс</vt:lpstr>
      <vt:lpstr>Microsoft Equation 3.0</vt:lpstr>
      <vt:lpstr>Робота </vt:lpstr>
      <vt:lpstr>Слайд 2</vt:lpstr>
      <vt:lpstr>     перетинаються                паралельні               мимобіжні</vt:lpstr>
      <vt:lpstr>Пряма і площина у просторі можуть:</vt:lpstr>
      <vt:lpstr>Паралельність прямої і площини</vt:lpstr>
      <vt:lpstr>Ознака паралельності прямої і площини</vt:lpstr>
      <vt:lpstr>Властивість паралельності прямої і площини</vt:lpstr>
      <vt:lpstr>Слайд 8</vt:lpstr>
      <vt:lpstr>Слайд 9</vt:lpstr>
      <vt:lpstr>Слайд 10</vt:lpstr>
      <vt:lpstr>Слайд 11</vt:lpstr>
      <vt:lpstr>Слайд 12</vt:lpstr>
      <vt:lpstr>Тестове завдання</vt:lpstr>
      <vt:lpstr>Слайд 14</vt:lpstr>
      <vt:lpstr>Слайд 15</vt:lpstr>
      <vt:lpstr>Відповіді до тесту</vt:lpstr>
      <vt:lpstr>Задача. Побудувати переріз куба АВСDА1В1С1D1 площиною, що проходить через середини ребер АD і СD паралельно до ребра DD1.</vt:lpstr>
      <vt:lpstr>Презентацію підготував учень 10класу  Жашківської ЗОШ №2 Скрипак Едуард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Робота скрипака едуарда</dc:title>
  <cp:lastModifiedBy>     </cp:lastModifiedBy>
  <cp:revision>8</cp:revision>
  <dcterms:modified xsi:type="dcterms:W3CDTF">2015-11-23T16:29:14Z</dcterms:modified>
</cp:coreProperties>
</file>