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8" d="100"/>
          <a:sy n="88" d="100"/>
        </p:scale>
        <p:origin x="-3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EC562-50F8-45FD-8FA2-D102B01EC3D5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B8927-7F98-4BAE-938B-52C60C271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17EE-05A2-468D-AA86-6F2668391ABD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1CBEB-AEC5-43B9-A667-8D353C166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BDDB1-4D78-4941-9C81-1AD25A516160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1786-8211-4518-BCBB-2F76E8750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63FFE-BC3B-4075-9995-E2CC0B8F9102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943EC-37A6-4A6C-A35C-2B92C31DA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533D1-A3E6-45E5-8694-9076B88EB29F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33271-E2DC-4D47-8D17-1F7F277B1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52942-A3DD-40BC-84DC-FA9684EE2A74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7731-6F25-4557-9EF6-080DA3EF0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902DB-ED13-418D-B21F-EE93E4FE1A6F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ADFC-6092-4948-9C2B-7FEBB8612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8BE6-D13D-4206-B1C4-0818B43723BF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1734-97F9-4939-8EFE-BA7B8060F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E27E7-5B9A-4C74-B358-3BF14E0A3BC0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71B7-56AE-4100-9AAE-97255F0DC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A5F2-CB10-493B-8D2E-8C532366C1AC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0A25-74E7-4B18-AE3E-62662E76C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B9C1-559B-4678-8A0D-8294B7E9036C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523C-DE67-47E4-B10C-F08E858AE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C48581-4053-4332-81E9-F68705515309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074F2-4748-4B25-BB92-A5ECB7871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20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Живлення і травлення. Різноманітність травних систем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r>
              <a:rPr lang="uk-UA" sz="1600" smtClean="0">
                <a:cs typeface="Times New Roman" pitchFamily="18" charset="0"/>
              </a:rPr>
              <a:t>Мета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1600" smtClean="0">
                <a:cs typeface="Times New Roman" pitchFamily="18" charset="0"/>
              </a:rPr>
              <a:t> ознайомити учнів з будовою органів травлення і систем органів </a:t>
            </a:r>
          </a:p>
          <a:p>
            <a:r>
              <a:rPr lang="uk-UA" sz="1600" smtClean="0">
                <a:cs typeface="Times New Roman" pitchFamily="18" charset="0"/>
              </a:rPr>
              <a:t>                        травлення;  розвивати вміння порівнювати різні типи травних систем </a:t>
            </a:r>
          </a:p>
          <a:p>
            <a:r>
              <a:rPr lang="uk-UA" sz="1600" smtClean="0">
                <a:cs typeface="Times New Roman" pitchFamily="18" charset="0"/>
              </a:rPr>
              <a:t>на прикладі тварин.</a:t>
            </a:r>
            <a:endParaRPr lang="ru-RU" sz="160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Питання для обговорення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r>
              <a:rPr lang="uk-UA" smtClean="0">
                <a:cs typeface="Times New Roman" pitchFamily="18" charset="0"/>
              </a:rPr>
              <a:t>Чим відрізняються всі типи травних систем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smtClean="0">
              <a:cs typeface="Times New Roman" pitchFamily="18" charset="0"/>
            </a:endParaRPr>
          </a:p>
          <a:p>
            <a:r>
              <a:rPr lang="uk-UA" smtClean="0">
                <a:cs typeface="Times New Roman" pitchFamily="18" charset="0"/>
              </a:rPr>
              <a:t>Чим органи травлення одноклітинних відрізняються від багатоклітинних тварин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smtClean="0">
              <a:cs typeface="Times New Roman" pitchFamily="18" charset="0"/>
            </a:endParaRPr>
          </a:p>
          <a:p>
            <a:r>
              <a:rPr lang="uk-UA" smtClean="0">
                <a:cs typeface="Times New Roman" pitchFamily="18" charset="0"/>
              </a:rPr>
              <a:t>Чи мають однакову будову органи травлення хижаків і травоїдних тварин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smtClean="0">
              <a:cs typeface="Times New Roman" pitchFamily="18" charset="0"/>
            </a:endParaRPr>
          </a:p>
          <a:p>
            <a:r>
              <a:rPr lang="uk-UA" smtClean="0">
                <a:cs typeface="Times New Roman" pitchFamily="18" charset="0"/>
              </a:rPr>
              <a:t>Чи входять зуби до органів травлення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smtClean="0">
              <a:cs typeface="Times New Roman" pitchFamily="18" charset="0"/>
            </a:endParaRPr>
          </a:p>
          <a:p>
            <a:endParaRPr lang="uk-UA" smtClean="0"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Підведення підсумків уроку</a:t>
            </a:r>
            <a:endParaRPr lang="ru-RU" dirty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mtClean="0"/>
              <a:t>  Травна система – це фізіологічний процес, який забезпечує надходження їжі до організму її засвоєння та виведення продуктів обміну речовин.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Актуалізація опорних знань і мотивація навчальної діяльності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uk-UA" smtClean="0">
                <a:cs typeface="Times New Roman" pitchFamily="18" charset="0"/>
              </a:rPr>
              <a:t>Обговорення питання</a:t>
            </a:r>
          </a:p>
          <a:p>
            <a:pPr>
              <a:buFont typeface="Wingdings 2" pitchFamily="18" charset="2"/>
              <a:buNone/>
            </a:pPr>
            <a:r>
              <a:rPr lang="uk-UA" smtClean="0">
                <a:cs typeface="Times New Roman" pitchFamily="18" charset="0"/>
              </a:rPr>
              <a:t>Чи можуть тварини  жити без їжі і води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uk-UA" smtClean="0">
                <a:cs typeface="Times New Roman" pitchFamily="18" charset="0"/>
              </a:rPr>
              <a:t> Чому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smtClean="0"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uk-UA" smtClean="0">
                <a:cs typeface="Times New Roman" pitchFamily="18" charset="0"/>
              </a:rPr>
              <a:t>Чи могли б ви запропонувати принцип  їхньої класифікації за типом живлення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 2" pitchFamily="18" charset="2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Будова і функції травної системи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1800" dirty="0" smtClean="0">
                <a:solidFill>
                  <a:schemeClr val="bg1"/>
                </a:solidFill>
                <a:cs typeface="Times New Roman" pitchFamily="18" charset="0"/>
              </a:rPr>
              <a:t>       Будова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18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1800" dirty="0" smtClean="0">
                <a:solidFill>
                  <a:schemeClr val="bg1"/>
                </a:solidFill>
                <a:cs typeface="Times New Roman" pitchFamily="18" charset="0"/>
              </a:rPr>
              <a:t>Травна система починається ротовим, а закінчується анальним отвором 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1800" dirty="0" smtClean="0">
                <a:solidFill>
                  <a:schemeClr val="bg1"/>
                </a:solidFill>
                <a:cs typeface="Times New Roman" pitchFamily="18" charset="0"/>
              </a:rPr>
              <a:t>       Між ними знаходиться кишечник, який може  диференціюватися на відділи (глотка, стравохід, шлунок і т. д.), а також травні залози (слинні, печінка т. д.)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sz="18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sz="18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sz="18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1800" dirty="0" smtClean="0">
                <a:solidFill>
                  <a:schemeClr val="bg1"/>
                </a:solidFill>
                <a:cs typeface="Times New Roman" pitchFamily="18" charset="0"/>
              </a:rPr>
              <a:t>    Функції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1800" dirty="0" smtClean="0">
                <a:solidFill>
                  <a:schemeClr val="bg1"/>
                </a:solidFill>
                <a:cs typeface="Times New Roman" pitchFamily="18" charset="0"/>
              </a:rPr>
              <a:t>Забезпечує поглинання,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1800" dirty="0" smtClean="0">
                <a:solidFill>
                  <a:schemeClr val="bg1"/>
                </a:solidFill>
                <a:cs typeface="Times New Roman" pitchFamily="18" charset="0"/>
              </a:rPr>
              <a:t> Травлення,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1800" dirty="0" smtClean="0">
                <a:solidFill>
                  <a:schemeClr val="bg1"/>
                </a:solidFill>
                <a:cs typeface="Times New Roman" pitchFamily="18" charset="0"/>
              </a:rPr>
              <a:t> Всмоктування поживних речовин.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sz="18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Порівняння різних травних систем молюсків і комах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UZER\Desktop\Новая папка\ідея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44675"/>
            <a:ext cx="4038600" cy="4032250"/>
          </a:xfrm>
        </p:spPr>
      </p:pic>
      <p:pic>
        <p:nvPicPr>
          <p:cNvPr id="16387" name="Picture 3" descr="C:\Users\UZER\Desktop\Новая папка\ідея\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628775"/>
            <a:ext cx="4038600" cy="43926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Порівняння травної системи амеби протей і гідри прісноводної</a:t>
            </a:r>
            <a:endParaRPr lang="ru-RU" dirty="0"/>
          </a:p>
        </p:txBody>
      </p:sp>
      <p:pic>
        <p:nvPicPr>
          <p:cNvPr id="17410" name="Picture 2" descr="C:\Users\UZER\Desktop\Новая папка\ідея\images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2538" y="2928938"/>
            <a:ext cx="2447925" cy="1866900"/>
          </a:xfrm>
        </p:spPr>
      </p:pic>
      <p:pic>
        <p:nvPicPr>
          <p:cNvPr id="17411" name="Picture 3" descr="C:\Users\UZER\Desktop\Новая папка\ідея\images (1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2636838"/>
            <a:ext cx="2790825" cy="22320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Порівняння травної системи птахів і плазунів</a:t>
            </a:r>
            <a:endParaRPr lang="ru-RU" dirty="0"/>
          </a:p>
        </p:txBody>
      </p:sp>
      <p:pic>
        <p:nvPicPr>
          <p:cNvPr id="18434" name="Picture 2" descr="C:\Users\UZER\Desktop\Новая папка\ідея\images (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205038"/>
            <a:ext cx="3527425" cy="3168650"/>
          </a:xfrm>
        </p:spPr>
      </p:pic>
      <p:pic>
        <p:nvPicPr>
          <p:cNvPr id="18435" name="Picture 3" descr="C:\Users\UZER\Desktop\Новая папка\ідея\images (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2133600"/>
            <a:ext cx="3527425" cy="32400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Порівняння травних систем ссавців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3" descr="C:\Users\UZER\Desktop\Новая папка\ідея\images (7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276475"/>
            <a:ext cx="4175125" cy="2808288"/>
          </a:xfrm>
        </p:spPr>
      </p:pic>
      <p:pic>
        <p:nvPicPr>
          <p:cNvPr id="19459" name="Picture 2" descr="C:\Users\UZER\Desktop\Новая папка\ідея\images (1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1916113"/>
            <a:ext cx="3240088" cy="31686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Пристосування у земноводних до захоплення здобичі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3" descr="C:\Users\UZER\Desktop\Новая папка\ідея\2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989138"/>
            <a:ext cx="6624638" cy="324008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2875" y="142875"/>
            <a:ext cx="35353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771775" y="2133600"/>
            <a:ext cx="40005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568950" y="4214813"/>
            <a:ext cx="3432175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114141SlideId2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114141SlideId2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114141SlideId26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127</TotalTime>
  <Words>130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User</cp:lastModifiedBy>
  <cp:revision>23</cp:revision>
  <dcterms:created xsi:type="dcterms:W3CDTF">2015-01-02T09:26:12Z</dcterms:created>
  <dcterms:modified xsi:type="dcterms:W3CDTF">2015-03-20T13:44:00Z</dcterms:modified>
</cp:coreProperties>
</file>