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custShowLst>
    <p:custShow name="Произвольный показ 1" id="0">
      <p:sldLst>
        <p:sld r:id="rId2"/>
        <p:sld r:id="rId3"/>
        <p:sld r:id="rId4"/>
        <p:sld r:id="rId5"/>
        <p:sld r:id="rId6"/>
        <p:sld r:id="rId7"/>
      </p:sldLst>
    </p:custShow>
  </p:custShowLst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 motsar" initials="Dm" lastIdx="2" clrIdx="0">
    <p:extLst>
      <p:ext uri="{19B8F6BF-5375-455C-9EA6-DF929625EA0E}">
        <p15:presenceInfo xmlns:p15="http://schemas.microsoft.com/office/powerpoint/2012/main" userId="cc2f27df5e7162a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6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B3DF9-821D-41E8-B6EC-4EE40929D689}" type="datetimeFigureOut">
              <a:rPr lang="uk-UA" smtClean="0"/>
              <a:t>13.10.2018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1C57F-A822-4DE6-9593-F5BEB289D55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6586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1C57F-A822-4DE6-9593-F5BEB289D555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1837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47B0-49A3-4587-B1E6-1A2E4B5214D7}" type="datetimeFigureOut">
              <a:rPr lang="uk-UA" smtClean="0"/>
              <a:t>13.10.2018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ABB4-505E-43FB-960F-6FFEE35A99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091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47B0-49A3-4587-B1E6-1A2E4B5214D7}" type="datetimeFigureOut">
              <a:rPr lang="uk-UA" smtClean="0"/>
              <a:t>13.10.2018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ABB4-505E-43FB-960F-6FFEE35A99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9747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47B0-49A3-4587-B1E6-1A2E4B5214D7}" type="datetimeFigureOut">
              <a:rPr lang="uk-UA" smtClean="0"/>
              <a:t>13.10.2018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ABB4-505E-43FB-960F-6FFEE35A99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730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47B0-49A3-4587-B1E6-1A2E4B5214D7}" type="datetimeFigureOut">
              <a:rPr lang="uk-UA" smtClean="0"/>
              <a:t>13.10.2018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ABB4-505E-43FB-960F-6FFEE35A99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744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47B0-49A3-4587-B1E6-1A2E4B5214D7}" type="datetimeFigureOut">
              <a:rPr lang="uk-UA" smtClean="0"/>
              <a:t>13.10.2018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ABB4-505E-43FB-960F-6FFEE35A99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727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47B0-49A3-4587-B1E6-1A2E4B5214D7}" type="datetimeFigureOut">
              <a:rPr lang="uk-UA" smtClean="0"/>
              <a:t>13.10.2018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ABB4-505E-43FB-960F-6FFEE35A99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9069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47B0-49A3-4587-B1E6-1A2E4B5214D7}" type="datetimeFigureOut">
              <a:rPr lang="uk-UA" smtClean="0"/>
              <a:t>13.10.2018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ABB4-505E-43FB-960F-6FFEE35A99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959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47B0-49A3-4587-B1E6-1A2E4B5214D7}" type="datetimeFigureOut">
              <a:rPr lang="uk-UA" smtClean="0"/>
              <a:t>13.10.2018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ABB4-505E-43FB-960F-6FFEE35A99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0521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47B0-49A3-4587-B1E6-1A2E4B5214D7}" type="datetimeFigureOut">
              <a:rPr lang="uk-UA" smtClean="0"/>
              <a:t>13.10.2018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ABB4-505E-43FB-960F-6FFEE35A99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186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47B0-49A3-4587-B1E6-1A2E4B5214D7}" type="datetimeFigureOut">
              <a:rPr lang="uk-UA" smtClean="0"/>
              <a:t>13.10.2018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ABB4-505E-43FB-960F-6FFEE35A99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774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47B0-49A3-4587-B1E6-1A2E4B5214D7}" type="datetimeFigureOut">
              <a:rPr lang="uk-UA" smtClean="0"/>
              <a:t>13.10.2018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ABB4-505E-43FB-960F-6FFEE35A99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117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847B0-49A3-4587-B1E6-1A2E4B5214D7}" type="datetimeFigureOut">
              <a:rPr lang="uk-UA" smtClean="0"/>
              <a:t>13.10.2018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BABB4-505E-43FB-960F-6FFEE35A99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969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3507152" y="2883826"/>
            <a:ext cx="5764719" cy="1277273"/>
          </a:xfrm>
          <a:prstGeom prst="rect">
            <a:avLst/>
          </a:prstGeom>
          <a:noFill/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Palatino Linotype" panose="02040502050505030304" pitchFamily="18" charset="0"/>
              </a:rPr>
              <a:t>ІV УНІВЕРСАЛ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Palatino Linotype" panose="02040502050505030304" pitchFamily="18" charset="0"/>
              </a:rPr>
              <a:t/>
            </a:r>
            <a:b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Palatino Linotype" panose="02040502050505030304" pitchFamily="18" charset="0"/>
              </a:rPr>
            </a:b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Palatino Linotype" panose="02040502050505030304" pitchFamily="18" charset="0"/>
              </a:rPr>
              <a:t>УКРАЇНСЬКОЇ ЦЕНТРАЛЬНОЇ РАДИ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uk-UA" alt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659" y="821805"/>
            <a:ext cx="1818997" cy="2062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717592"/>
      </p:ext>
    </p:extLst>
  </p:cSld>
  <p:clrMapOvr>
    <a:masterClrMapping/>
  </p:clrMapOvr>
  <p:transition spd="slow">
    <p:randomBar dir="vert"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Century Schoolbook" panose="02040604050505020304" pitchFamily="18" charset="0"/>
              </a:rPr>
              <a:t>Опис</a:t>
            </a:r>
            <a:endParaRPr lang="uk-UA" dirty="0">
              <a:latin typeface="Century Schoolbook" panose="020406040505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19" y="1755776"/>
            <a:ext cx="9131526" cy="4753655"/>
          </a:xfrm>
        </p:spPr>
        <p:txBody>
          <a:bodyPr>
            <a:normAutofit lnSpcReduction="10000"/>
          </a:bodyPr>
          <a:lstStyle/>
          <a:p>
            <a:r>
              <a:rPr lang="uk-UA" dirty="0">
                <a:latin typeface="Century Schoolbook" panose="02040604050505020304" pitchFamily="18" charset="0"/>
              </a:rPr>
              <a:t>Універсал проголосив УНР «самостійною, ні від кого незалежною, вільною суверенною державою українського народу», а виконавчий орган, Генеральний Секретаріат — Радою Народних Міністрів.</a:t>
            </a:r>
          </a:p>
          <a:p>
            <a:r>
              <a:rPr lang="uk-UA" dirty="0">
                <a:latin typeface="Century Schoolbook" panose="02040604050505020304" pitchFamily="18" charset="0"/>
              </a:rPr>
              <a:t>Він замінив постійну армію міліцією, доручив провести вибори народних рад — волосних, повітових і місцевих, установив монополію торгівлі, контроль над банками, підтвердив закон про передачу землі селянам без викупу, прийнявши за основу скасування власності і соціалізацію землі. Доручив Раді Народних Міністрів продовжувати розпочаті переговори з Центральними державами і довести до підписання миру; закликав усіх громадян УНР до боротьби з більшовиками.</a:t>
            </a:r>
          </a:p>
          <a:p>
            <a:endParaRPr lang="uk-UA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441" y="596560"/>
            <a:ext cx="2764559" cy="3801268"/>
          </a:xfrm>
        </p:spPr>
      </p:pic>
    </p:spTree>
    <p:extLst>
      <p:ext uri="{BB962C8B-B14F-4D97-AF65-F5344CB8AC3E}">
        <p14:creationId xmlns:p14="http://schemas.microsoft.com/office/powerpoint/2010/main" val="427598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700" y="304800"/>
            <a:ext cx="4312785" cy="960211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Century Schoolbook" panose="02040604050505020304" pitchFamily="18" charset="0"/>
              </a:rPr>
              <a:t>Умови Універсала</a:t>
            </a:r>
            <a:endParaRPr lang="uk-UA" dirty="0">
              <a:latin typeface="Century Schoolbook" panose="02040604050505020304" pitchFamily="18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80" r="26580"/>
          <a:stretch>
            <a:fillRect/>
          </a:stretch>
        </p:blipFill>
        <p:spPr>
          <a:xfrm>
            <a:off x="7634515" y="304800"/>
            <a:ext cx="4288292" cy="381793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6400" y="1265011"/>
            <a:ext cx="7099526" cy="546961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  <a:tabLst>
                <a:tab pos="36000" algn="l"/>
              </a:tabLst>
            </a:pPr>
            <a:r>
              <a:rPr lang="uk-UA" sz="2000" dirty="0">
                <a:latin typeface="Century Schoolbook" panose="02040604050505020304" pitchFamily="18" charset="0"/>
              </a:rPr>
              <a:t>УНР проголошується незалежною, вільною суверенною державою українського народу;</a:t>
            </a:r>
          </a:p>
          <a:p>
            <a:pPr marL="457200" indent="-457200">
              <a:buFont typeface="+mj-lt"/>
              <a:buAutoNum type="arabicParenR"/>
            </a:pPr>
            <a:r>
              <a:rPr lang="uk-UA" sz="2000" dirty="0">
                <a:latin typeface="Century Schoolbook" panose="02040604050505020304" pitchFamily="18" charset="0"/>
              </a:rPr>
              <a:t>З усіма сусідніми країнами УНР прагне жити у мирі та злагоді;</a:t>
            </a:r>
          </a:p>
          <a:p>
            <a:pPr marL="457200" indent="-457200">
              <a:buFont typeface="+mj-lt"/>
              <a:buAutoNum type="arabicParenR"/>
            </a:pPr>
            <a:r>
              <a:rPr lang="uk-UA" sz="2000" dirty="0">
                <a:latin typeface="Century Schoolbook" panose="02040604050505020304" pitchFamily="18" charset="0"/>
              </a:rPr>
              <a:t>Влада в Україні належить народу України, від імені якого, допоки не зберуться українські Установчі збори, буде правити ЦР;</a:t>
            </a:r>
          </a:p>
          <a:p>
            <a:pPr marL="457200" indent="-457200">
              <a:buFont typeface="+mj-lt"/>
              <a:buAutoNum type="arabicParenR"/>
            </a:pPr>
            <a:r>
              <a:rPr lang="uk-UA" sz="2000" dirty="0">
                <a:latin typeface="Century Schoolbook" panose="02040604050505020304" pitchFamily="18" charset="0"/>
              </a:rPr>
              <a:t>Піддано жорстокій критиці політику більшовиків, яка веде до громадянської війни;</a:t>
            </a:r>
          </a:p>
          <a:p>
            <a:pPr marL="457200" indent="-457200">
              <a:buFont typeface="+mj-lt"/>
              <a:buAutoNum type="arabicParenR"/>
            </a:pPr>
            <a:r>
              <a:rPr lang="uk-UA" sz="2000" dirty="0">
                <a:latin typeface="Century Schoolbook" panose="02040604050505020304" pitchFamily="18" charset="0"/>
              </a:rPr>
              <a:t>УЦР зобов'язується вести боротьбу проти прибічників більшовиків в Україні;</a:t>
            </a:r>
          </a:p>
          <a:p>
            <a:pPr marL="457200" indent="-457200">
              <a:buFont typeface="+mj-lt"/>
              <a:buAutoNum type="arabicParenR"/>
            </a:pPr>
            <a:r>
              <a:rPr lang="uk-UA" sz="2000" dirty="0">
                <a:latin typeface="Century Schoolbook" panose="02040604050505020304" pitchFamily="18" charset="0"/>
              </a:rPr>
              <a:t>УЦР зобов'язувалась негайно почати мирні переговори з Німеччиною;</a:t>
            </a:r>
          </a:p>
          <a:p>
            <a:pPr marL="457200" indent="-457200">
              <a:buFont typeface="+mj-lt"/>
              <a:buAutoNum type="arabicParenR"/>
            </a:pPr>
            <a:r>
              <a:rPr lang="uk-UA" sz="2000" dirty="0">
                <a:latin typeface="Century Schoolbook" panose="02040604050505020304" pitchFamily="18" charset="0"/>
              </a:rPr>
              <a:t>УЦР планує провести земельну реформу в інтересах селян;</a:t>
            </a:r>
          </a:p>
          <a:p>
            <a:pPr marL="457200" indent="-457200">
              <a:buFont typeface="+mj-lt"/>
              <a:buAutoNum type="arabicParenR"/>
            </a:pPr>
            <a:r>
              <a:rPr lang="uk-UA" sz="2000" dirty="0">
                <a:latin typeface="Century Schoolbook" panose="02040604050505020304" pitchFamily="18" charset="0"/>
              </a:rPr>
              <a:t>Держава має встановити контроль над торгівлею та </a:t>
            </a:r>
            <a:r>
              <a:rPr lang="uk-UA" sz="2000" dirty="0"/>
              <a:t>банками</a:t>
            </a:r>
          </a:p>
        </p:txBody>
      </p:sp>
    </p:spTree>
    <p:extLst>
      <p:ext uri="{BB962C8B-B14F-4D97-AF65-F5344CB8AC3E}">
        <p14:creationId xmlns:p14="http://schemas.microsoft.com/office/powerpoint/2010/main" val="23580262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7" y="442005"/>
            <a:ext cx="3932237" cy="1090839"/>
          </a:xfrm>
        </p:spPr>
        <p:txBody>
          <a:bodyPr/>
          <a:lstStyle/>
          <a:p>
            <a:r>
              <a:rPr lang="uk-UA" dirty="0" smtClean="0">
                <a:latin typeface="Century Schoolbook" panose="02040604050505020304" pitchFamily="18" charset="0"/>
              </a:rPr>
              <a:t>Передумови</a:t>
            </a:r>
            <a:endParaRPr lang="uk-UA" dirty="0">
              <a:latin typeface="Century Schoolbook" panose="02040604050505020304" pitchFamily="18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2" r="9252"/>
          <a:stretch>
            <a:fillRect/>
          </a:stretch>
        </p:blipFill>
        <p:spPr>
          <a:xfrm>
            <a:off x="7910286" y="347662"/>
            <a:ext cx="3967389" cy="364795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7656" y="1532844"/>
            <a:ext cx="7242630" cy="5158242"/>
          </a:xfrm>
        </p:spPr>
        <p:txBody>
          <a:bodyPr>
            <a:normAutofit/>
          </a:bodyPr>
          <a:lstStyle/>
          <a:p>
            <a:r>
              <a:rPr lang="uk-UA" sz="2000" dirty="0">
                <a:latin typeface="Century Schoolbook" panose="02040604050505020304" pitchFamily="18" charset="0"/>
              </a:rPr>
              <a:t>Кризовий період розвитку українського національного руху та зміна поглядів ЦР. В кінці грудня почався загальний наступ радянських військ проти УНР. Більшовицького удару один за одним зазнали крупні промислові центри України: Катеринослав, Олександрівськ, Полтава, Харків, Одеса. Чотирма фронтами російсько-більшовицькі війська наступали на Київ (з півночі, північного сходу, від Чорного моря, від Полісся). Цей наступ був добре завуальований: він ішов під егідою більшовицької «Харківської Республіки», зовні це виглядало так, ніби українці б'ються поміж собою.</a:t>
            </a:r>
          </a:p>
          <a:p>
            <a:r>
              <a:rPr lang="uk-UA" sz="2000" dirty="0" smtClean="0">
                <a:latin typeface="Century Schoolbook" panose="02040604050505020304" pitchFamily="18" charset="0"/>
              </a:rPr>
              <a:t>Українські </a:t>
            </a:r>
            <a:r>
              <a:rPr lang="uk-UA" sz="2000" dirty="0">
                <a:latin typeface="Century Schoolbook" panose="02040604050505020304" pitchFamily="18" charset="0"/>
              </a:rPr>
              <a:t>селянські маси не були виховані в національному дусі, тим паче попадали під широкий пропагандистський вплив більшовиків про поділ землі, тому були нейтральними, або навіть допомагали російській армії, не розуміючи, що самі готовлять собі нову неволю</a:t>
            </a:r>
            <a:r>
              <a:rPr lang="uk-UA" sz="2000" dirty="0" smtClean="0">
                <a:latin typeface="Century Schoolbook" panose="02040604050505020304" pitchFamily="18" charset="0"/>
              </a:rPr>
              <a:t>.</a:t>
            </a:r>
            <a:endParaRPr lang="uk-UA" sz="2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08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34" r="13034"/>
          <a:stretch>
            <a:fillRect/>
          </a:stretch>
        </p:blipFill>
        <p:spPr>
          <a:xfrm>
            <a:off x="7658251" y="1494971"/>
            <a:ext cx="4394804" cy="422791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74171"/>
            <a:ext cx="7542137" cy="6502399"/>
          </a:xfrm>
        </p:spPr>
        <p:txBody>
          <a:bodyPr>
            <a:normAutofit/>
          </a:bodyPr>
          <a:lstStyle/>
          <a:p>
            <a:r>
              <a:rPr lang="uk-UA" sz="1800" dirty="0">
                <a:latin typeface="Century Schoolbook" panose="02040604050505020304" pitchFamily="18" charset="0"/>
              </a:rPr>
              <a:t>ЦР, як відомо, регулярного війська не мала, бо всяке військо вважала «знаряддям пануючого класу над працюючим народом», тому її військові сили, нашвидкоруч створювані під час більшовицького наступу, хоча </a:t>
            </a:r>
            <a:r>
              <a:rPr lang="uk-UA" sz="1800" dirty="0" err="1">
                <a:latin typeface="Century Schoolbook" panose="02040604050505020304" pitchFamily="18" charset="0"/>
              </a:rPr>
              <a:t>чисельно</a:t>
            </a:r>
            <a:r>
              <a:rPr lang="uk-UA" sz="1800" dirty="0">
                <a:latin typeface="Century Schoolbook" panose="02040604050505020304" pitchFamily="18" charset="0"/>
              </a:rPr>
              <a:t> не були набагато меншими від російських, але були розкидані по всій Україні, неорганізовані проти нової червоної гвардії, створеної з росіян, латишів, мадьярів тощо</a:t>
            </a:r>
            <a:r>
              <a:rPr lang="uk-UA" sz="1800" dirty="0" smtClean="0">
                <a:latin typeface="Century Schoolbook" panose="02040604050505020304" pitchFamily="18" charset="0"/>
              </a:rPr>
              <a:t>.</a:t>
            </a:r>
          </a:p>
          <a:p>
            <a:endParaRPr lang="uk-UA" sz="1800" dirty="0">
              <a:latin typeface="Century Schoolbook" panose="02040604050505020304" pitchFamily="18" charset="0"/>
            </a:endParaRPr>
          </a:p>
          <a:p>
            <a:r>
              <a:rPr lang="uk-UA" sz="1800" dirty="0">
                <a:latin typeface="Century Schoolbook" panose="02040604050505020304" pitchFamily="18" charset="0"/>
              </a:rPr>
              <a:t>Для все більшого кола українських політиків ставало зрозумілим, що перебудувати Росію на федеративних засадах не вдасться, що прагнення до автономії в складі Росії не виправдало себе. Зростало прагнення до повного розриву з російським центром. До цього підштовхували і зовнішні обставини, пов'язані з прийняттям Брестського миру.</a:t>
            </a:r>
          </a:p>
          <a:p>
            <a:endParaRPr lang="uk-UA" sz="1800" dirty="0">
              <a:latin typeface="Century Schoolbook" panose="02040604050505020304" pitchFamily="18" charset="0"/>
            </a:endParaRPr>
          </a:p>
          <a:p>
            <a:r>
              <a:rPr lang="uk-UA" sz="1800" dirty="0">
                <a:latin typeface="Century Schoolbook" panose="02040604050505020304" pitchFamily="18" charset="0"/>
              </a:rPr>
              <a:t>Становище української делегації в Бресті, де відбувалися мирні переговори, ускладнювалося тим, що </a:t>
            </a:r>
            <a:r>
              <a:rPr lang="en-US" sz="1800" dirty="0">
                <a:latin typeface="Century Schoolbook" panose="02040604050505020304" pitchFamily="18" charset="0"/>
              </a:rPr>
              <a:t>III-</a:t>
            </a:r>
            <a:r>
              <a:rPr lang="uk-UA" sz="1800" dirty="0">
                <a:latin typeface="Century Schoolbook" panose="02040604050505020304" pitchFamily="18" charset="0"/>
              </a:rPr>
              <a:t>й Універсал (листопад 1917 р.) проголосив УНР, але в федерації з Росією. Тепер, у Бресті, Лев Бронштейн-Троцький та представники деяких європейських держав посилалися на те, що підписувати її може лише суверенна, незалежна ні від кого держава. Тоді ЦР вирішила прискорити проголошення самостійності України.</a:t>
            </a:r>
            <a:endParaRPr lang="uk-UA" sz="1800" dirty="0" smtClean="0">
              <a:latin typeface="Century Schoolbook" panose="02040604050505020304" pitchFamily="18" charset="0"/>
            </a:endParaRPr>
          </a:p>
          <a:p>
            <a:endParaRPr lang="uk-UA" sz="18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20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245" y="987425"/>
            <a:ext cx="3932237" cy="910771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Century Schoolbook" panose="02040604050505020304" pitchFamily="18" charset="0"/>
              </a:rPr>
              <a:t>Історичне значення </a:t>
            </a: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0" r="5010"/>
          <a:stretch>
            <a:fillRect/>
          </a:stretch>
        </p:blipFill>
        <p:spPr>
          <a:xfrm>
            <a:off x="7620000" y="277813"/>
            <a:ext cx="3735388" cy="33210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3599543"/>
            <a:ext cx="10515600" cy="3047999"/>
          </a:xfrm>
        </p:spPr>
        <p:txBody>
          <a:bodyPr>
            <a:normAutofit/>
          </a:bodyPr>
          <a:lstStyle/>
          <a:p>
            <a:r>
              <a:rPr lang="uk-UA" sz="2000" dirty="0">
                <a:latin typeface="Century Schoolbook" panose="02040604050505020304" pitchFamily="18" charset="0"/>
              </a:rPr>
              <a:t>Історичне значення </a:t>
            </a:r>
            <a:r>
              <a:rPr lang="en-US" sz="2000" dirty="0">
                <a:latin typeface="Century Schoolbook" panose="02040604050505020304" pitchFamily="18" charset="0"/>
              </a:rPr>
              <a:t>IV </a:t>
            </a:r>
            <a:r>
              <a:rPr lang="uk-UA" sz="2000" dirty="0">
                <a:latin typeface="Century Schoolbook" panose="02040604050505020304" pitchFamily="18" charset="0"/>
              </a:rPr>
              <a:t>Універсалу полягає в тому, що він, проголосивши незалежною суверенною державою УНР, завершив процес складного, суперечливого розвитку українського національно-визвольного руху, який врешті-решт з великим запізненням відкинув ідеї автономії і федералізму. Прийняття Універсалу означало остаточний розрив з імперським центром. Але, на жаль, цей кульмінаційний момент в історії державотворення України було досягнуто не на хвилі піднесення українського національно-визвольного руху, а в один з </a:t>
            </a:r>
            <a:r>
              <a:rPr lang="uk-UA" sz="2000" dirty="0" err="1">
                <a:latin typeface="Century Schoolbook" panose="02040604050505020304" pitchFamily="18" charset="0"/>
              </a:rPr>
              <a:t>найкризовіших</a:t>
            </a:r>
            <a:r>
              <a:rPr lang="uk-UA" sz="2000" dirty="0">
                <a:latin typeface="Century Schoolbook" panose="02040604050505020304" pitchFamily="18" charset="0"/>
              </a:rPr>
              <a:t> періодів його історії часів громадянської війни.</a:t>
            </a:r>
          </a:p>
        </p:txBody>
      </p:sp>
    </p:spTree>
    <p:extLst>
      <p:ext uri="{BB962C8B-B14F-4D97-AF65-F5344CB8AC3E}">
        <p14:creationId xmlns:p14="http://schemas.microsoft.com/office/powerpoint/2010/main" val="90158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4889" y="2088445"/>
            <a:ext cx="7134578" cy="1480608"/>
          </a:xfrm>
        </p:spPr>
        <p:txBody>
          <a:bodyPr/>
          <a:lstStyle/>
          <a:p>
            <a:r>
              <a:rPr lang="uk-UA" dirty="0" smtClean="0">
                <a:latin typeface="Century Schoolbook" panose="02040604050505020304" pitchFamily="18" charset="0"/>
              </a:rPr>
              <a:t>Дякую за увагу!</a:t>
            </a:r>
            <a:endParaRPr lang="uk-UA" dirty="0">
              <a:latin typeface="Century Schoolbook" panose="020406040505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378" y="3606663"/>
            <a:ext cx="3003196" cy="2934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6851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30880EF-1E02-4527-B1AE-23B51F91BFBC}">
  <we:reference id="wa104380162" version="1.0.1.0" store="ru-RU" storeType="OMEX"/>
  <we:alternateReferences>
    <we:reference id="WA104380162" version="1.0.1.0" store="WA104380162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505</Words>
  <Application>Microsoft Office PowerPoint</Application>
  <PresentationFormat>Широкоэкранный</PresentationFormat>
  <Paragraphs>26</Paragraphs>
  <Slides>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  <vt:variant>
        <vt:lpstr>Произвольные показы</vt:lpstr>
      </vt:variant>
      <vt:variant>
        <vt:i4>1</vt:i4>
      </vt:variant>
    </vt:vector>
  </HeadingPairs>
  <TitlesOfParts>
    <vt:vector size="14" baseType="lpstr">
      <vt:lpstr>Arial</vt:lpstr>
      <vt:lpstr>Calibri</vt:lpstr>
      <vt:lpstr>Calibri Light</vt:lpstr>
      <vt:lpstr>Century Schoolbook</vt:lpstr>
      <vt:lpstr>Palatino Linotype</vt:lpstr>
      <vt:lpstr>Office Theme</vt:lpstr>
      <vt:lpstr>ІV УНІВЕРСАЛ УКРАЇНСЬКОЇ ЦЕНТРАЛЬНОЇ РАДИ  </vt:lpstr>
      <vt:lpstr>Опис</vt:lpstr>
      <vt:lpstr>Умови Універсала</vt:lpstr>
      <vt:lpstr>Передумови</vt:lpstr>
      <vt:lpstr>Презентация PowerPoint</vt:lpstr>
      <vt:lpstr>Історичне значення </vt:lpstr>
      <vt:lpstr>Дякую за увагу!</vt:lpstr>
      <vt:lpstr>Произвольный показ 1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ІV УНІВЕРСАЛ УКРАЇНСЬКОЇ ЦЕНТРАЛЬНОЇ РАДИ  </dc:title>
  <dc:creator>DEN motsar</dc:creator>
  <cp:keywords>History Ukraine </cp:keywords>
  <cp:lastModifiedBy>DEN motsar</cp:lastModifiedBy>
  <cp:revision>15</cp:revision>
  <dcterms:created xsi:type="dcterms:W3CDTF">2018-10-05T13:26:38Z</dcterms:created>
  <dcterms:modified xsi:type="dcterms:W3CDTF">2018-10-13T06:00:44Z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