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2" r:id="rId6"/>
    <p:sldId id="264" r:id="rId7"/>
    <p:sldId id="266" r:id="rId8"/>
    <p:sldId id="268" r:id="rId9"/>
    <p:sldId id="270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" initials="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660033"/>
    <a:srgbClr val="000000"/>
    <a:srgbClr val="00FF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8-31T16:28:14.181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Relationship Id="rId4" Type="http://schemas.openxmlformats.org/officeDocument/2006/relationships/comments" Target="../comments/commen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857387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Презентація</a:t>
            </a:r>
            <a:br>
              <a:rPr lang="uk-UA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на тему: вода</a:t>
            </a:r>
            <a:endParaRPr lang="ru-RU" dirty="0"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15038" y="5105400"/>
            <a:ext cx="3128962" cy="1752600"/>
          </a:xfrm>
        </p:spPr>
        <p:txBody>
          <a:bodyPr>
            <a:normAutofit fontScale="9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Підготував</a:t>
            </a:r>
          </a:p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учень 7- А класу</a:t>
            </a:r>
          </a:p>
          <a:p>
            <a:r>
              <a:rPr lang="uk-UA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Шкадар</a:t>
            </a:r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Володимир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/>
          <a:lstStyle/>
          <a:p>
            <a:r>
              <a:rPr lang="ru-RU" b="1" dirty="0">
                <a:solidFill>
                  <a:srgbClr val="FFFF00"/>
                </a:solidFill>
              </a:rPr>
              <a:t>Яку воду </a:t>
            </a:r>
            <a:r>
              <a:rPr lang="ru-RU" b="1" dirty="0" err="1">
                <a:solidFill>
                  <a:srgbClr val="FFFF00"/>
                </a:solidFill>
              </a:rPr>
              <a:t>пити</a:t>
            </a:r>
            <a:r>
              <a:rPr lang="ru-RU" b="1" dirty="0">
                <a:solidFill>
                  <a:srgbClr val="FFFF00"/>
                </a:solidFill>
              </a:rPr>
              <a:t>?</a:t>
            </a: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08720"/>
            <a:ext cx="3600400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4067944" y="836712"/>
            <a:ext cx="5076056" cy="602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err="1">
                <a:solidFill>
                  <a:srgbClr val="FF33CC"/>
                </a:solidFill>
                <a:latin typeface="Monotype Corsiva" pitchFamily="66" charset="0"/>
              </a:rPr>
              <a:t>Відомо</a:t>
            </a:r>
            <a:r>
              <a:rPr lang="ru-RU" sz="4000" dirty="0">
                <a:solidFill>
                  <a:srgbClr val="FF33CC"/>
                </a:solidFill>
                <a:latin typeface="Monotype Corsiva" pitchFamily="66" charset="0"/>
              </a:rPr>
              <a:t>, </a:t>
            </a:r>
            <a:r>
              <a:rPr lang="ru-RU" sz="4000" dirty="0" err="1">
                <a:solidFill>
                  <a:srgbClr val="FF33CC"/>
                </a:solidFill>
                <a:latin typeface="Monotype Corsiva" pitchFamily="66" charset="0"/>
              </a:rPr>
              <a:t>що</a:t>
            </a:r>
            <a:r>
              <a:rPr lang="ru-RU" sz="4000" dirty="0">
                <a:solidFill>
                  <a:srgbClr val="FF33CC"/>
                </a:solidFill>
                <a:latin typeface="Monotype Corsiva" pitchFamily="66" charset="0"/>
              </a:rPr>
              <a:t> </a:t>
            </a:r>
            <a:r>
              <a:rPr lang="ru-RU" sz="4000" dirty="0" err="1">
                <a:solidFill>
                  <a:srgbClr val="FF33CC"/>
                </a:solidFill>
                <a:latin typeface="Monotype Corsiva" pitchFamily="66" charset="0"/>
              </a:rPr>
              <a:t>кип'ячена</a:t>
            </a:r>
            <a:r>
              <a:rPr lang="ru-RU" sz="4000" dirty="0">
                <a:solidFill>
                  <a:srgbClr val="FF33CC"/>
                </a:solidFill>
                <a:latin typeface="Monotype Corsiva" pitchFamily="66" charset="0"/>
              </a:rPr>
              <a:t> вода - мертва. Вона </a:t>
            </a:r>
            <a:r>
              <a:rPr lang="ru-RU" sz="4000" dirty="0" err="1">
                <a:solidFill>
                  <a:srgbClr val="FF33CC"/>
                </a:solidFill>
                <a:latin typeface="Monotype Corsiva" pitchFamily="66" charset="0"/>
              </a:rPr>
              <a:t>лише</a:t>
            </a:r>
            <a:r>
              <a:rPr lang="ru-RU" sz="4000" dirty="0">
                <a:solidFill>
                  <a:srgbClr val="FF33CC"/>
                </a:solidFill>
                <a:latin typeface="Monotype Corsiva" pitchFamily="66" charset="0"/>
              </a:rPr>
              <a:t> </a:t>
            </a:r>
            <a:r>
              <a:rPr lang="ru-RU" sz="4000" dirty="0" err="1">
                <a:solidFill>
                  <a:srgbClr val="FF33CC"/>
                </a:solidFill>
                <a:latin typeface="Monotype Corsiva" pitchFamily="66" charset="0"/>
              </a:rPr>
              <a:t>заповнює</a:t>
            </a:r>
            <a:r>
              <a:rPr lang="ru-RU" sz="4000" dirty="0">
                <a:solidFill>
                  <a:srgbClr val="FF33CC"/>
                </a:solidFill>
                <a:latin typeface="Monotype Corsiva" pitchFamily="66" charset="0"/>
              </a:rPr>
              <a:t> баланс </a:t>
            </a:r>
            <a:r>
              <a:rPr lang="ru-RU" sz="4000" dirty="0" err="1">
                <a:solidFill>
                  <a:srgbClr val="FF33CC"/>
                </a:solidFill>
                <a:latin typeface="Monotype Corsiva" pitchFamily="66" charset="0"/>
              </a:rPr>
              <a:t>рідини</a:t>
            </a:r>
            <a:r>
              <a:rPr lang="ru-RU" sz="4000" dirty="0">
                <a:solidFill>
                  <a:srgbClr val="FF33CC"/>
                </a:solidFill>
                <a:latin typeface="Monotype Corsiva" pitchFamily="66" charset="0"/>
              </a:rPr>
              <a:t> в </a:t>
            </a:r>
            <a:r>
              <a:rPr lang="ru-RU" sz="4000" dirty="0" err="1">
                <a:solidFill>
                  <a:srgbClr val="FF33CC"/>
                </a:solidFill>
                <a:latin typeface="Monotype Corsiva" pitchFamily="66" charset="0"/>
              </a:rPr>
              <a:t>організмі</a:t>
            </a:r>
            <a:r>
              <a:rPr lang="ru-RU" sz="4000" dirty="0">
                <a:solidFill>
                  <a:srgbClr val="FF33CC"/>
                </a:solidFill>
                <a:latin typeface="Monotype Corsiva" pitchFamily="66" charset="0"/>
              </a:rPr>
              <a:t>, але не </a:t>
            </a:r>
            <a:r>
              <a:rPr lang="ru-RU" sz="4000" dirty="0" err="1">
                <a:solidFill>
                  <a:srgbClr val="FF33CC"/>
                </a:solidFill>
                <a:latin typeface="Monotype Corsiva" pitchFamily="66" charset="0"/>
              </a:rPr>
              <a:t>несе</a:t>
            </a:r>
            <a:r>
              <a:rPr lang="ru-RU" sz="4000" dirty="0">
                <a:solidFill>
                  <a:srgbClr val="FF33CC"/>
                </a:solidFill>
                <a:latin typeface="Monotype Corsiva" pitchFamily="66" charset="0"/>
              </a:rPr>
              <a:t> </a:t>
            </a:r>
            <a:r>
              <a:rPr lang="ru-RU" sz="4000" dirty="0" err="1">
                <a:solidFill>
                  <a:srgbClr val="FF33CC"/>
                </a:solidFill>
                <a:latin typeface="Monotype Corsiva" pitchFamily="66" charset="0"/>
              </a:rPr>
              <a:t>енергетичної</a:t>
            </a:r>
            <a:r>
              <a:rPr lang="ru-RU" sz="4000" dirty="0">
                <a:solidFill>
                  <a:srgbClr val="FF33CC"/>
                </a:solidFill>
                <a:latin typeface="Monotype Corsiva" pitchFamily="66" charset="0"/>
              </a:rPr>
              <a:t> </a:t>
            </a:r>
            <a:r>
              <a:rPr lang="ru-RU" sz="4000" dirty="0" err="1">
                <a:solidFill>
                  <a:srgbClr val="FF33CC"/>
                </a:solidFill>
                <a:latin typeface="Monotype Corsiva" pitchFamily="66" charset="0"/>
              </a:rPr>
              <a:t>цінності</a:t>
            </a:r>
            <a:r>
              <a:rPr lang="ru-RU" sz="4000" dirty="0" smtClean="0">
                <a:solidFill>
                  <a:srgbClr val="FF33CC"/>
                </a:solidFill>
                <a:latin typeface="Monotype Corsiva" pitchFamily="66" charset="0"/>
              </a:rPr>
              <a:t>.</a:t>
            </a:r>
          </a:p>
          <a:p>
            <a:pPr marL="0" indent="0">
              <a:buNone/>
            </a:pPr>
            <a:r>
              <a:rPr lang="ru-RU" sz="4000" dirty="0" err="1">
                <a:solidFill>
                  <a:srgbClr val="FF33CC"/>
                </a:solidFill>
                <a:latin typeface="Monotype Corsiva" pitchFamily="66" charset="0"/>
              </a:rPr>
              <a:t>Ідеальна</a:t>
            </a:r>
            <a:r>
              <a:rPr lang="ru-RU" sz="4000" dirty="0">
                <a:solidFill>
                  <a:srgbClr val="FF33CC"/>
                </a:solidFill>
                <a:latin typeface="Monotype Corsiva" pitchFamily="66" charset="0"/>
              </a:rPr>
              <a:t> </a:t>
            </a:r>
            <a:r>
              <a:rPr lang="ru-RU" sz="4000" dirty="0" err="1">
                <a:solidFill>
                  <a:srgbClr val="FF33CC"/>
                </a:solidFill>
                <a:latin typeface="Monotype Corsiva" pitchFamily="66" charset="0"/>
              </a:rPr>
              <a:t>питна</a:t>
            </a:r>
            <a:r>
              <a:rPr lang="ru-RU" sz="4000" dirty="0">
                <a:solidFill>
                  <a:srgbClr val="FF33CC"/>
                </a:solidFill>
                <a:latin typeface="Monotype Corsiva" pitchFamily="66" charset="0"/>
              </a:rPr>
              <a:t> вода - </a:t>
            </a:r>
            <a:r>
              <a:rPr lang="ru-RU" sz="4000" dirty="0" err="1" smtClean="0">
                <a:solidFill>
                  <a:srgbClr val="FF33CC"/>
                </a:solidFill>
                <a:latin typeface="Monotype Corsiva" pitchFamily="66" charset="0"/>
              </a:rPr>
              <a:t>це</a:t>
            </a:r>
            <a:r>
              <a:rPr lang="ru-RU" sz="4000" dirty="0" smtClean="0">
                <a:solidFill>
                  <a:srgbClr val="FF33CC"/>
                </a:solidFill>
                <a:latin typeface="Monotype Corsiva" pitchFamily="66" charset="0"/>
              </a:rPr>
              <a:t> </a:t>
            </a:r>
            <a:r>
              <a:rPr lang="ru-RU" sz="4000" dirty="0">
                <a:solidFill>
                  <a:srgbClr val="FF33CC"/>
                </a:solidFill>
                <a:latin typeface="Monotype Corsiva" pitchFamily="66" charset="0"/>
              </a:rPr>
              <a:t>вода з </a:t>
            </a:r>
            <a:r>
              <a:rPr lang="ru-RU" sz="4000" dirty="0" err="1">
                <a:solidFill>
                  <a:srgbClr val="FF33CC"/>
                </a:solidFill>
                <a:latin typeface="Monotype Corsiva" pitchFamily="66" charset="0"/>
              </a:rPr>
              <a:t>природних</a:t>
            </a:r>
            <a:r>
              <a:rPr lang="ru-RU" sz="4000" dirty="0">
                <a:solidFill>
                  <a:srgbClr val="FF33CC"/>
                </a:solidFill>
                <a:latin typeface="Monotype Corsiva" pitchFamily="66" charset="0"/>
              </a:rPr>
              <a:t> </a:t>
            </a:r>
            <a:r>
              <a:rPr lang="ru-RU" sz="4000" dirty="0" err="1">
                <a:solidFill>
                  <a:srgbClr val="FF33CC"/>
                </a:solidFill>
                <a:latin typeface="Monotype Corsiva" pitchFamily="66" charset="0"/>
              </a:rPr>
              <a:t>джерел</a:t>
            </a:r>
            <a:r>
              <a:rPr lang="ru-RU" sz="4000" dirty="0">
                <a:solidFill>
                  <a:srgbClr val="FF33CC"/>
                </a:solidFill>
                <a:latin typeface="Monotype Corsiva" pitchFamily="66" charset="0"/>
              </a:rPr>
              <a:t> - </a:t>
            </a:r>
            <a:r>
              <a:rPr lang="ru-RU" sz="4000" dirty="0" err="1">
                <a:solidFill>
                  <a:srgbClr val="FF33CC"/>
                </a:solidFill>
                <a:latin typeface="Monotype Corsiva" pitchFamily="66" charset="0"/>
              </a:rPr>
              <a:t>джерельна</a:t>
            </a:r>
            <a:r>
              <a:rPr lang="ru-RU" sz="4000" dirty="0">
                <a:solidFill>
                  <a:srgbClr val="FF33CC"/>
                </a:solidFill>
                <a:latin typeface="Monotype Corsiva" pitchFamily="66" charset="0"/>
              </a:rPr>
              <a:t>, </a:t>
            </a:r>
            <a:r>
              <a:rPr lang="ru-RU" sz="4000" dirty="0" err="1">
                <a:solidFill>
                  <a:srgbClr val="FF33CC"/>
                </a:solidFill>
                <a:latin typeface="Monotype Corsiva" pitchFamily="66" charset="0"/>
              </a:rPr>
              <a:t>ключова</a:t>
            </a:r>
            <a:r>
              <a:rPr lang="ru-RU" sz="4000" dirty="0">
                <a:solidFill>
                  <a:srgbClr val="FF33CC"/>
                </a:solidFill>
                <a:latin typeface="Monotype Corsiva" pitchFamily="66" charset="0"/>
              </a:rPr>
              <a:t>, </a:t>
            </a:r>
            <a:r>
              <a:rPr lang="ru-RU" sz="4000" dirty="0" err="1">
                <a:solidFill>
                  <a:srgbClr val="FF33CC"/>
                </a:solidFill>
                <a:latin typeface="Monotype Corsiva" pitchFamily="66" charset="0"/>
              </a:rPr>
              <a:t>кринична</a:t>
            </a:r>
            <a:r>
              <a:rPr lang="ru-RU" sz="4000" dirty="0">
                <a:solidFill>
                  <a:srgbClr val="FF33CC"/>
                </a:solidFill>
                <a:latin typeface="Monotype Corsiva" pitchFamily="66" charset="0"/>
              </a:rPr>
              <a:t>, </a:t>
            </a:r>
            <a:r>
              <a:rPr lang="ru-RU" sz="4000" dirty="0" smtClean="0">
                <a:solidFill>
                  <a:srgbClr val="FF33CC"/>
                </a:solidFill>
                <a:latin typeface="Monotype Corsiva" pitchFamily="66" charset="0"/>
              </a:rPr>
              <a:t>тала. </a:t>
            </a:r>
            <a:endParaRPr lang="ru-RU" sz="4000" dirty="0">
              <a:solidFill>
                <a:srgbClr val="FF33CC"/>
              </a:solidFill>
              <a:latin typeface="Monotype Corsiva" pitchFamily="66" charset="0"/>
            </a:endParaRPr>
          </a:p>
        </p:txBody>
      </p:sp>
      <p:pic>
        <p:nvPicPr>
          <p:cNvPr id="3074" name="Picture 2" descr="C:\Users\Анна\Desktop\Новая папка\фото\water_fall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61048"/>
            <a:ext cx="3600400" cy="27809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55242287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esktop\viina_iak_zlochin_proti_dovkillia8.p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Вода-</a:t>
            </a:r>
            <a:r>
              <a:rPr lang="uk-UA" dirty="0" smtClean="0"/>
              <a:t> рідина без кольору, запаху, смаку. Вона необхідна для всіх видів життя на Землі. Без неї не можуть прожити людина, тварина і рослина.  </a:t>
            </a:r>
            <a:endParaRPr lang="ru-RU" dirty="0"/>
          </a:p>
        </p:txBody>
      </p:sp>
      <p:pic>
        <p:nvPicPr>
          <p:cNvPr id="1029" name="Picture 5" descr="C:\Users\1\Desktop\ргне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4000504"/>
            <a:ext cx="4071966" cy="25717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571612"/>
            <a:ext cx="4038600" cy="4525963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FF00"/>
                </a:solidFill>
                <a:latin typeface="Monotype Corsiva" pitchFamily="66" charset="0"/>
              </a:rPr>
              <a:t>На </a:t>
            </a:r>
            <a:r>
              <a:rPr lang="ru-RU" sz="3200" dirty="0" err="1" smtClean="0">
                <a:solidFill>
                  <a:srgbClr val="00FF00"/>
                </a:solidFill>
                <a:latin typeface="Monotype Corsiva" pitchFamily="66" charset="0"/>
              </a:rPr>
              <a:t>Землі</a:t>
            </a:r>
            <a:r>
              <a:rPr lang="ru-RU" sz="3200" dirty="0" smtClean="0">
                <a:solidFill>
                  <a:srgbClr val="00FF00"/>
                </a:solidFill>
                <a:latin typeface="Monotype Corsiva" pitchFamily="66" charset="0"/>
              </a:rPr>
              <a:t> водою </a:t>
            </a:r>
            <a:r>
              <a:rPr lang="ru-RU" sz="3200" dirty="0" err="1" smtClean="0">
                <a:solidFill>
                  <a:srgbClr val="00FF00"/>
                </a:solidFill>
                <a:latin typeface="Monotype Corsiva" pitchFamily="66" charset="0"/>
              </a:rPr>
              <a:t>покрито</a:t>
            </a:r>
            <a:r>
              <a:rPr lang="ru-RU" sz="3200" dirty="0" smtClean="0">
                <a:solidFill>
                  <a:srgbClr val="00FF00"/>
                </a:solidFill>
                <a:latin typeface="Monotype Corsiva" pitchFamily="66" charset="0"/>
              </a:rPr>
              <a:t> 70,9 % </a:t>
            </a:r>
            <a:r>
              <a:rPr lang="ru-RU" sz="3200" dirty="0" err="1" smtClean="0">
                <a:solidFill>
                  <a:srgbClr val="00FF00"/>
                </a:solidFill>
                <a:latin typeface="Monotype Corsiva" pitchFamily="66" charset="0"/>
              </a:rPr>
              <a:t>поверхні</a:t>
            </a:r>
            <a:r>
              <a:rPr lang="ru-RU" sz="3200" dirty="0" smtClean="0">
                <a:solidFill>
                  <a:srgbClr val="00FF00"/>
                </a:solidFill>
                <a:latin typeface="Monotype Corsiva" pitchFamily="66" charset="0"/>
              </a:rPr>
              <a:t>. Вода </a:t>
            </a:r>
            <a:r>
              <a:rPr lang="ru-RU" sz="3200" dirty="0" err="1" smtClean="0">
                <a:solidFill>
                  <a:srgbClr val="00FF00"/>
                </a:solidFill>
                <a:latin typeface="Monotype Corsiva" pitchFamily="66" charset="0"/>
              </a:rPr>
              <a:t>здійснює</a:t>
            </a:r>
            <a:r>
              <a:rPr lang="ru-RU" sz="3200" dirty="0" smtClean="0">
                <a:solidFill>
                  <a:srgbClr val="00FF00"/>
                </a:solidFill>
                <a:latin typeface="Monotype Corsiva" pitchFamily="66" charset="0"/>
              </a:rPr>
              <a:t> у </a:t>
            </a:r>
            <a:r>
              <a:rPr lang="ru-RU" sz="3200" dirty="0" err="1" smtClean="0">
                <a:solidFill>
                  <a:srgbClr val="00FF00"/>
                </a:solidFill>
                <a:latin typeface="Monotype Corsiva" pitchFamily="66" charset="0"/>
              </a:rPr>
              <a:t>природі</a:t>
            </a:r>
            <a:r>
              <a:rPr lang="ru-RU" sz="3200" dirty="0" smtClean="0">
                <a:solidFill>
                  <a:srgbClr val="00FF00"/>
                </a:solidFill>
                <a:latin typeface="Monotype Corsiva" pitchFamily="66" charset="0"/>
              </a:rPr>
              <a:t> </a:t>
            </a:r>
            <a:r>
              <a:rPr lang="ru-RU" sz="3200" dirty="0" err="1" smtClean="0">
                <a:solidFill>
                  <a:srgbClr val="00FF00"/>
                </a:solidFill>
                <a:latin typeface="Monotype Corsiva" pitchFamily="66" charset="0"/>
              </a:rPr>
              <a:t>постійний</a:t>
            </a:r>
            <a:r>
              <a:rPr lang="ru-RU" sz="3200" dirty="0" smtClean="0">
                <a:solidFill>
                  <a:srgbClr val="00FF00"/>
                </a:solidFill>
                <a:latin typeface="Monotype Corsiva" pitchFamily="66" charset="0"/>
              </a:rPr>
              <a:t> </a:t>
            </a:r>
            <a:r>
              <a:rPr lang="ru-RU" sz="3200" dirty="0" err="1" smtClean="0">
                <a:solidFill>
                  <a:srgbClr val="00FF00"/>
                </a:solidFill>
                <a:latin typeface="Monotype Corsiva" pitchFamily="66" charset="0"/>
              </a:rPr>
              <a:t>кругообіг</a:t>
            </a:r>
            <a:r>
              <a:rPr lang="ru-RU" sz="3200" dirty="0" smtClean="0">
                <a:solidFill>
                  <a:srgbClr val="00FF00"/>
                </a:solidFill>
                <a:latin typeface="Monotype Corsiva" pitchFamily="66" charset="0"/>
              </a:rPr>
              <a:t>, </a:t>
            </a:r>
            <a:r>
              <a:rPr lang="ru-RU" sz="3200" dirty="0" err="1" smtClean="0">
                <a:solidFill>
                  <a:srgbClr val="00FF00"/>
                </a:solidFill>
                <a:latin typeface="Monotype Corsiva" pitchFamily="66" charset="0"/>
              </a:rPr>
              <a:t>випаровуючись</a:t>
            </a:r>
            <a:r>
              <a:rPr lang="ru-RU" sz="3200" dirty="0" smtClean="0">
                <a:solidFill>
                  <a:srgbClr val="00FF00"/>
                </a:solidFill>
                <a:latin typeface="Monotype Corsiva" pitchFamily="66" charset="0"/>
              </a:rPr>
              <a:t> </a:t>
            </a:r>
            <a:r>
              <a:rPr lang="ru-RU" sz="3200" dirty="0" err="1" smtClean="0">
                <a:solidFill>
                  <a:srgbClr val="00FF00"/>
                </a:solidFill>
                <a:latin typeface="Monotype Corsiva" pitchFamily="66" charset="0"/>
              </a:rPr>
              <a:t>з</a:t>
            </a:r>
            <a:r>
              <a:rPr lang="ru-RU" sz="3200" dirty="0" smtClean="0">
                <a:solidFill>
                  <a:srgbClr val="00FF00"/>
                </a:solidFill>
                <a:latin typeface="Monotype Corsiva" pitchFamily="66" charset="0"/>
              </a:rPr>
              <a:t> </a:t>
            </a:r>
            <a:r>
              <a:rPr lang="ru-RU" sz="3200" dirty="0" err="1" smtClean="0">
                <a:solidFill>
                  <a:srgbClr val="00FF00"/>
                </a:solidFill>
                <a:latin typeface="Monotype Corsiva" pitchFamily="66" charset="0"/>
              </a:rPr>
              <a:t>поверхні</a:t>
            </a:r>
            <a:r>
              <a:rPr lang="ru-RU" sz="3200" dirty="0" smtClean="0">
                <a:solidFill>
                  <a:srgbClr val="00FF00"/>
                </a:solidFill>
                <a:latin typeface="Monotype Corsiva" pitchFamily="66" charset="0"/>
              </a:rPr>
              <a:t> </a:t>
            </a:r>
            <a:r>
              <a:rPr lang="ru-RU" sz="3200" dirty="0" err="1" smtClean="0">
                <a:solidFill>
                  <a:srgbClr val="00FF00"/>
                </a:solidFill>
                <a:latin typeface="Monotype Corsiva" pitchFamily="66" charset="0"/>
              </a:rPr>
              <a:t>й</a:t>
            </a:r>
            <a:r>
              <a:rPr lang="ru-RU" sz="3200" dirty="0" smtClean="0">
                <a:solidFill>
                  <a:srgbClr val="00FF00"/>
                </a:solidFill>
                <a:latin typeface="Monotype Corsiva" pitchFamily="66" charset="0"/>
              </a:rPr>
              <a:t> </a:t>
            </a:r>
            <a:r>
              <a:rPr lang="ru-RU" sz="3200" dirty="0" err="1" smtClean="0">
                <a:solidFill>
                  <a:srgbClr val="00FF00"/>
                </a:solidFill>
                <a:latin typeface="Monotype Corsiva" pitchFamily="66" charset="0"/>
              </a:rPr>
              <a:t>повертаючись</a:t>
            </a:r>
            <a:r>
              <a:rPr lang="ru-RU" sz="3200" dirty="0" smtClean="0">
                <a:solidFill>
                  <a:srgbClr val="00FF00"/>
                </a:solidFill>
                <a:latin typeface="Monotype Corsiva" pitchFamily="66" charset="0"/>
              </a:rPr>
              <a:t> на </a:t>
            </a:r>
            <a:r>
              <a:rPr lang="ru-RU" sz="3200" dirty="0" err="1" smtClean="0">
                <a:solidFill>
                  <a:srgbClr val="00FF00"/>
                </a:solidFill>
                <a:latin typeface="Monotype Corsiva" pitchFamily="66" charset="0"/>
              </a:rPr>
              <a:t>неї</a:t>
            </a:r>
            <a:r>
              <a:rPr lang="ru-RU" sz="3200" dirty="0" smtClean="0">
                <a:solidFill>
                  <a:srgbClr val="00FF00"/>
                </a:solidFill>
                <a:latin typeface="Monotype Corsiva" pitchFamily="66" charset="0"/>
              </a:rPr>
              <a:t> у </a:t>
            </a:r>
            <a:r>
              <a:rPr lang="ru-RU" sz="3200" dirty="0" err="1" smtClean="0">
                <a:solidFill>
                  <a:srgbClr val="00FF00"/>
                </a:solidFill>
                <a:latin typeface="Monotype Corsiva" pitchFamily="66" charset="0"/>
              </a:rPr>
              <a:t>вигляді</a:t>
            </a:r>
            <a:r>
              <a:rPr lang="ru-RU" sz="3200" dirty="0" smtClean="0">
                <a:solidFill>
                  <a:srgbClr val="00FF00"/>
                </a:solidFill>
                <a:latin typeface="Monotype Corsiva" pitchFamily="66" charset="0"/>
              </a:rPr>
              <a:t> </a:t>
            </a:r>
            <a:r>
              <a:rPr lang="ru-RU" sz="3200" dirty="0" err="1" smtClean="0">
                <a:solidFill>
                  <a:srgbClr val="00FF00"/>
                </a:solidFill>
                <a:latin typeface="Monotype Corsiva" pitchFamily="66" charset="0"/>
              </a:rPr>
              <a:t>опадів</a:t>
            </a:r>
            <a:r>
              <a:rPr lang="ru-RU" sz="3200" dirty="0" smtClean="0">
                <a:solidFill>
                  <a:srgbClr val="00FF00"/>
                </a:solidFill>
                <a:latin typeface="Monotype Corsiva" pitchFamily="66" charset="0"/>
              </a:rPr>
              <a:t>.</a:t>
            </a:r>
            <a:endParaRPr lang="ru-RU" sz="3200" dirty="0">
              <a:solidFill>
                <a:srgbClr val="00FF00"/>
              </a:solidFill>
            </a:endParaRPr>
          </a:p>
        </p:txBody>
      </p:sp>
      <p:pic>
        <p:nvPicPr>
          <p:cNvPr id="2050" name="Picture 2" descr="C:\Users\1\Desktop\z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571612"/>
            <a:ext cx="4210080" cy="442915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4143380"/>
            <a:ext cx="9144000" cy="1417638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Роль </a:t>
            </a: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води в </a:t>
            </a:r>
            <a:r>
              <a:rPr lang="ru-R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природі</a:t>
            </a: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074" name="Picture 2" descr="C:\Users\1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642918"/>
            <a:ext cx="7286676" cy="35004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84017475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0" y="1"/>
            <a:ext cx="9144000" cy="3789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У </a:t>
            </a:r>
            <a:r>
              <a:rPr lang="ru-RU" sz="3600" b="1" dirty="0" err="1">
                <a:solidFill>
                  <a:srgbClr val="FF0000"/>
                </a:solidFill>
                <a:latin typeface="Monotype Corsiva" pitchFamily="66" charset="0"/>
              </a:rPr>
              <a:t>природі</a:t>
            </a: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 вода </a:t>
            </a:r>
            <a:r>
              <a:rPr lang="ru-RU" sz="3600" b="1" dirty="0" err="1">
                <a:solidFill>
                  <a:srgbClr val="FF0000"/>
                </a:solidFill>
                <a:latin typeface="Monotype Corsiva" pitchFamily="66" charset="0"/>
              </a:rPr>
              <a:t>відіграє</a:t>
            </a: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Monotype Corsiva" pitchFamily="66" charset="0"/>
              </a:rPr>
              <a:t>надзвичайно</a:t>
            </a: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Monotype Corsiva" pitchFamily="66" charset="0"/>
              </a:rPr>
              <a:t>важливу</a:t>
            </a: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 роль. </a:t>
            </a:r>
            <a:r>
              <a:rPr lang="ru-RU" sz="3600" b="1" dirty="0" err="1">
                <a:solidFill>
                  <a:srgbClr val="FF0000"/>
                </a:solidFill>
                <a:latin typeface="Monotype Corsiva" pitchFamily="66" charset="0"/>
              </a:rPr>
              <a:t>Випаровуючись</a:t>
            </a: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, вода переноситься на </a:t>
            </a:r>
            <a:r>
              <a:rPr lang="ru-RU" sz="3600" b="1" dirty="0" err="1">
                <a:solidFill>
                  <a:srgbClr val="FF0000"/>
                </a:solidFill>
                <a:latin typeface="Monotype Corsiva" pitchFamily="66" charset="0"/>
              </a:rPr>
              <a:t>величезні</a:t>
            </a: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Monotype Corsiva" pitchFamily="66" charset="0"/>
              </a:rPr>
              <a:t>віддалі</a:t>
            </a: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 і там </a:t>
            </a:r>
            <a:r>
              <a:rPr lang="ru-RU" sz="3600" b="1" dirty="0" err="1">
                <a:solidFill>
                  <a:srgbClr val="FF0000"/>
                </a:solidFill>
                <a:latin typeface="Monotype Corsiva" pitchFamily="66" charset="0"/>
              </a:rPr>
              <a:t>випадає</a:t>
            </a: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 у </a:t>
            </a:r>
            <a:r>
              <a:rPr lang="ru-RU" sz="3600" b="1" dirty="0" err="1">
                <a:solidFill>
                  <a:srgbClr val="FF0000"/>
                </a:solidFill>
                <a:latin typeface="Monotype Corsiva" pitchFamily="66" charset="0"/>
              </a:rPr>
              <a:t>вигляді</a:t>
            </a: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Monotype Corsiva" pitchFamily="66" charset="0"/>
              </a:rPr>
              <a:t>дощу</a:t>
            </a: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 і </a:t>
            </a:r>
            <a:r>
              <a:rPr lang="ru-RU" sz="3600" b="1" dirty="0" err="1">
                <a:solidFill>
                  <a:srgbClr val="FF0000"/>
                </a:solidFill>
                <a:latin typeface="Monotype Corsiva" pitchFamily="66" charset="0"/>
              </a:rPr>
              <a:t>снігу</a:t>
            </a: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. </a:t>
            </a:r>
            <a:r>
              <a:rPr lang="ru-RU" sz="3600" b="1" dirty="0" err="1">
                <a:solidFill>
                  <a:srgbClr val="FF0000"/>
                </a:solidFill>
                <a:latin typeface="Monotype Corsiva" pitchFamily="66" charset="0"/>
              </a:rPr>
              <a:t>Вологість</a:t>
            </a: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Monotype Corsiva" pitchFamily="66" charset="0"/>
              </a:rPr>
              <a:t>повітря</a:t>
            </a: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 і </a:t>
            </a:r>
            <a:r>
              <a:rPr lang="ru-RU" sz="3600" b="1" dirty="0" err="1">
                <a:solidFill>
                  <a:srgbClr val="FF0000"/>
                </a:solidFill>
                <a:latin typeface="Monotype Corsiva" pitchFamily="66" charset="0"/>
              </a:rPr>
              <a:t>кількість</a:t>
            </a: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Monotype Corsiva" pitchFamily="66" charset="0"/>
              </a:rPr>
              <a:t>атмосферних</a:t>
            </a: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Monotype Corsiva" pitchFamily="66" charset="0"/>
              </a:rPr>
              <a:t>опадів</a:t>
            </a: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 є </a:t>
            </a:r>
            <a:r>
              <a:rPr lang="ru-RU" sz="3600" b="1" dirty="0" err="1">
                <a:solidFill>
                  <a:srgbClr val="FF0000"/>
                </a:solidFill>
                <a:latin typeface="Monotype Corsiva" pitchFamily="66" charset="0"/>
              </a:rPr>
              <a:t>найважливішими</a:t>
            </a: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 факторами, </a:t>
            </a:r>
            <a:r>
              <a:rPr lang="ru-RU" sz="3600" b="1" dirty="0" err="1">
                <a:solidFill>
                  <a:srgbClr val="FF0000"/>
                </a:solidFill>
                <a:latin typeface="Monotype Corsiva" pitchFamily="66" charset="0"/>
              </a:rPr>
              <a:t>що</a:t>
            </a: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Monotype Corsiva" pitchFamily="66" charset="0"/>
              </a:rPr>
              <a:t>регулюють</a:t>
            </a: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Monotype Corsiva" pitchFamily="66" charset="0"/>
              </a:rPr>
              <a:t>клімат</a:t>
            </a: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 і погоду.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520430"/>
            <a:ext cx="4752528" cy="3337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616679542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r>
              <a:rPr lang="ru-RU" sz="4800" b="1" dirty="0" err="1">
                <a:solidFill>
                  <a:srgbClr val="FFFF00"/>
                </a:solidFill>
              </a:rPr>
              <a:t>Шкідливість</a:t>
            </a:r>
            <a:r>
              <a:rPr lang="ru-RU" sz="4800" b="1" dirty="0">
                <a:solidFill>
                  <a:srgbClr val="FFFF00"/>
                </a:solidFill>
              </a:rPr>
              <a:t> </a:t>
            </a:r>
            <a:r>
              <a:rPr lang="ru-RU" sz="4800" b="1" dirty="0" smtClean="0">
                <a:solidFill>
                  <a:srgbClr val="FFFF00"/>
                </a:solidFill>
              </a:rPr>
              <a:t>води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0" y="836712"/>
            <a:ext cx="4495800" cy="6021288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>
                <a:solidFill>
                  <a:srgbClr val="00B050"/>
                </a:solidFill>
                <a:latin typeface="Monotype Corsiva" pitchFamily="66" charset="0"/>
              </a:rPr>
              <a:t>Наслідки</a:t>
            </a:r>
            <a:r>
              <a:rPr lang="ru-RU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Monotype Corsiva" pitchFamily="66" charset="0"/>
              </a:rPr>
              <a:t>повені</a:t>
            </a:r>
            <a:r>
              <a:rPr lang="ru-RU" dirty="0">
                <a:solidFill>
                  <a:srgbClr val="00B050"/>
                </a:solidFill>
                <a:latin typeface="Monotype Corsiva" pitchFamily="66" charset="0"/>
              </a:rPr>
              <a:t>, </a:t>
            </a:r>
            <a:r>
              <a:rPr lang="ru-RU" dirty="0" err="1">
                <a:solidFill>
                  <a:srgbClr val="00B050"/>
                </a:solidFill>
                <a:latin typeface="Monotype Corsiva" pitchFamily="66" charset="0"/>
              </a:rPr>
              <a:t>що</a:t>
            </a:r>
            <a:r>
              <a:rPr lang="ru-RU" dirty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Monotype Corsiva" pitchFamily="66" charset="0"/>
              </a:rPr>
              <a:t>призвели</a:t>
            </a:r>
            <a:r>
              <a:rPr lang="ru-RU" dirty="0">
                <a:solidFill>
                  <a:srgbClr val="00B050"/>
                </a:solidFill>
                <a:latin typeface="Monotype Corsiva" pitchFamily="66" charset="0"/>
              </a:rPr>
              <a:t> до </a:t>
            </a:r>
            <a:r>
              <a:rPr lang="ru-RU" dirty="0" err="1">
                <a:solidFill>
                  <a:srgbClr val="00B050"/>
                </a:solidFill>
                <a:latin typeface="Monotype Corsiva" pitchFamily="66" charset="0"/>
              </a:rPr>
              <a:t>затоплення</a:t>
            </a:r>
            <a:r>
              <a:rPr lang="ru-RU" dirty="0">
                <a:solidFill>
                  <a:srgbClr val="00B050"/>
                </a:solidFill>
                <a:latin typeface="Monotype Corsiva" pitchFamily="66" charset="0"/>
              </a:rPr>
              <a:t> і </a:t>
            </a:r>
            <a:r>
              <a:rPr lang="ru-RU" dirty="0" err="1">
                <a:solidFill>
                  <a:srgbClr val="00B050"/>
                </a:solidFill>
                <a:latin typeface="Monotype Corsiva" pitchFamily="66" charset="0"/>
              </a:rPr>
              <a:t>підтоплення</a:t>
            </a:r>
            <a:r>
              <a:rPr lang="ru-RU" dirty="0">
                <a:solidFill>
                  <a:srgbClr val="00B050"/>
                </a:solidFill>
                <a:latin typeface="Monotype Corsiva" pitchFamily="66" charset="0"/>
              </a:rPr>
              <a:t> земель та </a:t>
            </a:r>
            <a:r>
              <a:rPr lang="ru-RU" dirty="0" err="1">
                <a:solidFill>
                  <a:srgbClr val="00B050"/>
                </a:solidFill>
                <a:latin typeface="Monotype Corsiva" pitchFamily="66" charset="0"/>
              </a:rPr>
              <a:t>населених</a:t>
            </a:r>
            <a:r>
              <a:rPr lang="ru-RU" dirty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Monotype Corsiva" pitchFamily="66" charset="0"/>
              </a:rPr>
              <a:t>пунктів</a:t>
            </a:r>
            <a:r>
              <a:rPr lang="ru-RU" dirty="0">
                <a:solidFill>
                  <a:srgbClr val="00B050"/>
                </a:solidFill>
                <a:latin typeface="Monotype Corsiva" pitchFamily="66" charset="0"/>
              </a:rPr>
              <a:t>;</a:t>
            </a:r>
          </a:p>
          <a:p>
            <a:r>
              <a:rPr lang="ru-RU" dirty="0" err="1" smtClean="0">
                <a:solidFill>
                  <a:srgbClr val="00B050"/>
                </a:solidFill>
                <a:latin typeface="Monotype Corsiva" pitchFamily="66" charset="0"/>
              </a:rPr>
              <a:t>Руйнування</a:t>
            </a:r>
            <a:r>
              <a:rPr lang="ru-RU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Monotype Corsiva" pitchFamily="66" charset="0"/>
              </a:rPr>
              <a:t>берегів</a:t>
            </a:r>
            <a:r>
              <a:rPr lang="ru-RU" dirty="0">
                <a:solidFill>
                  <a:srgbClr val="00B050"/>
                </a:solidFill>
                <a:latin typeface="Monotype Corsiva" pitchFamily="66" charset="0"/>
              </a:rPr>
              <a:t>, </a:t>
            </a:r>
            <a:r>
              <a:rPr lang="ru-RU" dirty="0" err="1">
                <a:solidFill>
                  <a:srgbClr val="00B050"/>
                </a:solidFill>
                <a:latin typeface="Monotype Corsiva" pitchFamily="66" charset="0"/>
              </a:rPr>
              <a:t>захисних</a:t>
            </a:r>
            <a:r>
              <a:rPr lang="ru-RU" dirty="0">
                <a:solidFill>
                  <a:srgbClr val="00B050"/>
                </a:solidFill>
                <a:latin typeface="Monotype Corsiva" pitchFamily="66" charset="0"/>
              </a:rPr>
              <a:t> дамб та </a:t>
            </a:r>
            <a:r>
              <a:rPr lang="ru-RU" dirty="0" err="1">
                <a:solidFill>
                  <a:srgbClr val="00B050"/>
                </a:solidFill>
                <a:latin typeface="Monotype Corsiva" pitchFamily="66" charset="0"/>
              </a:rPr>
              <a:t>інших</a:t>
            </a:r>
            <a:r>
              <a:rPr lang="ru-RU" dirty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Monotype Corsiva" pitchFamily="66" charset="0"/>
              </a:rPr>
              <a:t>споруд</a:t>
            </a:r>
            <a:r>
              <a:rPr lang="ru-RU" dirty="0">
                <a:solidFill>
                  <a:srgbClr val="00B050"/>
                </a:solidFill>
                <a:latin typeface="Monotype Corsiva" pitchFamily="66" charset="0"/>
              </a:rPr>
              <a:t>;</a:t>
            </a:r>
          </a:p>
          <a:p>
            <a:r>
              <a:rPr lang="ru-RU" dirty="0" err="1" smtClean="0">
                <a:solidFill>
                  <a:srgbClr val="00B050"/>
                </a:solidFill>
                <a:latin typeface="Monotype Corsiva" pitchFamily="66" charset="0"/>
              </a:rPr>
              <a:t>Заболочення</a:t>
            </a:r>
            <a:r>
              <a:rPr lang="ru-RU" dirty="0">
                <a:solidFill>
                  <a:srgbClr val="00B050"/>
                </a:solidFill>
                <a:latin typeface="Monotype Corsiva" pitchFamily="66" charset="0"/>
              </a:rPr>
              <a:t>, </a:t>
            </a:r>
            <a:r>
              <a:rPr lang="ru-RU" dirty="0" err="1">
                <a:solidFill>
                  <a:srgbClr val="00B050"/>
                </a:solidFill>
                <a:latin typeface="Monotype Corsiva" pitchFamily="66" charset="0"/>
              </a:rPr>
              <a:t>підтоплення</a:t>
            </a:r>
            <a:r>
              <a:rPr lang="ru-RU" dirty="0">
                <a:solidFill>
                  <a:srgbClr val="00B050"/>
                </a:solidFill>
                <a:latin typeface="Monotype Corsiva" pitchFamily="66" charset="0"/>
              </a:rPr>
              <a:t> і </a:t>
            </a:r>
            <a:r>
              <a:rPr lang="ru-RU" dirty="0" err="1">
                <a:solidFill>
                  <a:srgbClr val="00B050"/>
                </a:solidFill>
                <a:latin typeface="Monotype Corsiva" pitchFamily="66" charset="0"/>
              </a:rPr>
              <a:t>засолення</a:t>
            </a:r>
            <a:r>
              <a:rPr lang="ru-RU" dirty="0">
                <a:solidFill>
                  <a:srgbClr val="00B050"/>
                </a:solidFill>
                <a:latin typeface="Monotype Corsiva" pitchFamily="66" charset="0"/>
              </a:rPr>
              <a:t> земель, </a:t>
            </a:r>
            <a:r>
              <a:rPr lang="ru-RU" dirty="0" err="1">
                <a:solidFill>
                  <a:srgbClr val="00B050"/>
                </a:solidFill>
                <a:latin typeface="Monotype Corsiva" pitchFamily="66" charset="0"/>
              </a:rPr>
              <a:t>спричинені</a:t>
            </a:r>
            <a:r>
              <a:rPr lang="ru-RU" dirty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Monotype Corsiva" pitchFamily="66" charset="0"/>
              </a:rPr>
              <a:t>підвищенням</a:t>
            </a:r>
            <a:r>
              <a:rPr lang="ru-RU" dirty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Monotype Corsiva" pitchFamily="66" charset="0"/>
              </a:rPr>
              <a:t>рівня</a:t>
            </a:r>
            <a:r>
              <a:rPr lang="ru-RU" dirty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Monotype Corsiva" pitchFamily="66" charset="0"/>
              </a:rPr>
              <a:t>ґрунтових</a:t>
            </a:r>
            <a:r>
              <a:rPr lang="ru-RU" dirty="0">
                <a:solidFill>
                  <a:srgbClr val="00B050"/>
                </a:solidFill>
                <a:latin typeface="Monotype Corsiva" pitchFamily="66" charset="0"/>
              </a:rPr>
              <a:t> вод </a:t>
            </a:r>
            <a:r>
              <a:rPr lang="ru-RU" dirty="0" err="1">
                <a:solidFill>
                  <a:srgbClr val="00B050"/>
                </a:solidFill>
                <a:latin typeface="Monotype Corsiva" pitchFamily="66" charset="0"/>
              </a:rPr>
              <a:t>внаслідок</a:t>
            </a:r>
            <a:r>
              <a:rPr lang="ru-RU" dirty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Monotype Corsiva" pitchFamily="66" charset="0"/>
              </a:rPr>
              <a:t>ненормованої</a:t>
            </a:r>
            <a:r>
              <a:rPr lang="ru-RU" dirty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Monotype Corsiva" pitchFamily="66" charset="0"/>
              </a:rPr>
              <a:t>подачі</a:t>
            </a:r>
            <a:r>
              <a:rPr lang="ru-RU" dirty="0">
                <a:solidFill>
                  <a:srgbClr val="00B050"/>
                </a:solidFill>
                <a:latin typeface="Monotype Corsiva" pitchFamily="66" charset="0"/>
              </a:rPr>
              <a:t> води </a:t>
            </a:r>
            <a:r>
              <a:rPr lang="ru-RU" dirty="0" err="1">
                <a:solidFill>
                  <a:srgbClr val="00B050"/>
                </a:solidFill>
                <a:latin typeface="Monotype Corsiva" pitchFamily="66" charset="0"/>
              </a:rPr>
              <a:t>під</a:t>
            </a:r>
            <a:r>
              <a:rPr lang="ru-RU" dirty="0">
                <a:solidFill>
                  <a:srgbClr val="00B050"/>
                </a:solidFill>
                <a:latin typeface="Monotype Corsiva" pitchFamily="66" charset="0"/>
              </a:rPr>
              <a:t> час </a:t>
            </a:r>
            <a:r>
              <a:rPr lang="ru-RU" dirty="0" err="1">
                <a:solidFill>
                  <a:srgbClr val="00B050"/>
                </a:solidFill>
                <a:latin typeface="Monotype Corsiva" pitchFamily="66" charset="0"/>
              </a:rPr>
              <a:t>зрошення</a:t>
            </a:r>
            <a:r>
              <a:rPr lang="ru-RU" dirty="0">
                <a:solidFill>
                  <a:srgbClr val="00B050"/>
                </a:solidFill>
                <a:latin typeface="Monotype Corsiva" pitchFamily="66" charset="0"/>
              </a:rPr>
              <a:t>, </a:t>
            </a:r>
            <a:r>
              <a:rPr lang="ru-RU" dirty="0" err="1">
                <a:solidFill>
                  <a:srgbClr val="00B050"/>
                </a:solidFill>
                <a:latin typeface="Monotype Corsiva" pitchFamily="66" charset="0"/>
              </a:rPr>
              <a:t>витікання</a:t>
            </a:r>
            <a:r>
              <a:rPr lang="ru-RU" dirty="0">
                <a:solidFill>
                  <a:srgbClr val="00B050"/>
                </a:solidFill>
                <a:latin typeface="Monotype Corsiva" pitchFamily="66" charset="0"/>
              </a:rPr>
              <a:t> води з </a:t>
            </a:r>
            <a:r>
              <a:rPr lang="ru-RU" dirty="0" err="1">
                <a:solidFill>
                  <a:srgbClr val="00B050"/>
                </a:solidFill>
                <a:latin typeface="Monotype Corsiva" pitchFamily="66" charset="0"/>
              </a:rPr>
              <a:t>водопровідно-каналізаційних</a:t>
            </a:r>
            <a:r>
              <a:rPr lang="ru-RU" dirty="0">
                <a:solidFill>
                  <a:srgbClr val="00B050"/>
                </a:solidFill>
                <a:latin typeface="Monotype Corsiva" pitchFamily="66" charset="0"/>
              </a:rPr>
              <a:t> систем та </a:t>
            </a:r>
            <a:r>
              <a:rPr lang="ru-RU" dirty="0" err="1">
                <a:solidFill>
                  <a:srgbClr val="00B050"/>
                </a:solidFill>
                <a:latin typeface="Monotype Corsiva" pitchFamily="66" charset="0"/>
              </a:rPr>
              <a:t>перекриття</a:t>
            </a:r>
            <a:r>
              <a:rPr lang="ru-RU" dirty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Monotype Corsiva" pitchFamily="66" charset="0"/>
              </a:rPr>
              <a:t>потоків</a:t>
            </a:r>
            <a:r>
              <a:rPr lang="ru-RU" dirty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Monotype Corsiva" pitchFamily="66" charset="0"/>
              </a:rPr>
              <a:t>підземних</a:t>
            </a:r>
            <a:r>
              <a:rPr lang="ru-RU" dirty="0">
                <a:solidFill>
                  <a:srgbClr val="00B050"/>
                </a:solidFill>
                <a:latin typeface="Monotype Corsiva" pitchFamily="66" charset="0"/>
              </a:rPr>
              <a:t> вод при </a:t>
            </a:r>
            <a:r>
              <a:rPr lang="ru-RU" dirty="0" err="1">
                <a:solidFill>
                  <a:srgbClr val="00B050"/>
                </a:solidFill>
                <a:latin typeface="Monotype Corsiva" pitchFamily="66" charset="0"/>
              </a:rPr>
              <a:t>розміщенні</a:t>
            </a:r>
            <a:r>
              <a:rPr lang="ru-RU" dirty="0">
                <a:solidFill>
                  <a:srgbClr val="00B050"/>
                </a:solidFill>
                <a:latin typeface="Monotype Corsiva" pitchFamily="66" charset="0"/>
              </a:rPr>
              <a:t> великих </a:t>
            </a:r>
            <a:r>
              <a:rPr lang="ru-RU" dirty="0" err="1">
                <a:solidFill>
                  <a:srgbClr val="00B050"/>
                </a:solidFill>
                <a:latin typeface="Monotype Corsiva" pitchFamily="66" charset="0"/>
              </a:rPr>
              <a:t>промислових</a:t>
            </a:r>
            <a:r>
              <a:rPr lang="ru-RU" dirty="0">
                <a:solidFill>
                  <a:srgbClr val="00B050"/>
                </a:solidFill>
                <a:latin typeface="Monotype Corsiva" pitchFamily="66" charset="0"/>
              </a:rPr>
              <a:t> та </a:t>
            </a:r>
            <a:r>
              <a:rPr lang="ru-RU" dirty="0" err="1">
                <a:solidFill>
                  <a:srgbClr val="00B050"/>
                </a:solidFill>
                <a:latin typeface="Monotype Corsiva" pitchFamily="66" charset="0"/>
              </a:rPr>
              <a:t>інших</a:t>
            </a:r>
            <a:r>
              <a:rPr lang="ru-RU" dirty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dirty="0" err="1" smtClean="0">
                <a:solidFill>
                  <a:srgbClr val="00B050"/>
                </a:solidFill>
                <a:latin typeface="Monotype Corsiva" pitchFamily="66" charset="0"/>
              </a:rPr>
              <a:t>споруд</a:t>
            </a:r>
            <a:r>
              <a:rPr lang="ru-RU" dirty="0" smtClean="0">
                <a:solidFill>
                  <a:srgbClr val="00B050"/>
                </a:solidFill>
                <a:latin typeface="Monotype Corsiva" pitchFamily="66" charset="0"/>
              </a:rPr>
              <a:t>.</a:t>
            </a:r>
            <a:endParaRPr lang="ru-RU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800" y="1214422"/>
            <a:ext cx="4898200" cy="5214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4126424577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rgbClr val="FFFF00"/>
                </a:solidFill>
              </a:rPr>
              <a:t>Вода у </a:t>
            </a:r>
            <a:r>
              <a:rPr lang="ru-RU" sz="5400" b="1" dirty="0" err="1">
                <a:solidFill>
                  <a:srgbClr val="FFFF00"/>
                </a:solidFill>
              </a:rPr>
              <a:t>техніці</a:t>
            </a:r>
            <a:endParaRPr lang="ru-RU" sz="5400" b="1" dirty="0">
              <a:solidFill>
                <a:srgbClr val="FFFF00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546"/>
            <a:ext cx="4131853" cy="5143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995936" y="908720"/>
            <a:ext cx="5148064" cy="5949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700" dirty="0">
                <a:solidFill>
                  <a:schemeClr val="bg1"/>
                </a:solidFill>
                <a:latin typeface="Monotype Corsiva" pitchFamily="66" charset="0"/>
              </a:rPr>
              <a:t>Вода </a:t>
            </a:r>
            <a:r>
              <a:rPr lang="ru-RU" sz="2700" dirty="0" err="1">
                <a:solidFill>
                  <a:schemeClr val="bg1"/>
                </a:solidFill>
                <a:latin typeface="Monotype Corsiva" pitchFamily="66" charset="0"/>
              </a:rPr>
              <a:t>має</a:t>
            </a:r>
            <a:r>
              <a:rPr lang="ru-RU" sz="2700" dirty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latin typeface="Monotype Corsiva" pitchFamily="66" charset="0"/>
              </a:rPr>
              <a:t>численні</a:t>
            </a:r>
            <a:r>
              <a:rPr lang="ru-RU" sz="2700" dirty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latin typeface="Monotype Corsiva" pitchFamily="66" charset="0"/>
              </a:rPr>
              <a:t>технічні</a:t>
            </a:r>
            <a:r>
              <a:rPr lang="ru-RU" sz="2700" dirty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latin typeface="Monotype Corsiva" pitchFamily="66" charset="0"/>
              </a:rPr>
              <a:t>застосування</a:t>
            </a:r>
            <a:r>
              <a:rPr lang="ru-RU" sz="2700" dirty="0">
                <a:solidFill>
                  <a:schemeClr val="bg1"/>
                </a:solidFill>
                <a:latin typeface="Monotype Corsiva" pitchFamily="66" charset="0"/>
              </a:rPr>
              <a:t>. </a:t>
            </a:r>
            <a:r>
              <a:rPr lang="ru-RU" sz="2700" dirty="0" err="1">
                <a:solidFill>
                  <a:schemeClr val="bg1"/>
                </a:solidFill>
                <a:latin typeface="Monotype Corsiva" pitchFamily="66" charset="0"/>
              </a:rPr>
              <a:t>Енергія</a:t>
            </a:r>
            <a:r>
              <a:rPr lang="ru-RU" sz="2700" dirty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latin typeface="Monotype Corsiva" pitchFamily="66" charset="0"/>
              </a:rPr>
              <a:t>падіння</a:t>
            </a:r>
            <a:r>
              <a:rPr lang="ru-RU" sz="2700" dirty="0">
                <a:solidFill>
                  <a:schemeClr val="bg1"/>
                </a:solidFill>
                <a:latin typeface="Monotype Corsiva" pitchFamily="66" charset="0"/>
              </a:rPr>
              <a:t> води широко </a:t>
            </a:r>
            <a:r>
              <a:rPr lang="ru-RU" sz="2700" dirty="0" err="1">
                <a:solidFill>
                  <a:schemeClr val="bg1"/>
                </a:solidFill>
                <a:latin typeface="Monotype Corsiva" pitchFamily="66" charset="0"/>
              </a:rPr>
              <a:t>використовується</a:t>
            </a:r>
            <a:r>
              <a:rPr lang="ru-RU" sz="2700" dirty="0">
                <a:solidFill>
                  <a:schemeClr val="bg1"/>
                </a:solidFill>
                <a:latin typeface="Monotype Corsiva" pitchFamily="66" charset="0"/>
              </a:rPr>
              <a:t> на </a:t>
            </a:r>
            <a:r>
              <a:rPr lang="ru-RU" sz="2700" dirty="0" err="1">
                <a:solidFill>
                  <a:schemeClr val="bg1"/>
                </a:solidFill>
                <a:latin typeface="Monotype Corsiva" pitchFamily="66" charset="0"/>
              </a:rPr>
              <a:t>гідроелектростанціях</a:t>
            </a:r>
            <a:r>
              <a:rPr lang="ru-RU" sz="2700" dirty="0">
                <a:solidFill>
                  <a:schemeClr val="bg1"/>
                </a:solidFill>
                <a:latin typeface="Monotype Corsiva" pitchFamily="66" charset="0"/>
              </a:rPr>
              <a:t> для </a:t>
            </a:r>
            <a:r>
              <a:rPr lang="ru-RU" sz="2700" dirty="0" err="1">
                <a:solidFill>
                  <a:schemeClr val="bg1"/>
                </a:solidFill>
                <a:latin typeface="Monotype Corsiva" pitchFamily="66" charset="0"/>
              </a:rPr>
              <a:t>одержання</a:t>
            </a:r>
            <a:r>
              <a:rPr lang="ru-RU" sz="2700" dirty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latin typeface="Monotype Corsiva" pitchFamily="66" charset="0"/>
              </a:rPr>
              <a:t>дешевої</a:t>
            </a:r>
            <a:r>
              <a:rPr lang="ru-RU" sz="2700" dirty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latin typeface="Monotype Corsiva" pitchFamily="66" charset="0"/>
              </a:rPr>
              <a:t>електричної</a:t>
            </a:r>
            <a:r>
              <a:rPr lang="ru-RU" sz="2700" dirty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latin typeface="Monotype Corsiva" pitchFamily="66" charset="0"/>
              </a:rPr>
              <a:t>енергії</a:t>
            </a:r>
            <a:r>
              <a:rPr lang="ru-RU" sz="2700" dirty="0">
                <a:solidFill>
                  <a:schemeClr val="bg1"/>
                </a:solidFill>
                <a:latin typeface="Monotype Corsiva" pitchFamily="66" charset="0"/>
              </a:rPr>
              <a:t>. Воду </a:t>
            </a:r>
            <a:r>
              <a:rPr lang="ru-RU" sz="2700" dirty="0" err="1">
                <a:solidFill>
                  <a:schemeClr val="bg1"/>
                </a:solidFill>
                <a:latin typeface="Monotype Corsiva" pitchFamily="66" charset="0"/>
              </a:rPr>
              <a:t>використовують</a:t>
            </a:r>
            <a:r>
              <a:rPr lang="ru-RU" sz="2700" dirty="0">
                <a:solidFill>
                  <a:schemeClr val="bg1"/>
                </a:solidFill>
                <a:latin typeface="Monotype Corsiva" pitchFamily="66" charset="0"/>
              </a:rPr>
              <a:t> у </a:t>
            </a:r>
            <a:r>
              <a:rPr lang="ru-RU" sz="2700" dirty="0" err="1">
                <a:solidFill>
                  <a:schemeClr val="bg1"/>
                </a:solidFill>
                <a:latin typeface="Monotype Corsiva" pitchFamily="66" charset="0"/>
              </a:rPr>
              <a:t>будівельній</a:t>
            </a:r>
            <a:r>
              <a:rPr lang="ru-RU" sz="2700" dirty="0">
                <a:solidFill>
                  <a:schemeClr val="bg1"/>
                </a:solidFill>
                <a:latin typeface="Monotype Corsiva" pitchFamily="66" charset="0"/>
              </a:rPr>
              <a:t>, </a:t>
            </a:r>
            <a:r>
              <a:rPr lang="ru-RU" sz="2700" dirty="0" err="1">
                <a:solidFill>
                  <a:schemeClr val="bg1"/>
                </a:solidFill>
                <a:latin typeface="Monotype Corsiva" pitchFamily="66" charset="0"/>
              </a:rPr>
              <a:t>текстильній</a:t>
            </a:r>
            <a:r>
              <a:rPr lang="ru-RU" sz="2700" dirty="0">
                <a:solidFill>
                  <a:schemeClr val="bg1"/>
                </a:solidFill>
                <a:latin typeface="Monotype Corsiva" pitchFamily="66" charset="0"/>
              </a:rPr>
              <a:t>, </a:t>
            </a:r>
            <a:r>
              <a:rPr lang="ru-RU" sz="2700" dirty="0" err="1">
                <a:solidFill>
                  <a:schemeClr val="bg1"/>
                </a:solidFill>
                <a:latin typeface="Monotype Corsiva" pitchFamily="66" charset="0"/>
              </a:rPr>
              <a:t>шкіряній</a:t>
            </a:r>
            <a:r>
              <a:rPr lang="ru-RU" sz="2700" dirty="0">
                <a:solidFill>
                  <a:schemeClr val="bg1"/>
                </a:solidFill>
                <a:latin typeface="Monotype Corsiva" pitchFamily="66" charset="0"/>
              </a:rPr>
              <a:t>, </a:t>
            </a:r>
            <a:r>
              <a:rPr lang="ru-RU" sz="2700" dirty="0" err="1">
                <a:solidFill>
                  <a:schemeClr val="bg1"/>
                </a:solidFill>
                <a:latin typeface="Monotype Corsiva" pitchFamily="66" charset="0"/>
              </a:rPr>
              <a:t>металургійній</a:t>
            </a:r>
            <a:r>
              <a:rPr lang="ru-RU" sz="2700" dirty="0">
                <a:solidFill>
                  <a:schemeClr val="bg1"/>
                </a:solidFill>
                <a:latin typeface="Monotype Corsiva" pitchFamily="66" charset="0"/>
              </a:rPr>
              <a:t> і </a:t>
            </a:r>
            <a:r>
              <a:rPr lang="ru-RU" sz="2700" dirty="0" err="1">
                <a:solidFill>
                  <a:schemeClr val="bg1"/>
                </a:solidFill>
                <a:latin typeface="Monotype Corsiva" pitchFamily="66" charset="0"/>
              </a:rPr>
              <a:t>багатьох</a:t>
            </a:r>
            <a:r>
              <a:rPr lang="ru-RU" sz="2700" dirty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latin typeface="Monotype Corsiva" pitchFamily="66" charset="0"/>
              </a:rPr>
              <a:t>інших</a:t>
            </a:r>
            <a:r>
              <a:rPr lang="ru-RU" sz="2700" dirty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latin typeface="Monotype Corsiva" pitchFamily="66" charset="0"/>
              </a:rPr>
              <a:t>галузях</a:t>
            </a:r>
            <a:r>
              <a:rPr lang="ru-RU" sz="2700" dirty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latin typeface="Monotype Corsiva" pitchFamily="66" charset="0"/>
              </a:rPr>
              <a:t>промисловості</a:t>
            </a:r>
            <a:r>
              <a:rPr lang="ru-RU" sz="2700" dirty="0">
                <a:solidFill>
                  <a:schemeClr val="bg1"/>
                </a:solidFill>
                <a:latin typeface="Monotype Corsiva" pitchFamily="66" charset="0"/>
              </a:rPr>
              <a:t>. Особливо широко </a:t>
            </a:r>
            <a:r>
              <a:rPr lang="ru-RU" sz="2700" dirty="0" err="1">
                <a:solidFill>
                  <a:schemeClr val="bg1"/>
                </a:solidFill>
                <a:latin typeface="Monotype Corsiva" pitchFamily="66" charset="0"/>
              </a:rPr>
              <a:t>застосовують</a:t>
            </a:r>
            <a:r>
              <a:rPr lang="ru-RU" sz="2700" dirty="0">
                <a:solidFill>
                  <a:schemeClr val="bg1"/>
                </a:solidFill>
                <a:latin typeface="Monotype Corsiva" pitchFamily="66" charset="0"/>
              </a:rPr>
              <a:t> воду у </a:t>
            </a:r>
            <a:r>
              <a:rPr lang="ru-RU" sz="2700" dirty="0" err="1">
                <a:solidFill>
                  <a:schemeClr val="bg1"/>
                </a:solidFill>
                <a:latin typeface="Monotype Corsiva" pitchFamily="66" charset="0"/>
              </a:rPr>
              <a:t>хімічній</a:t>
            </a:r>
            <a:r>
              <a:rPr lang="ru-RU" sz="2700" dirty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latin typeface="Monotype Corsiva" pitchFamily="66" charset="0"/>
              </a:rPr>
              <a:t>промисловості</a:t>
            </a:r>
            <a:r>
              <a:rPr lang="ru-RU" sz="2700" dirty="0">
                <a:solidFill>
                  <a:schemeClr val="bg1"/>
                </a:solidFill>
                <a:latin typeface="Monotype Corsiva" pitchFamily="66" charset="0"/>
              </a:rPr>
              <a:t> для </a:t>
            </a:r>
            <a:r>
              <a:rPr lang="ru-RU" sz="2700" dirty="0" err="1">
                <a:solidFill>
                  <a:schemeClr val="bg1"/>
                </a:solidFill>
                <a:latin typeface="Monotype Corsiva" pitchFamily="66" charset="0"/>
              </a:rPr>
              <a:t>процесів</a:t>
            </a:r>
            <a:r>
              <a:rPr lang="ru-RU" sz="2700" dirty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latin typeface="Monotype Corsiva" pitchFamily="66" charset="0"/>
              </a:rPr>
              <a:t>розчинення</a:t>
            </a:r>
            <a:r>
              <a:rPr lang="ru-RU" sz="2700" dirty="0">
                <a:solidFill>
                  <a:schemeClr val="bg1"/>
                </a:solidFill>
                <a:latin typeface="Monotype Corsiva" pitchFamily="66" charset="0"/>
              </a:rPr>
              <a:t>, </a:t>
            </a:r>
            <a:r>
              <a:rPr lang="ru-RU" sz="2700" dirty="0" err="1">
                <a:solidFill>
                  <a:schemeClr val="bg1"/>
                </a:solidFill>
                <a:latin typeface="Monotype Corsiva" pitchFamily="66" charset="0"/>
              </a:rPr>
              <a:t>фільтрування</a:t>
            </a:r>
            <a:r>
              <a:rPr lang="ru-RU" sz="2700" dirty="0">
                <a:solidFill>
                  <a:schemeClr val="bg1"/>
                </a:solidFill>
                <a:latin typeface="Monotype Corsiva" pitchFamily="66" charset="0"/>
              </a:rPr>
              <a:t>, </a:t>
            </a:r>
            <a:r>
              <a:rPr lang="ru-RU" sz="2700" dirty="0" err="1">
                <a:solidFill>
                  <a:schemeClr val="bg1"/>
                </a:solidFill>
                <a:latin typeface="Monotype Corsiva" pitchFamily="66" charset="0"/>
              </a:rPr>
              <a:t>промивання</a:t>
            </a:r>
            <a:r>
              <a:rPr lang="ru-RU" sz="2700" dirty="0">
                <a:solidFill>
                  <a:schemeClr val="bg1"/>
                </a:solidFill>
                <a:latin typeface="Monotype Corsiva" pitchFamily="66" charset="0"/>
              </a:rPr>
              <a:t> і як </a:t>
            </a:r>
            <a:r>
              <a:rPr lang="ru-RU" sz="2700" dirty="0" err="1">
                <a:solidFill>
                  <a:schemeClr val="bg1"/>
                </a:solidFill>
                <a:latin typeface="Monotype Corsiva" pitchFamily="66" charset="0"/>
              </a:rPr>
              <a:t>сировину</a:t>
            </a:r>
            <a:r>
              <a:rPr lang="ru-RU" sz="2700" dirty="0">
                <a:solidFill>
                  <a:schemeClr val="bg1"/>
                </a:solidFill>
                <a:latin typeface="Monotype Corsiva" pitchFamily="66" charset="0"/>
              </a:rPr>
              <a:t> для </a:t>
            </a:r>
            <a:r>
              <a:rPr lang="ru-RU" sz="2700" dirty="0" err="1">
                <a:solidFill>
                  <a:schemeClr val="bg1"/>
                </a:solidFill>
                <a:latin typeface="Monotype Corsiva" pitchFamily="66" charset="0"/>
              </a:rPr>
              <a:t>одержання</a:t>
            </a:r>
            <a:r>
              <a:rPr lang="ru-RU" sz="2700" dirty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latin typeface="Monotype Corsiva" pitchFamily="66" charset="0"/>
              </a:rPr>
              <a:t>різних</a:t>
            </a:r>
            <a:r>
              <a:rPr lang="ru-RU" sz="2700" dirty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latin typeface="Monotype Corsiva" pitchFamily="66" charset="0"/>
              </a:rPr>
              <a:t>хімічних</a:t>
            </a:r>
            <a:r>
              <a:rPr lang="ru-RU" sz="2700" dirty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2700" dirty="0" err="1" smtClean="0">
                <a:solidFill>
                  <a:schemeClr val="bg1"/>
                </a:solidFill>
                <a:latin typeface="Monotype Corsiva" pitchFamily="66" charset="0"/>
              </a:rPr>
              <a:t>продуктів</a:t>
            </a:r>
            <a:r>
              <a:rPr lang="ru-RU" sz="2700" dirty="0" smtClean="0">
                <a:solidFill>
                  <a:schemeClr val="bg1"/>
                </a:solidFill>
                <a:latin typeface="Monotype Corsiva" pitchFamily="66" charset="0"/>
              </a:rPr>
              <a:t>.</a:t>
            </a:r>
            <a:endParaRPr lang="ru-RU" sz="27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8047847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924944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Вода - основа </a:t>
            </a:r>
            <a:r>
              <a:rPr lang="ru-RU" sz="9600" dirty="0" err="1" smtClean="0">
                <a:solidFill>
                  <a:srgbClr val="FF0000"/>
                </a:solidFill>
              </a:rPr>
              <a:t>життя</a:t>
            </a:r>
            <a:endParaRPr lang="ru-RU" sz="9600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1\Desktop\vod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14620"/>
            <a:ext cx="9144000" cy="4143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287256836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502510"/>
            <a:ext cx="4574652" cy="33554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495800" cy="6858000"/>
          </a:xfrm>
        </p:spPr>
        <p:txBody>
          <a:bodyPr>
            <a:normAutofit/>
          </a:bodyPr>
          <a:lstStyle/>
          <a:p>
            <a:r>
              <a:rPr lang="ru-RU" sz="2900" b="1" i="1" dirty="0" smtClean="0">
                <a:solidFill>
                  <a:srgbClr val="660033"/>
                </a:solidFill>
                <a:latin typeface="Monotype Corsiva" pitchFamily="66" charset="0"/>
              </a:rPr>
              <a:t>Вода є </a:t>
            </a:r>
            <a:r>
              <a:rPr lang="ru-RU" sz="2900" b="1" i="1" dirty="0" err="1" smtClean="0">
                <a:solidFill>
                  <a:srgbClr val="660033"/>
                </a:solidFill>
                <a:latin typeface="Monotype Corsiva" pitchFamily="66" charset="0"/>
              </a:rPr>
              <a:t>універсальним</a:t>
            </a:r>
            <a:r>
              <a:rPr lang="ru-RU" sz="2900" b="1" i="1" dirty="0" smtClean="0">
                <a:solidFill>
                  <a:srgbClr val="660033"/>
                </a:solidFill>
                <a:latin typeface="Monotype Corsiva" pitchFamily="66" charset="0"/>
              </a:rPr>
              <a:t> </a:t>
            </a:r>
            <a:r>
              <a:rPr lang="ru-RU" sz="2900" b="1" i="1" dirty="0" err="1" smtClean="0">
                <a:solidFill>
                  <a:srgbClr val="660033"/>
                </a:solidFill>
                <a:latin typeface="Monotype Corsiva" pitchFamily="66" charset="0"/>
              </a:rPr>
              <a:t>розчинником</a:t>
            </a:r>
            <a:r>
              <a:rPr lang="ru-RU" sz="2900" b="1" i="1" dirty="0" smtClean="0">
                <a:solidFill>
                  <a:srgbClr val="660033"/>
                </a:solidFill>
                <a:latin typeface="Monotype Corsiva" pitchFamily="66" charset="0"/>
              </a:rPr>
              <a:t>, </a:t>
            </a:r>
            <a:r>
              <a:rPr lang="ru-RU" sz="2900" b="1" i="1" dirty="0" err="1" smtClean="0">
                <a:solidFill>
                  <a:srgbClr val="660033"/>
                </a:solidFill>
                <a:latin typeface="Monotype Corsiva" pitchFamily="66" charset="0"/>
              </a:rPr>
              <a:t>завдяки</a:t>
            </a:r>
            <a:r>
              <a:rPr lang="ru-RU" sz="2900" b="1" i="1" dirty="0" smtClean="0">
                <a:solidFill>
                  <a:srgbClr val="660033"/>
                </a:solidFill>
                <a:latin typeface="Monotype Corsiva" pitchFamily="66" charset="0"/>
              </a:rPr>
              <a:t> </a:t>
            </a:r>
            <a:r>
              <a:rPr lang="ru-RU" sz="2900" b="1" i="1" dirty="0" err="1" smtClean="0">
                <a:solidFill>
                  <a:srgbClr val="660033"/>
                </a:solidFill>
                <a:latin typeface="Monotype Corsiva" pitchFamily="66" charset="0"/>
              </a:rPr>
              <a:t>чому</a:t>
            </a:r>
            <a:r>
              <a:rPr lang="ru-RU" sz="2900" b="1" i="1" dirty="0" smtClean="0">
                <a:solidFill>
                  <a:srgbClr val="660033"/>
                </a:solidFill>
                <a:latin typeface="Monotype Corsiva" pitchFamily="66" charset="0"/>
              </a:rPr>
              <a:t> </a:t>
            </a:r>
            <a:r>
              <a:rPr lang="ru-RU" sz="2900" b="1" i="1" dirty="0" err="1" smtClean="0">
                <a:solidFill>
                  <a:srgbClr val="660033"/>
                </a:solidFill>
                <a:latin typeface="Monotype Corsiva" pitchFamily="66" charset="0"/>
              </a:rPr>
              <a:t>засвоюються</a:t>
            </a:r>
            <a:r>
              <a:rPr lang="ru-RU" sz="2900" b="1" i="1" dirty="0" smtClean="0">
                <a:solidFill>
                  <a:srgbClr val="660033"/>
                </a:solidFill>
                <a:latin typeface="Monotype Corsiva" pitchFamily="66" charset="0"/>
              </a:rPr>
              <a:t> </a:t>
            </a:r>
            <a:r>
              <a:rPr lang="ru-RU" sz="2900" b="1" i="1" dirty="0" err="1" smtClean="0">
                <a:solidFill>
                  <a:srgbClr val="660033"/>
                </a:solidFill>
                <a:latin typeface="Monotype Corsiva" pitchFamily="66" charset="0"/>
              </a:rPr>
              <a:t>живильні</a:t>
            </a:r>
            <a:r>
              <a:rPr lang="ru-RU" sz="2900" b="1" i="1" dirty="0" smtClean="0">
                <a:solidFill>
                  <a:srgbClr val="660033"/>
                </a:solidFill>
                <a:latin typeface="Monotype Corsiva" pitchFamily="66" charset="0"/>
              </a:rPr>
              <a:t> </a:t>
            </a:r>
            <a:r>
              <a:rPr lang="ru-RU" sz="2900" b="1" i="1" dirty="0" err="1" smtClean="0">
                <a:solidFill>
                  <a:srgbClr val="660033"/>
                </a:solidFill>
                <a:latin typeface="Monotype Corsiva" pitchFamily="66" charset="0"/>
              </a:rPr>
              <a:t>речовини</a:t>
            </a:r>
            <a:r>
              <a:rPr lang="ru-RU" sz="2900" b="1" i="1" dirty="0" smtClean="0">
                <a:solidFill>
                  <a:srgbClr val="660033"/>
                </a:solidFill>
                <a:latin typeface="Monotype Corsiva" pitchFamily="66" charset="0"/>
              </a:rPr>
              <a:t>, </a:t>
            </a:r>
            <a:r>
              <a:rPr lang="ru-RU" sz="2900" b="1" i="1" dirty="0" err="1" smtClean="0">
                <a:solidFill>
                  <a:srgbClr val="660033"/>
                </a:solidFill>
                <a:latin typeface="Monotype Corsiva" pitchFamily="66" charset="0"/>
              </a:rPr>
              <a:t>що</a:t>
            </a:r>
            <a:r>
              <a:rPr lang="ru-RU" sz="2900" b="1" i="1" dirty="0" smtClean="0">
                <a:solidFill>
                  <a:srgbClr val="660033"/>
                </a:solidFill>
                <a:latin typeface="Monotype Corsiva" pitchFamily="66" charset="0"/>
              </a:rPr>
              <a:t> </a:t>
            </a:r>
            <a:r>
              <a:rPr lang="ru-RU" sz="2900" b="1" i="1" dirty="0" err="1" smtClean="0">
                <a:solidFill>
                  <a:srgbClr val="660033"/>
                </a:solidFill>
                <a:latin typeface="Monotype Corsiva" pitchFamily="66" charset="0"/>
              </a:rPr>
              <a:t>надходять</a:t>
            </a:r>
            <a:r>
              <a:rPr lang="ru-RU" sz="2900" b="1" i="1" dirty="0" smtClean="0">
                <a:solidFill>
                  <a:srgbClr val="660033"/>
                </a:solidFill>
                <a:latin typeface="Monotype Corsiva" pitchFamily="66" charset="0"/>
              </a:rPr>
              <a:t> з </a:t>
            </a:r>
            <a:r>
              <a:rPr lang="ru-RU" sz="2900" b="1" i="1" dirty="0" err="1" smtClean="0">
                <a:solidFill>
                  <a:srgbClr val="660033"/>
                </a:solidFill>
                <a:latin typeface="Monotype Corsiva" pitchFamily="66" charset="0"/>
              </a:rPr>
              <a:t>їжею</a:t>
            </a:r>
            <a:r>
              <a:rPr lang="ru-RU" sz="2900" b="1" i="1" dirty="0" smtClean="0">
                <a:solidFill>
                  <a:srgbClr val="660033"/>
                </a:solidFill>
                <a:latin typeface="Monotype Corsiva" pitchFamily="66" charset="0"/>
              </a:rPr>
              <a:t>, і </a:t>
            </a:r>
            <a:r>
              <a:rPr lang="ru-RU" sz="2900" b="1" i="1" dirty="0" err="1" smtClean="0">
                <a:solidFill>
                  <a:srgbClr val="660033"/>
                </a:solidFill>
                <a:latin typeface="Monotype Corsiva" pitchFamily="66" charset="0"/>
              </a:rPr>
              <a:t>потім</a:t>
            </a:r>
            <a:r>
              <a:rPr lang="ru-RU" sz="2900" b="1" i="1" dirty="0" smtClean="0">
                <a:solidFill>
                  <a:srgbClr val="660033"/>
                </a:solidFill>
                <a:latin typeface="Monotype Corsiva" pitchFamily="66" charset="0"/>
              </a:rPr>
              <a:t> </a:t>
            </a:r>
            <a:r>
              <a:rPr lang="ru-RU" sz="2900" b="1" i="1" dirty="0" err="1" smtClean="0">
                <a:solidFill>
                  <a:srgbClr val="660033"/>
                </a:solidFill>
                <a:latin typeface="Monotype Corsiva" pitchFamily="66" charset="0"/>
              </a:rPr>
              <a:t>доставляються</a:t>
            </a:r>
            <a:r>
              <a:rPr lang="ru-RU" sz="2900" b="1" i="1" dirty="0" smtClean="0">
                <a:solidFill>
                  <a:srgbClr val="660033"/>
                </a:solidFill>
                <a:latin typeface="Monotype Corsiva" pitchFamily="66" charset="0"/>
              </a:rPr>
              <a:t> по </a:t>
            </a:r>
            <a:r>
              <a:rPr lang="ru-RU" sz="2900" b="1" i="1" dirty="0" err="1" smtClean="0">
                <a:solidFill>
                  <a:srgbClr val="660033"/>
                </a:solidFill>
                <a:latin typeface="Monotype Corsiva" pitchFamily="66" charset="0"/>
              </a:rPr>
              <a:t>кровоносній</a:t>
            </a:r>
            <a:r>
              <a:rPr lang="ru-RU" sz="2900" b="1" i="1" dirty="0" smtClean="0">
                <a:solidFill>
                  <a:srgbClr val="660033"/>
                </a:solidFill>
                <a:latin typeface="Monotype Corsiva" pitchFamily="66" charset="0"/>
              </a:rPr>
              <a:t> </a:t>
            </a:r>
            <a:r>
              <a:rPr lang="ru-RU" sz="2900" b="1" i="1" dirty="0" err="1" smtClean="0">
                <a:solidFill>
                  <a:srgbClr val="660033"/>
                </a:solidFill>
                <a:latin typeface="Monotype Corsiva" pitchFamily="66" charset="0"/>
              </a:rPr>
              <a:t>системі</a:t>
            </a:r>
            <a:r>
              <a:rPr lang="ru-RU" sz="2900" b="1" i="1" dirty="0" smtClean="0">
                <a:solidFill>
                  <a:srgbClr val="660033"/>
                </a:solidFill>
                <a:latin typeface="Monotype Corsiva" pitchFamily="66" charset="0"/>
              </a:rPr>
              <a:t> до </a:t>
            </a:r>
            <a:r>
              <a:rPr lang="ru-RU" sz="2900" b="1" i="1" dirty="0" err="1" smtClean="0">
                <a:solidFill>
                  <a:srgbClr val="660033"/>
                </a:solidFill>
                <a:latin typeface="Monotype Corsiva" pitchFamily="66" charset="0"/>
              </a:rPr>
              <a:t>всіх</a:t>
            </a:r>
            <a:r>
              <a:rPr lang="ru-RU" sz="2900" b="1" i="1" dirty="0" smtClean="0">
                <a:solidFill>
                  <a:srgbClr val="660033"/>
                </a:solidFill>
                <a:latin typeface="Monotype Corsiva" pitchFamily="66" charset="0"/>
              </a:rPr>
              <a:t> тканин і </a:t>
            </a:r>
            <a:r>
              <a:rPr lang="ru-RU" sz="2900" b="1" i="1" dirty="0" err="1" smtClean="0">
                <a:solidFill>
                  <a:srgbClr val="660033"/>
                </a:solidFill>
                <a:latin typeface="Monotype Corsiva" pitchFamily="66" charset="0"/>
              </a:rPr>
              <a:t>кліток</a:t>
            </a:r>
            <a:r>
              <a:rPr lang="ru-RU" sz="2900" b="1" i="1" dirty="0" smtClean="0">
                <a:solidFill>
                  <a:srgbClr val="660033"/>
                </a:solidFill>
                <a:latin typeface="Monotype Corsiva" pitchFamily="66" charset="0"/>
              </a:rPr>
              <a:t> </a:t>
            </a:r>
            <a:r>
              <a:rPr lang="ru-RU" sz="2900" b="1" i="1" dirty="0" err="1" smtClean="0">
                <a:solidFill>
                  <a:srgbClr val="660033"/>
                </a:solidFill>
                <a:latin typeface="Monotype Corsiva" pitchFamily="66" charset="0"/>
              </a:rPr>
              <a:t>організму</a:t>
            </a:r>
            <a:r>
              <a:rPr lang="ru-RU" sz="2900" b="1" i="1" dirty="0" smtClean="0">
                <a:solidFill>
                  <a:srgbClr val="660033"/>
                </a:solidFill>
                <a:latin typeface="Monotype Corsiva" pitchFamily="66" charset="0"/>
              </a:rPr>
              <a:t>.  </a:t>
            </a:r>
          </a:p>
          <a:p>
            <a:r>
              <a:rPr lang="ru-RU" sz="2900" b="1" i="1" dirty="0" smtClean="0">
                <a:solidFill>
                  <a:srgbClr val="660033"/>
                </a:solidFill>
                <a:latin typeface="Monotype Corsiva" pitchFamily="66" charset="0"/>
              </a:rPr>
              <a:t> </a:t>
            </a:r>
            <a:r>
              <a:rPr lang="ru-RU" sz="2900" b="1" i="1" dirty="0" err="1" smtClean="0">
                <a:solidFill>
                  <a:srgbClr val="660033"/>
                </a:solidFill>
                <a:latin typeface="Monotype Corsiva" pitchFamily="66" charset="0"/>
              </a:rPr>
              <a:t>Питна</a:t>
            </a:r>
            <a:r>
              <a:rPr lang="ru-RU" sz="2900" b="1" i="1" dirty="0" smtClean="0">
                <a:solidFill>
                  <a:srgbClr val="660033"/>
                </a:solidFill>
                <a:latin typeface="Monotype Corsiva" pitchFamily="66" charset="0"/>
              </a:rPr>
              <a:t> вода </a:t>
            </a:r>
            <a:r>
              <a:rPr lang="ru-RU" sz="2900" b="1" i="1" dirty="0" err="1" smtClean="0">
                <a:solidFill>
                  <a:srgbClr val="660033"/>
                </a:solidFill>
                <a:latin typeface="Monotype Corsiva" pitchFamily="66" charset="0"/>
              </a:rPr>
              <a:t>забезпечує</a:t>
            </a:r>
            <a:r>
              <a:rPr lang="ru-RU" sz="2900" b="1" i="1" dirty="0" smtClean="0">
                <a:solidFill>
                  <a:srgbClr val="660033"/>
                </a:solidFill>
                <a:latin typeface="Monotype Corsiva" pitchFamily="66" charset="0"/>
              </a:rPr>
              <a:t> </a:t>
            </a:r>
            <a:r>
              <a:rPr lang="ru-RU" sz="2900" b="1" i="1" dirty="0" err="1" smtClean="0">
                <a:solidFill>
                  <a:srgbClr val="660033"/>
                </a:solidFill>
                <a:latin typeface="Monotype Corsiva" pitchFamily="66" charset="0"/>
              </a:rPr>
              <a:t>організм</a:t>
            </a:r>
            <a:r>
              <a:rPr lang="ru-RU" sz="2900" b="1" i="1" dirty="0" smtClean="0">
                <a:solidFill>
                  <a:srgbClr val="660033"/>
                </a:solidFill>
                <a:latin typeface="Monotype Corsiva" pitchFamily="66" charset="0"/>
              </a:rPr>
              <a:t> </a:t>
            </a:r>
            <a:r>
              <a:rPr lang="ru-RU" sz="2900" b="1" i="1" dirty="0" err="1" smtClean="0">
                <a:solidFill>
                  <a:srgbClr val="660033"/>
                </a:solidFill>
                <a:latin typeface="Monotype Corsiva" pitchFamily="66" charset="0"/>
              </a:rPr>
              <a:t>мінеральними</a:t>
            </a:r>
            <a:r>
              <a:rPr lang="ru-RU" sz="2900" b="1" i="1" dirty="0" smtClean="0">
                <a:solidFill>
                  <a:srgbClr val="660033"/>
                </a:solidFill>
                <a:latin typeface="Monotype Corsiva" pitchFamily="66" charset="0"/>
              </a:rPr>
              <a:t> </a:t>
            </a:r>
            <a:r>
              <a:rPr lang="ru-RU" sz="2900" b="1" i="1" dirty="0" err="1" smtClean="0">
                <a:solidFill>
                  <a:srgbClr val="660033"/>
                </a:solidFill>
                <a:latin typeface="Monotype Corsiva" pitchFamily="66" charset="0"/>
              </a:rPr>
              <a:t>елементами</a:t>
            </a:r>
            <a:r>
              <a:rPr lang="ru-RU" sz="2900" b="1" i="1" dirty="0" smtClean="0">
                <a:solidFill>
                  <a:srgbClr val="660033"/>
                </a:solidFill>
                <a:latin typeface="Monotype Corsiva" pitchFamily="66" charset="0"/>
              </a:rPr>
              <a:t>: </a:t>
            </a:r>
            <a:r>
              <a:rPr lang="ru-RU" sz="2900" b="1" i="1" dirty="0" err="1" smtClean="0">
                <a:solidFill>
                  <a:srgbClr val="660033"/>
                </a:solidFill>
                <a:latin typeface="Monotype Corsiva" pitchFamily="66" charset="0"/>
              </a:rPr>
              <a:t>кальцієм</a:t>
            </a:r>
            <a:r>
              <a:rPr lang="ru-RU" sz="2900" b="1" i="1" dirty="0" smtClean="0">
                <a:solidFill>
                  <a:srgbClr val="660033"/>
                </a:solidFill>
                <a:latin typeface="Monotype Corsiva" pitchFamily="66" charset="0"/>
              </a:rPr>
              <a:t>, </a:t>
            </a:r>
            <a:r>
              <a:rPr lang="ru-RU" sz="2900" b="1" i="1" dirty="0" err="1" smtClean="0">
                <a:solidFill>
                  <a:srgbClr val="660033"/>
                </a:solidFill>
                <a:latin typeface="Monotype Corsiva" pitchFamily="66" charset="0"/>
              </a:rPr>
              <a:t>магнієм</a:t>
            </a:r>
            <a:r>
              <a:rPr lang="ru-RU" sz="2900" b="1" i="1" dirty="0" smtClean="0">
                <a:solidFill>
                  <a:srgbClr val="660033"/>
                </a:solidFill>
                <a:latin typeface="Monotype Corsiva" pitchFamily="66" charset="0"/>
              </a:rPr>
              <a:t>, </a:t>
            </a:r>
            <a:r>
              <a:rPr lang="ru-RU" sz="2900" b="1" i="1" dirty="0" err="1" smtClean="0">
                <a:solidFill>
                  <a:srgbClr val="660033"/>
                </a:solidFill>
                <a:latin typeface="Monotype Corsiva" pitchFamily="66" charset="0"/>
              </a:rPr>
              <a:t>натрієм</a:t>
            </a:r>
            <a:r>
              <a:rPr lang="ru-RU" sz="2900" b="1" i="1" dirty="0" smtClean="0">
                <a:solidFill>
                  <a:srgbClr val="660033"/>
                </a:solidFill>
                <a:latin typeface="Monotype Corsiva" pitchFamily="66" charset="0"/>
              </a:rPr>
              <a:t>, йодом, </a:t>
            </a:r>
            <a:r>
              <a:rPr lang="ru-RU" sz="2900" b="1" i="1" dirty="0" err="1" smtClean="0">
                <a:solidFill>
                  <a:srgbClr val="660033"/>
                </a:solidFill>
                <a:latin typeface="Monotype Corsiva" pitchFamily="66" charset="0"/>
              </a:rPr>
              <a:t>залізом</a:t>
            </a:r>
            <a:r>
              <a:rPr lang="ru-RU" sz="2900" b="1" i="1" dirty="0" smtClean="0">
                <a:solidFill>
                  <a:srgbClr val="660033"/>
                </a:solidFill>
                <a:latin typeface="Monotype Corsiva" pitchFamily="66" charset="0"/>
              </a:rPr>
              <a:t>, фтором, </a:t>
            </a:r>
            <a:r>
              <a:rPr lang="ru-RU" sz="2900" b="1" i="1" dirty="0" err="1" smtClean="0">
                <a:solidFill>
                  <a:srgbClr val="660033"/>
                </a:solidFill>
                <a:latin typeface="Monotype Corsiva" pitchFamily="66" charset="0"/>
              </a:rPr>
              <a:t>міддю</a:t>
            </a:r>
            <a:r>
              <a:rPr lang="ru-RU" sz="2900" b="1" i="1" dirty="0" smtClean="0">
                <a:solidFill>
                  <a:srgbClr val="660033"/>
                </a:solidFill>
                <a:latin typeface="Monotype Corsiva" pitchFamily="66" charset="0"/>
              </a:rPr>
              <a:t> і так </a:t>
            </a:r>
            <a:r>
              <a:rPr lang="ru-RU" sz="2900" b="1" i="1" dirty="0" err="1" smtClean="0">
                <a:solidFill>
                  <a:srgbClr val="660033"/>
                </a:solidFill>
                <a:latin typeface="Monotype Corsiva" pitchFamily="66" charset="0"/>
              </a:rPr>
              <a:t>далі</a:t>
            </a:r>
            <a:r>
              <a:rPr lang="ru-RU" sz="2900" b="1" i="1" dirty="0">
                <a:solidFill>
                  <a:srgbClr val="660033"/>
                </a:solidFill>
                <a:latin typeface="Monotype Corsiva" pitchFamily="66" charset="0"/>
              </a:rPr>
              <a:t>.</a:t>
            </a:r>
          </a:p>
        </p:txBody>
      </p:sp>
      <p:pic>
        <p:nvPicPr>
          <p:cNvPr id="1026" name="Picture 2" descr="C:\Users\Анна\Desktop\Новая папка\фото\pictur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78" y="116631"/>
            <a:ext cx="4387830" cy="32908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59863061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333</Words>
  <PresentationFormat>Экран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Презентація на тему: вода</vt:lpstr>
      <vt:lpstr>Слайд 2</vt:lpstr>
      <vt:lpstr>Слайд 3</vt:lpstr>
      <vt:lpstr>Роль води в природі </vt:lpstr>
      <vt:lpstr>Слайд 5</vt:lpstr>
      <vt:lpstr>Шкідливість води</vt:lpstr>
      <vt:lpstr>Вода у техніці</vt:lpstr>
      <vt:lpstr>Вода - основа життя</vt:lpstr>
      <vt:lpstr>Слайд 9</vt:lpstr>
      <vt:lpstr>Яку воду пити?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вода</dc:title>
  <dc:creator>1</dc:creator>
  <cp:lastModifiedBy>1</cp:lastModifiedBy>
  <cp:revision>6</cp:revision>
  <dcterms:created xsi:type="dcterms:W3CDTF">2016-04-13T13:55:55Z</dcterms:created>
  <dcterms:modified xsi:type="dcterms:W3CDTF">2016-08-31T13:29:26Z</dcterms:modified>
</cp:coreProperties>
</file>