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5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D4150"/>
    <a:srgbClr val="5671E4"/>
    <a:srgbClr val="2110A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69C500-97BF-4D4F-9C13-D28D41DAF46D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12DD4C-3B3F-45BA-B123-0DB8CF2EC6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99404e008dc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385286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4716463" y="404813"/>
            <a:ext cx="3959225" cy="1130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Філософія 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4284663" y="1844675"/>
            <a:ext cx="4751387" cy="17287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як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специфічний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тип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знання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  <p:bldP spid="20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0825" y="2457450"/>
            <a:ext cx="828198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  <a:p>
            <a:pPr algn="ctr"/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погляди,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переконання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 </a:t>
            </a:r>
            <a:r>
              <a:rPr lang="uk-UA" sz="4000" b="1" i="1">
                <a:solidFill>
                  <a:srgbClr val="0066FF"/>
                </a:solidFill>
              </a:rPr>
              <a:t>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 принципи </a:t>
            </a:r>
            <a:r>
              <a:rPr lang="uk-UA" sz="4000" b="1" i="1">
                <a:solidFill>
                  <a:srgbClr val="0066FF"/>
                </a:solidFill>
              </a:rPr>
              <a:t> ідеали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цінності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вірування </a:t>
            </a:r>
            <a:r>
              <a:rPr lang="uk-UA" sz="4000" b="1" i="1">
                <a:solidFill>
                  <a:srgbClr val="0066FF"/>
                </a:solidFill>
                <a:sym typeface="Wingdings" pitchFamily="2" charset="2"/>
              </a:rPr>
              <a:t></a:t>
            </a:r>
            <a:r>
              <a:rPr lang="uk-UA" sz="4000" b="1" i="1">
                <a:solidFill>
                  <a:srgbClr val="0066FF"/>
                </a:solidFill>
              </a:rPr>
              <a:t> життєві норми та стереотипи.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14313" y="620713"/>
            <a:ext cx="8572500" cy="13684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99FF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Складові     світогляду: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29845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-180975" y="620713"/>
            <a:ext cx="3770313" cy="457200"/>
            <a:chOff x="3550" y="6034"/>
            <a:chExt cx="4657" cy="557"/>
          </a:xfrm>
        </p:grpSpPr>
        <p:sp>
          <p:nvSpPr>
            <p:cNvPr id="20502" name="AutoShape 16"/>
            <p:cNvSpPr>
              <a:spLocks noChangeAspect="1" noChangeArrowheads="1" noTextEdit="1"/>
            </p:cNvSpPr>
            <p:nvPr/>
          </p:nvSpPr>
          <p:spPr bwMode="auto">
            <a:xfrm>
              <a:off x="3550" y="6034"/>
              <a:ext cx="4657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400300" y="2857500"/>
            <a:ext cx="6743700" cy="3543300"/>
            <a:chOff x="2279" y="8825"/>
            <a:chExt cx="8329" cy="4320"/>
          </a:xfrm>
        </p:grpSpPr>
        <p:sp>
          <p:nvSpPr>
            <p:cNvPr id="20495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279" y="8825"/>
              <a:ext cx="832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2420" y="9046"/>
              <a:ext cx="1923" cy="17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CC0099"/>
                  </a:solidFill>
                  <a:cs typeface="Times New Roman" pitchFamily="18" charset="0"/>
                </a:rPr>
                <a:t>Що я можу зробити?</a:t>
              </a:r>
              <a:endParaRPr lang="uk-UA" sz="2400" b="1" dirty="0">
                <a:solidFill>
                  <a:srgbClr val="CC0099"/>
                </a:solidFill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4679" y="9046"/>
              <a:ext cx="1694" cy="19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00B050"/>
                  </a:solidFill>
                  <a:cs typeface="Times New Roman" pitchFamily="18" charset="0"/>
                </a:rPr>
                <a:t>Що  я маю робити?</a:t>
              </a:r>
              <a:endParaRPr lang="uk-U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6549" y="9046"/>
              <a:ext cx="2294" cy="19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2110A0"/>
                  </a:solidFill>
                  <a:cs typeface="Times New Roman" pitchFamily="18" charset="0"/>
                </a:rPr>
                <a:t>На що можу сподіватись?</a:t>
              </a:r>
              <a:endParaRPr lang="uk-UA" sz="2400" b="1" dirty="0">
                <a:solidFill>
                  <a:srgbClr val="2110A0"/>
                </a:solidFill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8932" y="9046"/>
              <a:ext cx="1535" cy="20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uk-UA" sz="2400" b="1" dirty="0">
                  <a:solidFill>
                    <a:srgbClr val="9D4150"/>
                  </a:solidFill>
                  <a:cs typeface="Times New Roman" pitchFamily="18" charset="0"/>
                </a:rPr>
                <a:t>Що таке людина?</a:t>
              </a:r>
              <a:endParaRPr lang="uk-UA" sz="2400" b="1" dirty="0">
                <a:solidFill>
                  <a:srgbClr val="9D4150"/>
                </a:solidFill>
              </a:endParaRPr>
            </a:p>
          </p:txBody>
        </p:sp>
      </p:grpSp>
      <p:sp>
        <p:nvSpPr>
          <p:cNvPr id="20485" name="Rectangle 17"/>
          <p:cNvSpPr>
            <a:spLocks noChangeArrowheads="1"/>
          </p:cNvSpPr>
          <p:nvPr/>
        </p:nvSpPr>
        <p:spPr bwMode="auto">
          <a:xfrm>
            <a:off x="3779838" y="1412875"/>
            <a:ext cx="4343400" cy="571500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400" b="1">
                <a:cs typeface="Times New Roman" pitchFamily="18" charset="0"/>
              </a:rPr>
              <a:t>Місце людини в світі</a:t>
            </a:r>
            <a:endParaRPr lang="uk-UA" sz="2400"/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 rot="10800000">
            <a:off x="2843213" y="1557338"/>
            <a:ext cx="852487" cy="733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/>
          <p:cNvSpPr>
            <a:spLocks noChangeArrowheads="1"/>
          </p:cNvSpPr>
          <p:nvPr/>
        </p:nvSpPr>
        <p:spPr bwMode="auto">
          <a:xfrm rot="10800000" flipH="1">
            <a:off x="8172450" y="1557338"/>
            <a:ext cx="852488" cy="733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12"/>
          <p:cNvSpPr>
            <a:spLocks noChangeArrowheads="1"/>
          </p:cNvSpPr>
          <p:nvPr/>
        </p:nvSpPr>
        <p:spPr bwMode="auto">
          <a:xfrm>
            <a:off x="4572000" y="2205038"/>
            <a:ext cx="576263" cy="655637"/>
          </a:xfrm>
          <a:prstGeom prst="downArrow">
            <a:avLst>
              <a:gd name="adj1" fmla="val 50000"/>
              <a:gd name="adj2" fmla="val 28443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AutoShape 13"/>
          <p:cNvSpPr>
            <a:spLocks noChangeArrowheads="1"/>
          </p:cNvSpPr>
          <p:nvPr/>
        </p:nvSpPr>
        <p:spPr bwMode="auto">
          <a:xfrm>
            <a:off x="6732588" y="2205038"/>
            <a:ext cx="503237" cy="649287"/>
          </a:xfrm>
          <a:prstGeom prst="downArrow">
            <a:avLst>
              <a:gd name="adj1" fmla="val 50000"/>
              <a:gd name="adj2" fmla="val 32256"/>
            </a:avLst>
          </a:pr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1" name="Rectangle 20"/>
          <p:cNvSpPr>
            <a:spLocks noChangeArrowheads="1"/>
          </p:cNvSpPr>
          <p:nvPr/>
        </p:nvSpPr>
        <p:spPr bwMode="auto">
          <a:xfrm>
            <a:off x="0" y="1595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2" name="Rectangle 26"/>
          <p:cNvSpPr>
            <a:spLocks noChangeArrowheads="1"/>
          </p:cNvSpPr>
          <p:nvPr/>
        </p:nvSpPr>
        <p:spPr bwMode="auto">
          <a:xfrm>
            <a:off x="0" y="6419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47" name="WordArt 27"/>
          <p:cNvSpPr>
            <a:spLocks noChangeArrowheads="1" noChangeShapeType="1" noTextEdit="1"/>
          </p:cNvSpPr>
          <p:nvPr/>
        </p:nvSpPr>
        <p:spPr bwMode="auto">
          <a:xfrm>
            <a:off x="539750" y="5013325"/>
            <a:ext cx="2495550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Імануїл Кант</a:t>
            </a:r>
          </a:p>
        </p:txBody>
      </p:sp>
      <p:sp>
        <p:nvSpPr>
          <p:cNvPr id="5148" name="WordArt 28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74104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6666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r>
              <a:rPr lang="uk-UA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Основні світоглядні питання </a:t>
            </a:r>
          </a:p>
          <a:p>
            <a:pPr algn="ctr">
              <a:defRPr/>
            </a:pP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6666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9" grpId="0" animBg="1"/>
      <p:bldP spid="5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63" y="357188"/>
            <a:ext cx="828675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292600" algn="l"/>
              </a:tabLst>
            </a:pPr>
            <a:r>
              <a:rPr lang="uk-UA" sz="4000" b="1" i="1">
                <a:solidFill>
                  <a:srgbClr val="FF0000"/>
                </a:solidFill>
              </a:rPr>
              <a:t>Типологія світогляду </a:t>
            </a:r>
            <a:r>
              <a:rPr lang="uk-UA" sz="2400" i="1"/>
              <a:t>– </a:t>
            </a:r>
          </a:p>
          <a:p>
            <a:pPr algn="ctr">
              <a:tabLst>
                <a:tab pos="4292600" algn="l"/>
              </a:tabLst>
            </a:pPr>
            <a:endParaRPr lang="uk-UA" sz="2400" i="1"/>
          </a:p>
          <a:p>
            <a:pPr algn="ctr">
              <a:tabLst>
                <a:tab pos="4292600" algn="l"/>
              </a:tabLst>
            </a:pPr>
            <a:r>
              <a:rPr lang="uk-UA" sz="2800" b="1" i="1">
                <a:solidFill>
                  <a:srgbClr val="00B050"/>
                </a:solidFill>
              </a:rPr>
              <a:t>це не просте перерахування його можливих видів, а перш за все, виділення типових ознак, за якими та на основі яких пізніше здійснюється класифікація основних видів світогляду. </a:t>
            </a:r>
          </a:p>
          <a:p>
            <a:pPr algn="ctr">
              <a:tabLst>
                <a:tab pos="4292600" algn="l"/>
              </a:tabLst>
            </a:pPr>
            <a:r>
              <a:rPr lang="uk-UA" sz="2800" b="1" i="1">
                <a:solidFill>
                  <a:srgbClr val="00B050"/>
                </a:solidFill>
              </a:rPr>
              <a:t>Тобто, типологія постає у порівнянні із простим переліком більш містким та логічно виправданим способом ознайомлення із світоглядом з метою його подальшого докладнішого вивчення</a:t>
            </a:r>
            <a:r>
              <a:rPr lang="uk-UA" sz="2400" i="1"/>
              <a:t>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33" name="Group 189"/>
          <p:cNvGraphicFramePr>
            <a:graphicFrameLocks noGrp="1"/>
          </p:cNvGraphicFramePr>
          <p:nvPr/>
        </p:nvGraphicFramePr>
        <p:xfrm>
          <a:off x="0" y="1571625"/>
          <a:ext cx="9144000" cy="5371862"/>
        </p:xfrm>
        <a:graphic>
          <a:graphicData uri="http://schemas.openxmlformats.org/drawingml/2006/table">
            <a:tbl>
              <a:tblPr/>
              <a:tblGrid>
                <a:gridCol w="2286001"/>
                <a:gridCol w="2285999"/>
                <a:gridCol w="2286001"/>
                <a:gridCol w="2285999"/>
              </a:tblGrid>
              <a:tr h="1267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носієм 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рівнем світобачення та усвідомлення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історичними епохами 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морально - ціннісними  орієнтирами </a:t>
                      </a: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Індивідуальний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Усвідомлений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Архаїчний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Егоїстичний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колективний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Неусвідомлений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Античний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Гуманістичний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Груповий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Частково усвідомлений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Середньовічний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Антигуманний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554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Національний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Буденний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Ренесансний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Альтруїстський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942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Регіональний 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Сформований на засадах наукових знань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Світогляд XX ст.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Цинічний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8579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Загально – людські </a:t>
                      </a:r>
                      <a:endParaRPr kumimoji="0" lang="uk-U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Філософський 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Світогляд ХХІ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92600" algn="l"/>
                        </a:tabLst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Шовіністичний та ін..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6331" name="WordArt 187" descr="Белый мрамор"/>
          <p:cNvSpPr>
            <a:spLocks noChangeArrowheads="1" noChangeShapeType="1" noTextEdit="1"/>
          </p:cNvSpPr>
          <p:nvPr/>
        </p:nvSpPr>
        <p:spPr bwMode="auto">
          <a:xfrm>
            <a:off x="214282" y="0"/>
            <a:ext cx="8429686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kern="10" dirty="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Світогляд   класифікується </a:t>
            </a:r>
            <a:endParaRPr lang="uk-UA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sp>
        <p:nvSpPr>
          <p:cNvPr id="6332" name="WordArt 18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500188" y="857250"/>
            <a:ext cx="69738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на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основі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різних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спільних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ознак</a:t>
            </a:r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1" grpId="0" animBg="1"/>
      <p:bldP spid="63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00FFFF"/>
                </a:solidFill>
              </a:rPr>
              <a:t>Історичні типи світогляду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3143272" cy="392909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solidFill>
                  <a:srgbClr val="9900CC"/>
                </a:solidFill>
              </a:rPr>
              <a:t>МІФОЛОГІЯ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solidFill>
                  <a:srgbClr val="9900CC"/>
                </a:solidFill>
              </a:rPr>
              <a:t>РЕЛІГІЯ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solidFill>
                  <a:srgbClr val="9900CC"/>
                </a:solidFill>
              </a:rPr>
              <a:t>ФІЛОСОФІЯ</a:t>
            </a: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23558" name="Picture 3" descr="C:\Documents and Settings\User\Рабочий стол\Савлук ЛІ\book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7145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00FFFF"/>
                </a:solidFill>
              </a:rPr>
              <a:t>МІФОЛОГІЯ</a:t>
            </a:r>
            <a:endParaRPr lang="ru-RU" sz="4000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54163"/>
            <a:ext cx="5715000" cy="5303837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000" b="1" u="sng" dirty="0" smtClean="0">
                <a:solidFill>
                  <a:srgbClr val="FF0000"/>
                </a:solidFill>
              </a:rPr>
              <a:t>(</a:t>
            </a:r>
            <a:r>
              <a:rPr lang="uk-UA" sz="4000" b="1" i="1" u="sng" dirty="0" smtClean="0">
                <a:solidFill>
                  <a:srgbClr val="FF0000"/>
                </a:solidFill>
              </a:rPr>
              <a:t>від грецького – перекази, оповідання, слово, учення)</a:t>
            </a:r>
            <a:r>
              <a:rPr lang="uk-UA" sz="4000" b="1" u="sng" dirty="0" smtClean="0">
                <a:solidFill>
                  <a:srgbClr val="FF0000"/>
                </a:solidFill>
              </a:rPr>
              <a:t> - це історично перша форма світогляду  розповіді про богів, першопредків, початкові події світу тощо.</a:t>
            </a:r>
            <a:endParaRPr lang="ru-RU" sz="4000" b="1" u="sng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u="sng" dirty="0" smtClean="0">
                <a:solidFill>
                  <a:srgbClr val="0066FF"/>
                </a:solidFill>
              </a:rPr>
              <a:t>Основні риси міфологічного світогляду</a:t>
            </a:r>
            <a:r>
              <a:rPr lang="uk-UA" b="1" dirty="0" smtClean="0">
                <a:solidFill>
                  <a:srgbClr val="0066FF"/>
                </a:solidFill>
              </a:rPr>
              <a:t>:</a:t>
            </a:r>
            <a:endParaRPr lang="ru-RU" b="1" dirty="0" smtClean="0">
              <a:solidFill>
                <a:srgbClr val="0066FF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/>
              <a:t>Усвідомлення роду як колективної особи (тотемізм, віра в першопредків),</a:t>
            </a:r>
            <a:endParaRPr lang="ru-RU" b="1" i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/>
              <a:t>Обернений в минуле (традиції, звичаї, обряди, ритуали, мова тощо),</a:t>
            </a:r>
            <a:endParaRPr lang="ru-RU" b="1" i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/>
              <a:t>Формування анімістичної картини світу (одухотворення всього сущого),</a:t>
            </a:r>
            <a:endParaRPr lang="ru-RU" b="1" i="1" dirty="0" smtClean="0"/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/>
              <a:t>Фетишизм (амулети, символи, знаки тощо</a:t>
            </a:r>
            <a:r>
              <a:rPr lang="uk-UA" dirty="0" smtClean="0"/>
              <a:t>).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i="1" dirty="0" smtClean="0"/>
              <a:t> 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4580" name="Picture 2" descr="C:\Documents and Settings\User\Рабочий стол\Савлук ЛІ\12136908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9813" y="3833813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Documents and Settings\User\Рабочий стол\Савлук ЛІ\291235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188" y="1428750"/>
            <a:ext cx="2817812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  <a:solidFill>
            <a:srgbClr val="FFC000"/>
          </a:solidFill>
          <a:ln>
            <a:solidFill>
              <a:srgbClr val="FF33CC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u="sng" dirty="0" smtClean="0">
                <a:solidFill>
                  <a:srgbClr val="9900CC"/>
                </a:solidFill>
              </a:rPr>
              <a:t>Сфери духовної діяльності, які виділилися із міфу</a:t>
            </a:r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04800" y="1285875"/>
            <a:ext cx="4481513" cy="5572125"/>
          </a:xfrm>
        </p:spPr>
        <p:txBody>
          <a:bodyPr/>
          <a:lstStyle/>
          <a:p>
            <a:pPr eaLnBrk="1" hangingPunct="1"/>
            <a:r>
              <a:rPr lang="uk-UA" i="1" dirty="0" smtClean="0"/>
              <a:t>Раціональні знання (</a:t>
            </a:r>
            <a:r>
              <a:rPr lang="uk-UA" i="1" dirty="0" err="1" smtClean="0"/>
              <a:t>пранаука</a:t>
            </a:r>
            <a:r>
              <a:rPr lang="uk-UA" i="1" dirty="0" smtClean="0"/>
              <a:t>)</a:t>
            </a:r>
            <a:endParaRPr lang="ru-RU" dirty="0" smtClean="0"/>
          </a:p>
          <a:p>
            <a:pPr eaLnBrk="1" hangingPunct="1"/>
            <a:r>
              <a:rPr lang="uk-UA" i="1" dirty="0" smtClean="0"/>
              <a:t>Мистецтво </a:t>
            </a:r>
            <a:endParaRPr lang="ru-RU" dirty="0" smtClean="0"/>
          </a:p>
          <a:p>
            <a:pPr eaLnBrk="1" hangingPunct="1"/>
            <a:r>
              <a:rPr lang="uk-UA" i="1" dirty="0" smtClean="0"/>
              <a:t>Релігія </a:t>
            </a:r>
            <a:endParaRPr lang="ru-RU" dirty="0" smtClean="0"/>
          </a:p>
          <a:p>
            <a:pPr eaLnBrk="1" hangingPunct="1"/>
            <a:r>
              <a:rPr lang="uk-UA" i="1" dirty="0" smtClean="0"/>
              <a:t>Фольклор</a:t>
            </a:r>
            <a:endParaRPr lang="ru-RU" dirty="0" smtClean="0"/>
          </a:p>
          <a:p>
            <a:pPr eaLnBrk="1" hangingPunct="1"/>
            <a:r>
              <a:rPr lang="uk-UA" i="1" dirty="0" smtClean="0"/>
              <a:t>Етичні норми і правила </a:t>
            </a:r>
            <a:endParaRPr lang="ru-RU" dirty="0" smtClean="0"/>
          </a:p>
          <a:p>
            <a:pPr eaLnBrk="1" hangingPunct="1"/>
            <a:r>
              <a:rPr lang="uk-UA" i="1" dirty="0" smtClean="0"/>
              <a:t>Правові уявлення</a:t>
            </a:r>
            <a:endParaRPr lang="ru-RU" dirty="0" smtClean="0"/>
          </a:p>
          <a:p>
            <a:pPr eaLnBrk="1" hangingPunct="1"/>
            <a:r>
              <a:rPr lang="uk-UA" i="1" dirty="0" smtClean="0"/>
              <a:t>Філософія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25604" name="Picture 3" descr="C:\Documents and Settings\User\Рабочий стол\Савлук ЛІ\250px-Viracoc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2938" y="1143000"/>
            <a:ext cx="2151062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Documents and Settings\User\Рабочий стол\Савлук ЛІ\32818437_egyp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1143000"/>
            <a:ext cx="221456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C:\Documents and Settings\User\Рабочий стол\Савлук ЛІ\0b03bda0705d502ec623828a960743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143380"/>
            <a:ext cx="378618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6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Picture 2" descr="C:\Documents and Settings\User\Рабочий стол\Савлук ЛІ\1(1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0"/>
            <a:ext cx="2147888" cy="3117850"/>
          </a:xfrm>
          <a:noFill/>
        </p:spPr>
      </p:pic>
      <p:pic>
        <p:nvPicPr>
          <p:cNvPr id="26628" name="Picture 3" descr="C:\Documents and Settings\User\Рабочий стол\Савлук ЛІ\139782-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14313"/>
            <a:ext cx="1905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Documents and Settings\User\Рабочий стол\Савлук ЛІ\egipet_mi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165100"/>
            <a:ext cx="20907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Documents and Settings\User\Рабочий стол\Савлук ЛІ\Мифология обложка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8"/>
            <a:ext cx="21653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C:\Documents and Settings\User\Рабочий стол\Савлук ЛІ\Скандинавская-мифолог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63" y="3500438"/>
            <a:ext cx="1955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C:\Documents and Settings\User\Рабочий стол\Савлук ЛІ\1417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142875"/>
            <a:ext cx="19113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C:\Documents and Settings\User\Рабочий стол\Савлук ЛІ\45f04f14-abfc-9db1-e181-722f4a56d1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3214688"/>
            <a:ext cx="212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C:\Documents and Settings\User\Рабочий стол\Савлук ЛІ\aztec-go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57625" y="3786188"/>
            <a:ext cx="2843213" cy="284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0" dur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1" name="Picture 2" descr="C:\Documents and Settings\User\Рабочий стол\Савлук ЛІ\Alcuni_Particolari_sulla_Mitologia_di_Bac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42875"/>
            <a:ext cx="3938588" cy="3343275"/>
          </a:xfrm>
          <a:noFill/>
        </p:spPr>
      </p:pic>
      <p:pic>
        <p:nvPicPr>
          <p:cNvPr id="27652" name="Picture 3" descr="C:\Documents and Settings\User\Рабочий стол\Савлук ЛІ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857625"/>
            <a:ext cx="286861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C:\Documents and Settings\User\Рабочий стол\Савлук ЛІ\velзevul_veelзevu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3350" y="3357563"/>
            <a:ext cx="39306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C:\Documents and Settings\User\Рабочий стол\Савлук ЛІ\vaz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000500"/>
            <a:ext cx="1905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6" descr="C:\Documents and Settings\User\Рабочий стол\Савлук ЛІ\08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14313"/>
            <a:ext cx="45037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  <a:solidFill>
            <a:srgbClr val="99FFCC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rgbClr val="9900CC"/>
                </a:solidFill>
              </a:rPr>
              <a:t>РЕЛІГІЯ</a:t>
            </a:r>
            <a:endParaRPr lang="ru-RU" sz="4000" dirty="0">
              <a:solidFill>
                <a:srgbClr val="99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3786188" cy="5357813"/>
          </a:xfrm>
        </p:spPr>
        <p:txBody>
          <a:bodyPr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sz="4000" b="1" i="1" u="sng" dirty="0" smtClean="0">
                <a:solidFill>
                  <a:srgbClr val="FF0000"/>
                </a:solidFill>
              </a:rPr>
              <a:t>(від лат. – благочестя, набожність, святиня) </a:t>
            </a:r>
            <a:r>
              <a:rPr lang="uk-UA" sz="4000" b="1" u="sng" dirty="0" smtClean="0"/>
              <a:t>-  </a:t>
            </a:r>
            <a:r>
              <a:rPr lang="uk-UA" sz="4000" b="1" u="sng" dirty="0" smtClean="0">
                <a:solidFill>
                  <a:srgbClr val="FF0000"/>
                </a:solidFill>
              </a:rPr>
              <a:t>тип світогляду, певна поведінка, що визначені вірою в існування Бога, відчуття зв’язаності, залежності і обов’язку до таємної сили, яка дає опору і достойна поклоніння.</a:t>
            </a:r>
            <a:endParaRPr lang="ru-RU" sz="4000" b="1" u="sng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 </a:t>
            </a: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8676" name="Picture 2" descr="C:\Documents and Settings\User\Рабочий стол\Савлук ЛІ\26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1711325"/>
            <a:ext cx="535781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8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Особливості становища людини у світі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1. Розумність </a:t>
            </a:r>
            <a:r>
              <a:rPr lang="uk-UA" b="1" dirty="0" smtClean="0"/>
              <a:t>– здатність усвідомлювати себе і те, що її оточує</a:t>
            </a:r>
            <a:r>
              <a:rPr lang="uk-UA" dirty="0" smtClean="0"/>
              <a:t>. </a:t>
            </a:r>
            <a:endParaRPr lang="ru-RU" dirty="0" smtClean="0"/>
          </a:p>
          <a:p>
            <a:pPr algn="ctr">
              <a:buNone/>
            </a:pPr>
            <a:r>
              <a:rPr lang="uk-UA" dirty="0" smtClean="0"/>
              <a:t> </a:t>
            </a:r>
            <a:endParaRPr lang="ru-RU" dirty="0" smtClean="0"/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2. </a:t>
            </a:r>
            <a:r>
              <a:rPr lang="uk-UA" sz="4000" b="1" dirty="0" err="1" smtClean="0">
                <a:solidFill>
                  <a:srgbClr val="FF0000"/>
                </a:solidFill>
              </a:rPr>
              <a:t>Неспеціалізованість</a:t>
            </a:r>
            <a:r>
              <a:rPr lang="uk-UA" sz="4000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/>
              <a:t>– в будову людського організму не закладена програма її способу життя та життєвих здійснень.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3. Вільність </a:t>
            </a:r>
            <a:r>
              <a:rPr lang="uk-UA" b="1" dirty="0" smtClean="0"/>
              <a:t>– ні до чого жорстко не прив’язана  й однозначно не спонукувана.</a:t>
            </a:r>
            <a:endParaRPr lang="ru-RU" b="1" dirty="0" smtClean="0"/>
          </a:p>
          <a:p>
            <a:pPr algn="ctr"/>
            <a:r>
              <a:rPr lang="uk-UA" dirty="0" smtClean="0"/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4. Універсальність </a:t>
            </a:r>
            <a:r>
              <a:rPr lang="uk-UA" b="1" dirty="0" smtClean="0"/>
              <a:t>– людина не призначена одночасно ні до чого                 конкретного, то вона – потенційно, так би мовити, за суттю, - може бути всім.</a:t>
            </a:r>
          </a:p>
          <a:p>
            <a:pPr algn="ctr"/>
            <a:endParaRPr lang="ru-RU" dirty="0" smtClean="0"/>
          </a:p>
          <a:p>
            <a:pPr algn="ctr"/>
            <a:r>
              <a:rPr lang="uk-UA" dirty="0" smtClean="0"/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5. Усвідомлює свою смертність </a:t>
            </a:r>
            <a:r>
              <a:rPr lang="uk-UA" b="1" dirty="0" smtClean="0"/>
              <a:t>– обмеженість та нескінченність свого життя  (принаймні свого земного життя)</a:t>
            </a:r>
            <a:r>
              <a:rPr lang="uk-UA" dirty="0" smtClean="0"/>
              <a:t>.</a:t>
            </a:r>
          </a:p>
          <a:p>
            <a:pPr algn="ctr"/>
            <a:endParaRPr lang="ru-RU" dirty="0" smtClean="0"/>
          </a:p>
          <a:p>
            <a:pPr algn="ctr" eaLnBrk="0" hangingPunct="0"/>
            <a:r>
              <a:rPr lang="uk-UA" sz="4000" b="1" dirty="0" smtClean="0">
                <a:solidFill>
                  <a:srgbClr val="FF0000"/>
                </a:solidFill>
              </a:rPr>
              <a:t> 6. Людина реалізується в соціокультурних процесах</a:t>
            </a:r>
            <a:r>
              <a:rPr lang="uk-UA" dirty="0" smtClean="0"/>
              <a:t>.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  <a:solidFill>
            <a:srgbClr val="66FF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i="1" u="sng" dirty="0" smtClean="0">
                <a:solidFill>
                  <a:srgbClr val="0066FF"/>
                </a:solidFill>
              </a:rPr>
              <a:t>Основні риси релігійного світогляду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4000500" cy="542925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>
                <a:solidFill>
                  <a:srgbClr val="9900CC"/>
                </a:solidFill>
              </a:rPr>
              <a:t>Чіткий розподіл суб’єкту і об’єкту;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>
                <a:solidFill>
                  <a:srgbClr val="9900CC"/>
                </a:solidFill>
              </a:rPr>
              <a:t>Ідея відділена від матерії,</a:t>
            </a:r>
            <a:endParaRPr lang="ru-RU" b="1" dirty="0" smtClean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>
                <a:solidFill>
                  <a:srgbClr val="9900CC"/>
                </a:solidFill>
              </a:rPr>
              <a:t>Розподіл світу на земний і небесний,</a:t>
            </a:r>
            <a:endParaRPr lang="ru-RU" b="1" dirty="0" smtClean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>
                <a:solidFill>
                  <a:srgbClr val="9900CC"/>
                </a:solidFill>
              </a:rPr>
              <a:t>Віра – головний спосіб осягнення буття (через діяння),</a:t>
            </a:r>
            <a:endParaRPr lang="ru-RU" b="1" dirty="0" smtClean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i="1" dirty="0" smtClean="0">
                <a:solidFill>
                  <a:srgbClr val="9900CC"/>
                </a:solidFill>
              </a:rPr>
              <a:t> Наявність релігійної ідеї.</a:t>
            </a:r>
            <a:endParaRPr lang="ru-RU" b="1" dirty="0" smtClean="0">
              <a:solidFill>
                <a:srgbClr val="9900CC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b="1" i="1" dirty="0" smtClean="0">
                <a:solidFill>
                  <a:srgbClr val="9900CC"/>
                </a:solidFill>
              </a:rPr>
              <a:t> </a:t>
            </a:r>
            <a:endParaRPr lang="ru-RU" b="1" dirty="0" smtClean="0">
              <a:solidFill>
                <a:srgbClr val="9900CC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9700" name="Picture 3" descr="C:\Documents and Settings\User\Рабочий стол\Савлук ЛІ\vati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929063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Documents and Settings\User\Рабочий стол\Савлук ЛІ\moon2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000125"/>
            <a:ext cx="3071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b="1" i="1" u="sng" dirty="0" smtClean="0">
                <a:solidFill>
                  <a:srgbClr val="9900CC"/>
                </a:solidFill>
              </a:rPr>
              <a:t>Основні світові релігії:  </a:t>
            </a:r>
            <a:r>
              <a:rPr lang="uk-UA" b="1" dirty="0" smtClean="0">
                <a:solidFill>
                  <a:srgbClr val="9900CC"/>
                </a:solidFill>
              </a:rPr>
              <a:t>буддизм, християнство, іслам</a:t>
            </a: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04800" y="1571625"/>
            <a:ext cx="8686800" cy="48577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9900CC"/>
                </a:solidFill>
              </a:rPr>
              <a:t>.</a:t>
            </a:r>
            <a:endParaRPr lang="ru-RU" b="1" smtClean="0">
              <a:solidFill>
                <a:srgbClr val="9900CC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30724" name="Picture 2" descr="C:\Documents and Settings\User\Рабочий стол\Савлук ЛІ\for_rectangle12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998913"/>
            <a:ext cx="43830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777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36433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E:\Савлук\схоластика фото(С)\250px-Laurentius_de_Voltolina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713" y="1500188"/>
            <a:ext cx="35702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625" y="214313"/>
            <a:ext cx="85010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292600" algn="l"/>
              </a:tabLst>
            </a:pPr>
            <a:r>
              <a:rPr lang="uk-UA" sz="3200" b="1" i="1" u="sng" dirty="0">
                <a:solidFill>
                  <a:srgbClr val="FF0000"/>
                </a:solidFill>
              </a:rPr>
              <a:t>Філософія:</a:t>
            </a:r>
            <a:endParaRPr lang="ru-RU" sz="3200" b="1" i="1" u="sng" dirty="0">
              <a:solidFill>
                <a:srgbClr val="FF0000"/>
              </a:solidFill>
            </a:endParaRPr>
          </a:p>
          <a:p>
            <a:pPr algn="ctr">
              <a:tabLst>
                <a:tab pos="4292600" algn="l"/>
              </a:tabLst>
            </a:pPr>
            <a:r>
              <a:rPr lang="uk-UA" sz="2400" b="1" u="sng" dirty="0">
                <a:solidFill>
                  <a:srgbClr val="0066FF"/>
                </a:solidFill>
              </a:rPr>
              <a:t>«</a:t>
            </a:r>
            <a:r>
              <a:rPr lang="uk-UA" sz="2400" b="1" u="sng" dirty="0" err="1">
                <a:solidFill>
                  <a:srgbClr val="0066FF"/>
                </a:solidFill>
              </a:rPr>
              <a:t>філо</a:t>
            </a:r>
            <a:r>
              <a:rPr lang="uk-UA" sz="2400" b="1" u="sng" dirty="0">
                <a:solidFill>
                  <a:srgbClr val="0066FF"/>
                </a:solidFill>
              </a:rPr>
              <a:t>» </a:t>
            </a:r>
            <a:r>
              <a:rPr lang="uk-UA" sz="2400" dirty="0"/>
              <a:t>- </a:t>
            </a:r>
            <a:r>
              <a:rPr lang="uk-UA" sz="2400" b="1" dirty="0"/>
              <a:t>схильність, любов, бажання, відданість </a:t>
            </a:r>
          </a:p>
          <a:p>
            <a:pPr algn="ctr">
              <a:tabLst>
                <a:tab pos="4292600" algn="l"/>
              </a:tabLst>
            </a:pPr>
            <a:r>
              <a:rPr lang="uk-UA" sz="2400" b="1" u="sng" dirty="0">
                <a:solidFill>
                  <a:srgbClr val="00B050"/>
                </a:solidFill>
              </a:rPr>
              <a:t>«</a:t>
            </a:r>
            <a:r>
              <a:rPr lang="uk-UA" sz="2400" b="1" u="sng" dirty="0" err="1">
                <a:solidFill>
                  <a:srgbClr val="00B050"/>
                </a:solidFill>
              </a:rPr>
              <a:t>софія</a:t>
            </a:r>
            <a:r>
              <a:rPr lang="uk-UA" sz="2400" b="1" u="sng" dirty="0">
                <a:solidFill>
                  <a:srgbClr val="00B050"/>
                </a:solidFill>
              </a:rPr>
              <a:t>» </a:t>
            </a:r>
            <a:r>
              <a:rPr lang="uk-UA" sz="2400" b="1" dirty="0"/>
              <a:t>- мудрість, яка, у свою чергу, складається із двох слів і буквально значить – казати, промовляти, цілісно, доречно.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2844" y="2285992"/>
            <a:ext cx="9001156" cy="466719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3600" b="1" dirty="0">
                <a:solidFill>
                  <a:srgbClr val="FFFF00"/>
                </a:solidFill>
              </a:rPr>
              <a:t>Особливості предмету філософії</a:t>
            </a:r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  <a:tabLst>
                <a:tab pos="457200" algn="l"/>
                <a:tab pos="4292600" algn="l"/>
              </a:tabLst>
              <a:defRPr/>
            </a:pPr>
            <a:r>
              <a:rPr lang="uk-UA" sz="2000" b="1" dirty="0"/>
              <a:t> </a:t>
            </a:r>
            <a:r>
              <a:rPr lang="uk-UA" sz="2800" b="1" dirty="0"/>
              <a:t>її предмет є історично змінним, оскільки історично змінними постають самовиявлення та самоусвідомлення людини;</a:t>
            </a:r>
          </a:p>
          <a:p>
            <a:pPr algn="ctr">
              <a:buFont typeface="Wingdings" pitchFamily="2" charset="2"/>
              <a:buChar char="v"/>
              <a:tabLst>
                <a:tab pos="457200" algn="l"/>
                <a:tab pos="4292600" algn="l"/>
              </a:tabLst>
              <a:defRPr/>
            </a:pPr>
            <a:r>
              <a:rPr lang="uk-UA" sz="2800" b="1" dirty="0"/>
              <a:t> уся історія філософії фактично входить у окреслення її предмету, оскільки лише за такої умови ми і здатні окреслити «топографію» людськості;</a:t>
            </a:r>
          </a:p>
          <a:p>
            <a:pPr algn="ctr">
              <a:buFont typeface="Wingdings" pitchFamily="2" charset="2"/>
              <a:buChar char="v"/>
              <a:tabLst>
                <a:tab pos="457200" algn="l"/>
                <a:tab pos="4292600" algn="l"/>
              </a:tabLst>
              <a:defRPr/>
            </a:pPr>
            <a:r>
              <a:rPr lang="uk-UA" sz="2800" b="1" dirty="0"/>
              <a:t> філософія постає своєрідною формою збереження та забезпечення історичної неперервності людської свідомої само ідентифікації.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2024063"/>
            <a:ext cx="9144000" cy="4524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/>
              <a:t>1. Має гранично широкий рівень узагальнення ( категорії, принципи),  що виходять на межу буття і небуття</a:t>
            </a:r>
            <a:endParaRPr lang="ru-RU" sz="2400" b="1" i="1" dirty="0"/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>
                <a:solidFill>
                  <a:srgbClr val="0066FF"/>
                </a:solidFill>
              </a:rPr>
              <a:t>2. Постає формою людського самоусвідомлення, мисленням під кутом зору людини, її життєвого вибору</a:t>
            </a:r>
            <a:endParaRPr lang="ru-RU" sz="2400" b="1" i="1" dirty="0">
              <a:solidFill>
                <a:srgbClr val="0066FF"/>
              </a:solidFill>
            </a:endParaRPr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/>
              <a:t>3.Окреслює дійсність не лише такою, якою вона є , а й такою, якою має бути</a:t>
            </a:r>
            <a:endParaRPr lang="ru-RU" sz="2400" b="1" i="1" dirty="0"/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>
                <a:solidFill>
                  <a:srgbClr val="0066FF"/>
                </a:solidFill>
              </a:rPr>
              <a:t>4.Є більшою мірою мисленням про мислення, ніж мисленням та думкою про якусь реальність</a:t>
            </a:r>
            <a:endParaRPr lang="ru-RU" sz="2400" b="1" i="1" dirty="0">
              <a:solidFill>
                <a:srgbClr val="0066FF"/>
              </a:solidFill>
            </a:endParaRPr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/>
              <a:t>5.Постає </a:t>
            </a:r>
            <a:r>
              <a:rPr lang="uk-UA" sz="2400" b="1" i="1" dirty="0" err="1" smtClean="0"/>
              <a:t>внутрішньопов</a:t>
            </a:r>
            <a:r>
              <a:rPr lang="ru-RU" sz="2400" b="1" i="1" dirty="0" smtClean="0"/>
              <a:t>'я</a:t>
            </a:r>
            <a:r>
              <a:rPr lang="uk-UA" sz="2400" b="1" i="1" dirty="0" err="1"/>
              <a:t>заним</a:t>
            </a:r>
            <a:r>
              <a:rPr lang="uk-UA" sz="2400" b="1" i="1" dirty="0"/>
              <a:t> , логічно послідовним, аргументованим та обґрунтованим</a:t>
            </a:r>
          </a:p>
          <a:p>
            <a:pPr algn="ctr">
              <a:tabLst>
                <a:tab pos="457200" algn="l"/>
                <a:tab pos="4292600" algn="l"/>
              </a:tabLst>
              <a:defRPr/>
            </a:pPr>
            <a:r>
              <a:rPr lang="uk-UA" sz="2400" b="1" i="1" dirty="0">
                <a:solidFill>
                  <a:srgbClr val="0066FF"/>
                </a:solidFill>
              </a:rPr>
              <a:t>6.Прагне поставити і розв’язати граничні, абсолютні проблеми людського буття</a:t>
            </a:r>
            <a:r>
              <a:rPr lang="ru-RU" sz="2400" b="1" i="1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416800" cy="1152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228600">
              <a:srgbClr val="00FFFF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>
              <a:defRPr/>
            </a:pP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Риси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філософського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мислення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57188" y="5715000"/>
            <a:ext cx="647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800" b="1" i="1">
                <a:solidFill>
                  <a:srgbClr val="FF0000"/>
                </a:solidFill>
              </a:rPr>
              <a:t>«Все є лише проявами життя»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 rot="5400000">
            <a:off x="4752976" y="2600325"/>
            <a:ext cx="5903912" cy="10810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3" lon="20699993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ru-RU" sz="3600" kern="10">
                <a:ln w="9525">
                  <a:round/>
                  <a:headEnd/>
                  <a:tailEnd/>
                </a:ln>
                <a:latin typeface="Arial"/>
                <a:cs typeface="Arial"/>
              </a:rPr>
              <a:t>Фрідріх Ніцше </a:t>
            </a:r>
          </a:p>
        </p:txBody>
      </p:sp>
      <p:pic>
        <p:nvPicPr>
          <p:cNvPr id="14345" name="Picture 9" descr="fridrih_nics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211529" cy="50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92500" y="981075"/>
            <a:ext cx="4873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i="1" dirty="0"/>
              <a:t> </a:t>
            </a:r>
            <a:r>
              <a:rPr lang="uk-UA" sz="2800" b="1" i="1" dirty="0">
                <a:solidFill>
                  <a:srgbClr val="FF0000"/>
                </a:solidFill>
              </a:rPr>
              <a:t>«Доля людини покладена на неї саму…»</a:t>
            </a:r>
            <a:endParaRPr lang="ru-RU" sz="28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uk-UA" sz="2800" b="1" i="1" dirty="0"/>
          </a:p>
        </p:txBody>
      </p:sp>
      <p:pic>
        <p:nvPicPr>
          <p:cNvPr id="4102" name="Picture 6" descr="sartre-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997200"/>
            <a:ext cx="254158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87450" y="5013325"/>
            <a:ext cx="4264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rgbClr val="FF0000"/>
                </a:solidFill>
              </a:rPr>
              <a:t>«Людина  - це передусім проект…»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107" name="Picture 11" descr="sartre-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65175"/>
            <a:ext cx="25066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WordArt 16" descr="Песок"/>
          <p:cNvSpPr>
            <a:spLocks noChangeArrowheads="1" noChangeShapeType="1" noTextEdit="1"/>
          </p:cNvSpPr>
          <p:nvPr/>
        </p:nvSpPr>
        <p:spPr bwMode="auto">
          <a:xfrm rot="5400000">
            <a:off x="-2538413" y="2798763"/>
            <a:ext cx="6048375" cy="971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Жан-Поль Сартр</a:t>
            </a:r>
          </a:p>
        </p:txBody>
      </p:sp>
      <p:sp>
        <p:nvSpPr>
          <p:cNvPr id="4113" name="WordArt 17" descr="Песок"/>
          <p:cNvSpPr>
            <a:spLocks noChangeArrowheads="1" noChangeShapeType="1" noTextEdit="1"/>
          </p:cNvSpPr>
          <p:nvPr/>
        </p:nvSpPr>
        <p:spPr bwMode="auto">
          <a:xfrm rot="5400000">
            <a:off x="5384006" y="2832895"/>
            <a:ext cx="6264275" cy="97631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Жан-Поль Сартр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12" grpId="0" animBg="1"/>
      <p:bldP spid="41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464050" y="333375"/>
            <a:ext cx="46799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>
                <a:solidFill>
                  <a:srgbClr val="0066FF"/>
                </a:solidFill>
              </a:rPr>
              <a:t>«Розмірковувати про смерть означає розмірковувати про свободу. Хто навчиться помирати, той забуде, що таке бути рабом». </a:t>
            </a:r>
          </a:p>
        </p:txBody>
      </p:sp>
      <p:pic>
        <p:nvPicPr>
          <p:cNvPr id="8198" name="Picture 6" descr="Montaigne.jpg image by Lab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4923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Image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26955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79388" y="4005263"/>
            <a:ext cx="32400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66FF"/>
                </a:solidFill>
              </a:rPr>
              <a:t>« Міра життя – не в його тривалості, а в тому, як ви його використали».  </a:t>
            </a: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 rot="5400000">
            <a:off x="1115219" y="2853531"/>
            <a:ext cx="5759450" cy="7191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Мішель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 Монтень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2" grpId="0"/>
      <p:bldP spid="82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619250" y="260350"/>
            <a:ext cx="6913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/>
              <a:t>Кожен знає той світ, який йому відкрився через його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діяльність,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працю, </a:t>
            </a:r>
            <a:r>
              <a:rPr lang="uk-UA" sz="2400" b="1">
                <a:sym typeface="Wingdings" pitchFamily="2" charset="2"/>
              </a:rPr>
              <a:t> </a:t>
            </a:r>
            <a:r>
              <a:rPr lang="uk-UA" sz="2400" b="1"/>
              <a:t>пізнання,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експерименти, </a:t>
            </a:r>
            <a:r>
              <a:rPr lang="uk-UA" sz="2400" b="1">
                <a:sym typeface="Wingdings" pitchFamily="2" charset="2"/>
              </a:rPr>
              <a:t></a:t>
            </a:r>
            <a:r>
              <a:rPr lang="uk-UA" sz="2400" b="1"/>
              <a:t> фантазію і т. ін. </a:t>
            </a:r>
          </a:p>
        </p:txBody>
      </p:sp>
      <p:pic>
        <p:nvPicPr>
          <p:cNvPr id="10247" name="Picture 7" descr="shope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73238"/>
            <a:ext cx="2736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787901" y="2708275"/>
            <a:ext cx="4356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«Світ є нашим уявленням» </a:t>
            </a:r>
          </a:p>
        </p:txBody>
      </p:sp>
      <p:sp>
        <p:nvSpPr>
          <p:cNvPr id="10254" name="WordArt 14"/>
          <p:cNvSpPr>
            <a:spLocks noChangeArrowheads="1" noChangeShapeType="1" noTextEdit="1"/>
          </p:cNvSpPr>
          <p:nvPr/>
        </p:nvSpPr>
        <p:spPr bwMode="auto">
          <a:xfrm rot="5400000">
            <a:off x="-2320925" y="2905125"/>
            <a:ext cx="6337300" cy="104775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Артур </a:t>
            </a:r>
            <a:r>
              <a:rPr lang="ru-RU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Шопенгауер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51" grpId="0"/>
      <p:bldP spid="102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857750" y="1357313"/>
            <a:ext cx="4032250" cy="4524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uk-UA" sz="3200" b="1" i="1" dirty="0">
                <a:solidFill>
                  <a:srgbClr val="FFFF00"/>
                </a:solidFill>
              </a:rPr>
              <a:t>«Людина є отвором у бутті», бо на рівні людини та через людину глибинні потенції буття вперше виходять у своє виявлення</a:t>
            </a:r>
            <a:r>
              <a:rPr lang="uk-UA" sz="3200" b="1" i="1" dirty="0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12294" name="Picture 6" descr="he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92150"/>
            <a:ext cx="30289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 rot="5400000">
            <a:off x="-2197893" y="2853531"/>
            <a:ext cx="6121400" cy="93503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 err="1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Мартін</a:t>
            </a:r>
            <a:r>
              <a:rPr lang="ru-RU" sz="3600" b="1" kern="10" dirty="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Хайдеггер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188" y="928688"/>
            <a:ext cx="7920037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3200" b="1" i="1" dirty="0"/>
              <a:t>Отже, народжуючись, людина, для </a:t>
            </a:r>
            <a:r>
              <a:rPr lang="uk-UA" sz="3200" b="1" i="1" dirty="0" smtClean="0"/>
              <a:t>того, </a:t>
            </a:r>
            <a:r>
              <a:rPr lang="uk-UA" sz="3200" b="1" i="1" dirty="0"/>
              <a:t>щоб стати людиною, повинна опанувати способами соціокультурної поведінки, навчитися діяти з допомогою предметів культури. </a:t>
            </a:r>
          </a:p>
          <a:p>
            <a:pPr algn="ctr">
              <a:defRPr/>
            </a:pPr>
            <a:r>
              <a:rPr lang="uk-UA" sz="3200" b="1" i="1" dirty="0"/>
              <a:t>Вона має навчитися прямої ходи, їсти з посуду, писати, водити автомобіль та ін.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11188" y="557213"/>
            <a:ext cx="8069262" cy="16922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3200" b="1" i="1" u="sng" dirty="0">
                <a:solidFill>
                  <a:srgbClr val="F551E1"/>
                </a:solidFill>
              </a:rPr>
              <a:t>Світогляд</a:t>
            </a:r>
            <a:r>
              <a:rPr lang="uk-UA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400" b="1" dirty="0"/>
              <a:t>– це сукупність узагальнених уявлень людини про себе, світ, свої взаємини із світом, про своє місце в світі та своє життєве призначення</a:t>
            </a:r>
            <a:r>
              <a:rPr lang="uk-UA" sz="2400" dirty="0"/>
              <a:t>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8625" y="2571744"/>
            <a:ext cx="85455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800" b="1" i="1" dirty="0"/>
              <a:t>Світогляд – не просто знання, а деяке інтегральне духовне утворення, оскільки:</a:t>
            </a:r>
            <a:endParaRPr lang="ru-RU" sz="2800" b="1" i="1" dirty="0"/>
          </a:p>
          <a:p>
            <a:pPr algn="ctr"/>
            <a:r>
              <a:rPr lang="uk-UA" sz="2800" b="1" dirty="0">
                <a:solidFill>
                  <a:srgbClr val="0066FF"/>
                </a:solidFill>
              </a:rPr>
              <a:t>а) він повинен надавати людині не стільки поглиблені знання про закони тих чи інших сфер реальності, а знання разом із оцінкою, відношенням;</a:t>
            </a:r>
            <a:endParaRPr lang="ru-RU" sz="2800" b="1" dirty="0">
              <a:solidFill>
                <a:srgbClr val="0066FF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б) предметом світогляду – відношення «людина – світ» постає майже неозорим, безмежним і тому до певної міри невизначеним.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943</Words>
  <Application>Microsoft Office PowerPoint</Application>
  <PresentationFormat>Экран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Особливості становища людини у світі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Історичні типи світогляду</vt:lpstr>
      <vt:lpstr>МІФОЛОГІЯ</vt:lpstr>
      <vt:lpstr>Сфери духовної діяльності, які виділилися із міфу</vt:lpstr>
      <vt:lpstr>Презентация PowerPoint</vt:lpstr>
      <vt:lpstr>Презентация PowerPoint</vt:lpstr>
      <vt:lpstr>РЕЛІГІЯ</vt:lpstr>
      <vt:lpstr>Основні риси релігійного світогляду </vt:lpstr>
      <vt:lpstr>Основні світові релігії:  буддизм, християнство, іслам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Maksim Kitskaylo</cp:lastModifiedBy>
  <cp:revision>12</cp:revision>
  <dcterms:created xsi:type="dcterms:W3CDTF">2012-04-12T06:20:03Z</dcterms:created>
  <dcterms:modified xsi:type="dcterms:W3CDTF">2018-09-25T09:31:44Z</dcterms:modified>
</cp:coreProperties>
</file>