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FF"/>
    <a:srgbClr val="FF3300"/>
    <a:srgbClr val="FFCC99"/>
    <a:srgbClr val="6666FF"/>
    <a:srgbClr val="D60093"/>
    <a:srgbClr val="FF66FF"/>
    <a:srgbClr val="00FFCC"/>
    <a:srgbClr val="9999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52" d="100"/>
          <a:sy n="52" d="100"/>
        </p:scale>
        <p:origin x="78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D4873-9BB5-43B0-AB7C-2B8832FF23F3}" type="datetimeFigureOut">
              <a:rPr lang="uk-UA" smtClean="0"/>
              <a:t>24.03.2017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CC38-F558-42B8-ADED-EAFFF58D8F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5713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D4873-9BB5-43B0-AB7C-2B8832FF23F3}" type="datetimeFigureOut">
              <a:rPr lang="uk-UA" smtClean="0"/>
              <a:t>24.03.2017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CC38-F558-42B8-ADED-EAFFF58D8F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30556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D4873-9BB5-43B0-AB7C-2B8832FF23F3}" type="datetimeFigureOut">
              <a:rPr lang="uk-UA" smtClean="0"/>
              <a:t>24.03.2017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CC38-F558-42B8-ADED-EAFFF58D8F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398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D4873-9BB5-43B0-AB7C-2B8832FF23F3}" type="datetimeFigureOut">
              <a:rPr lang="uk-UA" smtClean="0"/>
              <a:t>24.03.2017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CC38-F558-42B8-ADED-EAFFF58D8F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7079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D4873-9BB5-43B0-AB7C-2B8832FF23F3}" type="datetimeFigureOut">
              <a:rPr lang="uk-UA" smtClean="0"/>
              <a:t>24.03.2017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CC38-F558-42B8-ADED-EAFFF58D8F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085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D4873-9BB5-43B0-AB7C-2B8832FF23F3}" type="datetimeFigureOut">
              <a:rPr lang="uk-UA" smtClean="0"/>
              <a:t>24.03.2017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CC38-F558-42B8-ADED-EAFFF58D8F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7675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D4873-9BB5-43B0-AB7C-2B8832FF23F3}" type="datetimeFigureOut">
              <a:rPr lang="uk-UA" smtClean="0"/>
              <a:t>24.03.2017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CC38-F558-42B8-ADED-EAFFF58D8F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512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D4873-9BB5-43B0-AB7C-2B8832FF23F3}" type="datetimeFigureOut">
              <a:rPr lang="uk-UA" smtClean="0"/>
              <a:t>24.03.2017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CC38-F558-42B8-ADED-EAFFF58D8F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17895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D4873-9BB5-43B0-AB7C-2B8832FF23F3}" type="datetimeFigureOut">
              <a:rPr lang="uk-UA" smtClean="0"/>
              <a:t>24.03.2017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CC38-F558-42B8-ADED-EAFFF58D8F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58671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D4873-9BB5-43B0-AB7C-2B8832FF23F3}" type="datetimeFigureOut">
              <a:rPr lang="uk-UA" smtClean="0"/>
              <a:t>24.03.2017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CC38-F558-42B8-ADED-EAFFF58D8F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49397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D4873-9BB5-43B0-AB7C-2B8832FF23F3}" type="datetimeFigureOut">
              <a:rPr lang="uk-UA" smtClean="0"/>
              <a:t>24.03.2017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CC38-F558-42B8-ADED-EAFFF58D8F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8392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D4873-9BB5-43B0-AB7C-2B8832FF23F3}" type="datetimeFigureOut">
              <a:rPr lang="uk-UA" smtClean="0"/>
              <a:t>24.03.2017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2CC38-F558-42B8-ADED-EAFFF58D8F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82497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66675" y="114300"/>
            <a:ext cx="12258675" cy="6858000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22136" y="2024360"/>
            <a:ext cx="766203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О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</a:t>
            </a:r>
            <a:r>
              <a:rPr lang="uk-UA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о</a:t>
            </a:r>
            <a:r>
              <a:rPr lang="ru-RU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бливості</a:t>
            </a:r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харчування</a:t>
            </a:r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endParaRPr lang="ru-RU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ru-RU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підлітків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6119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6000" b="1" dirty="0" smtClean="0">
                <a:solidFill>
                  <a:srgbClr val="D60093"/>
                </a:solidFill>
              </a:rPr>
              <a:t>Вступ</a:t>
            </a:r>
            <a:r>
              <a:rPr lang="uk-UA" dirty="0" smtClean="0"/>
              <a:t>	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457200" lvl="1" indent="0" algn="just">
              <a:buNone/>
            </a:pPr>
            <a:r>
              <a:rPr lang="uk-UA" dirty="0" smtClean="0"/>
              <a:t>	</a:t>
            </a:r>
            <a:r>
              <a:rPr lang="uk-UA" b="1" dirty="0" smtClean="0">
                <a:solidFill>
                  <a:srgbClr val="6666FF"/>
                </a:solidFill>
              </a:rPr>
              <a:t>Підлітки швидко ростуть</a:t>
            </a:r>
            <a:r>
              <a:rPr lang="en-US" b="1" dirty="0" smtClean="0">
                <a:solidFill>
                  <a:srgbClr val="6666FF"/>
                </a:solidFill>
              </a:rPr>
              <a:t>,</a:t>
            </a:r>
            <a:r>
              <a:rPr lang="uk-UA" b="1" dirty="0" smtClean="0">
                <a:solidFill>
                  <a:srgbClr val="6666FF"/>
                </a:solidFill>
              </a:rPr>
              <a:t> багато рухаються</a:t>
            </a:r>
            <a:r>
              <a:rPr lang="en-US" b="1" dirty="0" smtClean="0">
                <a:solidFill>
                  <a:srgbClr val="6666FF"/>
                </a:solidFill>
              </a:rPr>
              <a:t>,</a:t>
            </a:r>
            <a:r>
              <a:rPr lang="uk-UA" b="1" dirty="0" smtClean="0">
                <a:solidFill>
                  <a:srgbClr val="6666FF"/>
                </a:solidFill>
              </a:rPr>
              <a:t> активно спілкуються. Як харчуватися</a:t>
            </a:r>
            <a:r>
              <a:rPr lang="en-US" b="1" dirty="0" smtClean="0">
                <a:solidFill>
                  <a:srgbClr val="6666FF"/>
                </a:solidFill>
              </a:rPr>
              <a:t>,</a:t>
            </a:r>
            <a:r>
              <a:rPr lang="uk-UA" b="1" dirty="0" smtClean="0">
                <a:solidFill>
                  <a:srgbClr val="6666FF"/>
                </a:solidFill>
              </a:rPr>
              <a:t> щоб зростати здоровими та сильними?				Їжу</a:t>
            </a:r>
            <a:r>
              <a:rPr lang="en-US" b="1" dirty="0" smtClean="0">
                <a:solidFill>
                  <a:srgbClr val="6666FF"/>
                </a:solidFill>
              </a:rPr>
              <a:t>,</a:t>
            </a:r>
            <a:r>
              <a:rPr lang="uk-UA" b="1" dirty="0" smtClean="0">
                <a:solidFill>
                  <a:srgbClr val="6666FF"/>
                </a:solidFill>
              </a:rPr>
              <a:t> яку споживаєш</a:t>
            </a:r>
            <a:r>
              <a:rPr lang="en-US" b="1" dirty="0" smtClean="0">
                <a:solidFill>
                  <a:srgbClr val="6666FF"/>
                </a:solidFill>
              </a:rPr>
              <a:t>,</a:t>
            </a:r>
            <a:r>
              <a:rPr lang="uk-UA" b="1" dirty="0" smtClean="0">
                <a:solidFill>
                  <a:srgbClr val="6666FF"/>
                </a:solidFill>
              </a:rPr>
              <a:t> має бути багатими на поживні речовини</a:t>
            </a:r>
            <a:r>
              <a:rPr lang="en-US" b="1" dirty="0" smtClean="0">
                <a:solidFill>
                  <a:srgbClr val="6666FF"/>
                </a:solidFill>
              </a:rPr>
              <a:t> </a:t>
            </a:r>
            <a:r>
              <a:rPr lang="uk-UA" b="1" dirty="0" smtClean="0">
                <a:solidFill>
                  <a:srgbClr val="6666FF"/>
                </a:solidFill>
              </a:rPr>
              <a:t>-</a:t>
            </a:r>
            <a:r>
              <a:rPr lang="en-US" b="1" dirty="0" smtClean="0">
                <a:solidFill>
                  <a:srgbClr val="6666FF"/>
                </a:solidFill>
              </a:rPr>
              <a:t> </a:t>
            </a:r>
            <a:r>
              <a:rPr lang="uk-UA" b="1" dirty="0" smtClean="0">
                <a:solidFill>
                  <a:srgbClr val="6666FF"/>
                </a:solidFill>
              </a:rPr>
              <a:t>цінною для харчування</a:t>
            </a:r>
            <a:r>
              <a:rPr lang="en-US" b="1" dirty="0" smtClean="0">
                <a:solidFill>
                  <a:srgbClr val="6666FF"/>
                </a:solidFill>
              </a:rPr>
              <a:t>,</a:t>
            </a:r>
            <a:r>
              <a:rPr lang="uk-UA" b="1" dirty="0" smtClean="0">
                <a:solidFill>
                  <a:srgbClr val="6666FF"/>
                </a:solidFill>
              </a:rPr>
              <a:t> або поживною.							Їжу</a:t>
            </a:r>
            <a:r>
              <a:rPr lang="en-US" b="1" dirty="0" smtClean="0">
                <a:solidFill>
                  <a:srgbClr val="6666FF"/>
                </a:solidFill>
              </a:rPr>
              <a:t>,</a:t>
            </a:r>
            <a:r>
              <a:rPr lang="uk-UA" b="1" dirty="0" smtClean="0">
                <a:solidFill>
                  <a:srgbClr val="6666FF"/>
                </a:solidFill>
              </a:rPr>
              <a:t> яку людина з</a:t>
            </a:r>
            <a:r>
              <a:rPr lang="en-US" b="1" dirty="0" smtClean="0">
                <a:solidFill>
                  <a:srgbClr val="6666FF"/>
                </a:solidFill>
              </a:rPr>
              <a:t>`</a:t>
            </a:r>
            <a:r>
              <a:rPr lang="uk-UA" b="1" dirty="0" smtClean="0">
                <a:solidFill>
                  <a:srgbClr val="6666FF"/>
                </a:solidFill>
              </a:rPr>
              <a:t>їдає за день</a:t>
            </a:r>
            <a:r>
              <a:rPr lang="en-US" b="1" dirty="0" smtClean="0">
                <a:solidFill>
                  <a:srgbClr val="6666FF"/>
                </a:solidFill>
              </a:rPr>
              <a:t>,</a:t>
            </a:r>
            <a:r>
              <a:rPr lang="uk-UA" b="1" dirty="0" smtClean="0">
                <a:solidFill>
                  <a:srgbClr val="6666FF"/>
                </a:solidFill>
              </a:rPr>
              <a:t> називають добовим раціоном.</a:t>
            </a:r>
            <a:r>
              <a:rPr lang="en-US" b="1" dirty="0" smtClean="0">
                <a:solidFill>
                  <a:srgbClr val="6666FF"/>
                </a:solidFill>
              </a:rPr>
              <a:t> </a:t>
            </a:r>
            <a:r>
              <a:rPr lang="uk-UA" b="1" dirty="0" smtClean="0">
                <a:solidFill>
                  <a:srgbClr val="6666FF"/>
                </a:solidFill>
              </a:rPr>
              <a:t>У добовому раціоні бажано чергувати різні продукти:</a:t>
            </a:r>
            <a:r>
              <a:rPr lang="en-US" b="1" dirty="0" smtClean="0">
                <a:solidFill>
                  <a:srgbClr val="6666FF"/>
                </a:solidFill>
              </a:rPr>
              <a:t> </a:t>
            </a:r>
            <a:r>
              <a:rPr lang="uk-UA" b="1" dirty="0" smtClean="0">
                <a:solidFill>
                  <a:srgbClr val="6666FF"/>
                </a:solidFill>
              </a:rPr>
              <a:t>м</a:t>
            </a:r>
            <a:r>
              <a:rPr lang="en-US" b="1" dirty="0" smtClean="0">
                <a:solidFill>
                  <a:srgbClr val="6666FF"/>
                </a:solidFill>
              </a:rPr>
              <a:t>`</a:t>
            </a:r>
            <a:r>
              <a:rPr lang="uk-UA" b="1" dirty="0" smtClean="0">
                <a:solidFill>
                  <a:srgbClr val="6666FF"/>
                </a:solidFill>
              </a:rPr>
              <a:t>ясо</a:t>
            </a:r>
            <a:r>
              <a:rPr lang="en-US" b="1" dirty="0" smtClean="0">
                <a:solidFill>
                  <a:srgbClr val="6666FF"/>
                </a:solidFill>
              </a:rPr>
              <a:t>,</a:t>
            </a:r>
            <a:r>
              <a:rPr lang="uk-UA" b="1" dirty="0" smtClean="0">
                <a:solidFill>
                  <a:srgbClr val="6666FF"/>
                </a:solidFill>
              </a:rPr>
              <a:t> крупи</a:t>
            </a:r>
            <a:r>
              <a:rPr lang="en-US" b="1" dirty="0" smtClean="0">
                <a:solidFill>
                  <a:srgbClr val="6666FF"/>
                </a:solidFill>
              </a:rPr>
              <a:t>,</a:t>
            </a:r>
            <a:r>
              <a:rPr lang="uk-UA" b="1" dirty="0" smtClean="0">
                <a:solidFill>
                  <a:srgbClr val="6666FF"/>
                </a:solidFill>
              </a:rPr>
              <a:t> овочі</a:t>
            </a:r>
            <a:r>
              <a:rPr lang="en-US" b="1" dirty="0" smtClean="0">
                <a:solidFill>
                  <a:srgbClr val="6666FF"/>
                </a:solidFill>
              </a:rPr>
              <a:t>,</a:t>
            </a:r>
            <a:r>
              <a:rPr lang="uk-UA" b="1" dirty="0" smtClean="0">
                <a:solidFill>
                  <a:srgbClr val="6666FF"/>
                </a:solidFill>
              </a:rPr>
              <a:t> фрукти</a:t>
            </a:r>
            <a:r>
              <a:rPr lang="en-US" b="1" dirty="0" smtClean="0">
                <a:solidFill>
                  <a:srgbClr val="6666FF"/>
                </a:solidFill>
              </a:rPr>
              <a:t>,</a:t>
            </a:r>
            <a:r>
              <a:rPr lang="uk-UA" b="1" dirty="0" smtClean="0">
                <a:solidFill>
                  <a:srgbClr val="6666FF"/>
                </a:solidFill>
              </a:rPr>
              <a:t> молочні продукти</a:t>
            </a:r>
            <a:r>
              <a:rPr lang="en-US" b="1" dirty="0" smtClean="0">
                <a:solidFill>
                  <a:srgbClr val="6666FF"/>
                </a:solidFill>
              </a:rPr>
              <a:t>.</a:t>
            </a:r>
            <a:r>
              <a:rPr lang="uk-UA" b="1" dirty="0" smtClean="0">
                <a:solidFill>
                  <a:srgbClr val="6666FF"/>
                </a:solidFill>
              </a:rPr>
              <a:t>  </a:t>
            </a:r>
            <a:endParaRPr lang="uk-UA" b="1" dirty="0">
              <a:solidFill>
                <a:srgbClr val="66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43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1575" y="0"/>
            <a:ext cx="10829925" cy="4405743"/>
          </a:xfrm>
        </p:spPr>
        <p:txBody>
          <a:bodyPr>
            <a:normAutofit fontScale="90000"/>
          </a:bodyPr>
          <a:lstStyle/>
          <a:p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	</a:t>
            </a:r>
            <a:r>
              <a:rPr lang="uk-UA" dirty="0" smtClean="0">
                <a:solidFill>
                  <a:srgbClr val="FF66FF"/>
                </a:solidFill>
              </a:rPr>
              <a:t>Сн</a:t>
            </a:r>
            <a:r>
              <a:rPr lang="uk-UA" dirty="0" smtClean="0">
                <a:solidFill>
                  <a:srgbClr val="FF66CC"/>
                </a:solidFill>
              </a:rPr>
              <a:t>іданок - це </a:t>
            </a:r>
            <a:r>
              <a:rPr lang="uk-UA" dirty="0" smtClean="0">
                <a:solidFill>
                  <a:srgbClr val="FF66CC"/>
                </a:solidFill>
              </a:rPr>
              <a:t>перший і найважливіший прийом їжі</a:t>
            </a:r>
            <a:r>
              <a:rPr lang="en-US" dirty="0" smtClean="0">
                <a:solidFill>
                  <a:srgbClr val="FF66CC"/>
                </a:solidFill>
              </a:rPr>
              <a:t>,</a:t>
            </a:r>
            <a:r>
              <a:rPr lang="uk-UA" dirty="0" smtClean="0">
                <a:solidFill>
                  <a:srgbClr val="FF66CC"/>
                </a:solidFill>
              </a:rPr>
              <a:t> його </a:t>
            </a:r>
            <a:r>
              <a:rPr lang="uk-UA" dirty="0" smtClean="0">
                <a:solidFill>
                  <a:srgbClr val="FF66CC"/>
                </a:solidFill>
              </a:rPr>
              <a:t>ніколи не потрібно пропускати</a:t>
            </a:r>
            <a:r>
              <a:rPr lang="uk-UA" dirty="0" smtClean="0">
                <a:solidFill>
                  <a:srgbClr val="FF66CC"/>
                </a:solidFill>
              </a:rPr>
              <a:t>. Правильний </a:t>
            </a:r>
            <a:r>
              <a:rPr lang="uk-UA" dirty="0" smtClean="0">
                <a:solidFill>
                  <a:srgbClr val="FF66CC"/>
                </a:solidFill>
              </a:rPr>
              <a:t>сніданок означає</a:t>
            </a:r>
            <a:r>
              <a:rPr lang="en-US" dirty="0" smtClean="0">
                <a:solidFill>
                  <a:srgbClr val="FF66CC"/>
                </a:solidFill>
              </a:rPr>
              <a:t>,</a:t>
            </a:r>
            <a:r>
              <a:rPr lang="uk-UA" dirty="0" smtClean="0">
                <a:solidFill>
                  <a:srgbClr val="FF66CC"/>
                </a:solidFill>
              </a:rPr>
              <a:t> що </a:t>
            </a:r>
            <a:r>
              <a:rPr lang="uk-UA" dirty="0" smtClean="0">
                <a:solidFill>
                  <a:srgbClr val="FF66CC"/>
                </a:solidFill>
              </a:rPr>
              <a:t>людина повинна отримати достатню кількість вітаміну С</a:t>
            </a:r>
            <a:r>
              <a:rPr lang="en-US" dirty="0" smtClean="0">
                <a:solidFill>
                  <a:srgbClr val="FF66CC"/>
                </a:solidFill>
              </a:rPr>
              <a:t>,</a:t>
            </a:r>
            <a:r>
              <a:rPr lang="uk-UA" dirty="0" smtClean="0">
                <a:solidFill>
                  <a:srgbClr val="FF66CC"/>
                </a:solidFill>
              </a:rPr>
              <a:t> кальцію</a:t>
            </a:r>
            <a:r>
              <a:rPr lang="en-US" dirty="0" smtClean="0">
                <a:solidFill>
                  <a:srgbClr val="FF66CC"/>
                </a:solidFill>
              </a:rPr>
              <a:t>,</a:t>
            </a:r>
            <a:r>
              <a:rPr lang="uk-UA" dirty="0" smtClean="0">
                <a:solidFill>
                  <a:srgbClr val="FF66CC"/>
                </a:solidFill>
              </a:rPr>
              <a:t> калію</a:t>
            </a:r>
            <a:r>
              <a:rPr lang="en-US" dirty="0" smtClean="0">
                <a:solidFill>
                  <a:srgbClr val="FF66CC"/>
                </a:solidFill>
              </a:rPr>
              <a:t>,</a:t>
            </a:r>
            <a:r>
              <a:rPr lang="uk-UA" dirty="0" smtClean="0">
                <a:solidFill>
                  <a:srgbClr val="FF66CC"/>
                </a:solidFill>
              </a:rPr>
              <a:t> заліза</a:t>
            </a:r>
            <a:r>
              <a:rPr lang="en-US" dirty="0" smtClean="0">
                <a:solidFill>
                  <a:srgbClr val="FF66CC"/>
                </a:solidFill>
              </a:rPr>
              <a:t>,</a:t>
            </a:r>
            <a:r>
              <a:rPr lang="uk-UA" dirty="0" smtClean="0">
                <a:solidFill>
                  <a:srgbClr val="FF66CC"/>
                </a:solidFill>
              </a:rPr>
              <a:t> клітковини </a:t>
            </a:r>
            <a:r>
              <a:rPr lang="uk-UA" dirty="0" smtClean="0">
                <a:solidFill>
                  <a:srgbClr val="FF66CC"/>
                </a:solidFill>
              </a:rPr>
              <a:t>та вуглеводів</a:t>
            </a:r>
            <a:r>
              <a:rPr lang="uk-UA" dirty="0" smtClean="0">
                <a:solidFill>
                  <a:srgbClr val="FF66CC"/>
                </a:solidFill>
              </a:rPr>
              <a:t>. Сніданком </a:t>
            </a:r>
            <a:r>
              <a:rPr lang="uk-UA" dirty="0" smtClean="0">
                <a:solidFill>
                  <a:srgbClr val="FF66CC"/>
                </a:solidFill>
              </a:rPr>
              <a:t>може бути: чай</a:t>
            </a:r>
            <a:r>
              <a:rPr lang="en-US" dirty="0" smtClean="0">
                <a:solidFill>
                  <a:srgbClr val="FF66CC"/>
                </a:solidFill>
              </a:rPr>
              <a:t>,</a:t>
            </a:r>
            <a:r>
              <a:rPr lang="uk-UA" dirty="0" smtClean="0">
                <a:solidFill>
                  <a:srgbClr val="FF66CC"/>
                </a:solidFill>
              </a:rPr>
              <a:t> каша</a:t>
            </a:r>
            <a:r>
              <a:rPr lang="en-US" dirty="0" smtClean="0">
                <a:solidFill>
                  <a:srgbClr val="FF66CC"/>
                </a:solidFill>
              </a:rPr>
              <a:t>,</a:t>
            </a:r>
            <a:r>
              <a:rPr lang="uk-UA" dirty="0" smtClean="0">
                <a:solidFill>
                  <a:srgbClr val="FF66CC"/>
                </a:solidFill>
              </a:rPr>
              <a:t> запіканка</a:t>
            </a:r>
            <a:r>
              <a:rPr lang="en-US" dirty="0" smtClean="0">
                <a:solidFill>
                  <a:srgbClr val="FF66CC"/>
                </a:solidFill>
              </a:rPr>
              <a:t>,</a:t>
            </a:r>
            <a:r>
              <a:rPr lang="uk-UA" dirty="0" smtClean="0">
                <a:solidFill>
                  <a:srgbClr val="FF66CC"/>
                </a:solidFill>
              </a:rPr>
              <a:t> молоко і тост з джемом.</a:t>
            </a: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330" y="4562477"/>
            <a:ext cx="3309680" cy="2028824"/>
          </a:xfrm>
        </p:spPr>
      </p:pic>
    </p:spTree>
    <p:extLst>
      <p:ext uri="{BB962C8B-B14F-4D97-AF65-F5344CB8AC3E}">
        <p14:creationId xmlns:p14="http://schemas.microsoft.com/office/powerpoint/2010/main" val="209822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 descr="Білкова дієта: докладне меню на 14 днів ...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876" y="2314575"/>
            <a:ext cx="6134100" cy="4543425"/>
          </a:xfr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000125" y="107950"/>
            <a:ext cx="10572750" cy="194945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66CC"/>
                </a:solidFill>
              </a:rPr>
              <a:t>	Другий сніданок - це </a:t>
            </a:r>
            <a:r>
              <a:rPr lang="uk-UA" dirty="0" smtClean="0">
                <a:solidFill>
                  <a:srgbClr val="FF66CC"/>
                </a:solidFill>
              </a:rPr>
              <a:t>їжа</a:t>
            </a:r>
            <a:r>
              <a:rPr lang="en-US" dirty="0" smtClean="0">
                <a:solidFill>
                  <a:srgbClr val="FF66CC"/>
                </a:solidFill>
              </a:rPr>
              <a:t>,</a:t>
            </a:r>
            <a:r>
              <a:rPr lang="uk-UA" dirty="0" smtClean="0">
                <a:solidFill>
                  <a:srgbClr val="FF66CC"/>
                </a:solidFill>
              </a:rPr>
              <a:t> яку їдять після сніданку</a:t>
            </a:r>
            <a:r>
              <a:rPr lang="en-US" dirty="0" smtClean="0">
                <a:solidFill>
                  <a:srgbClr val="FF66CC"/>
                </a:solidFill>
              </a:rPr>
              <a:t>,</a:t>
            </a:r>
            <a:r>
              <a:rPr lang="uk-UA" dirty="0" smtClean="0">
                <a:solidFill>
                  <a:srgbClr val="FF66CC"/>
                </a:solidFill>
              </a:rPr>
              <a:t> але до обіду</a:t>
            </a:r>
            <a:r>
              <a:rPr lang="uk-UA" dirty="0" smtClean="0">
                <a:solidFill>
                  <a:srgbClr val="FF66CC"/>
                </a:solidFill>
              </a:rPr>
              <a:t>. Другим </a:t>
            </a:r>
            <a:r>
              <a:rPr lang="uk-UA" dirty="0" smtClean="0">
                <a:solidFill>
                  <a:srgbClr val="FF66CC"/>
                </a:solidFill>
              </a:rPr>
              <a:t>сніданком може бути</a:t>
            </a:r>
            <a:r>
              <a:rPr lang="uk-UA" dirty="0" smtClean="0">
                <a:solidFill>
                  <a:srgbClr val="FF66CC"/>
                </a:solidFill>
              </a:rPr>
              <a:t>: чай</a:t>
            </a:r>
            <a:r>
              <a:rPr lang="en-US" dirty="0" smtClean="0">
                <a:solidFill>
                  <a:srgbClr val="FF66CC"/>
                </a:solidFill>
              </a:rPr>
              <a:t>,</a:t>
            </a:r>
            <a:r>
              <a:rPr lang="uk-UA" dirty="0" smtClean="0">
                <a:solidFill>
                  <a:srgbClr val="FF66CC"/>
                </a:solidFill>
              </a:rPr>
              <a:t> молоко</a:t>
            </a:r>
            <a:r>
              <a:rPr lang="en-US" dirty="0" smtClean="0">
                <a:solidFill>
                  <a:srgbClr val="FF66CC"/>
                </a:solidFill>
              </a:rPr>
              <a:t>,</a:t>
            </a:r>
            <a:r>
              <a:rPr lang="uk-UA" dirty="0" smtClean="0">
                <a:solidFill>
                  <a:srgbClr val="FF66CC"/>
                </a:solidFill>
              </a:rPr>
              <a:t> салат</a:t>
            </a:r>
            <a:r>
              <a:rPr lang="en-US" dirty="0" smtClean="0">
                <a:solidFill>
                  <a:srgbClr val="FF66CC"/>
                </a:solidFill>
              </a:rPr>
              <a:t>,</a:t>
            </a:r>
            <a:r>
              <a:rPr lang="uk-UA" dirty="0" smtClean="0">
                <a:solidFill>
                  <a:srgbClr val="FF66CC"/>
                </a:solidFill>
              </a:rPr>
              <a:t> сік</a:t>
            </a:r>
            <a:r>
              <a:rPr lang="en-US" dirty="0" smtClean="0">
                <a:solidFill>
                  <a:srgbClr val="FF66CC"/>
                </a:solidFill>
              </a:rPr>
              <a:t>,</a:t>
            </a:r>
            <a:r>
              <a:rPr lang="uk-UA" dirty="0" smtClean="0">
                <a:solidFill>
                  <a:srgbClr val="FF66CC"/>
                </a:solidFill>
              </a:rPr>
              <a:t> фрукти</a:t>
            </a:r>
            <a:r>
              <a:rPr lang="en-US" dirty="0" smtClean="0">
                <a:solidFill>
                  <a:srgbClr val="FF66CC"/>
                </a:solidFill>
              </a:rPr>
              <a:t>,</a:t>
            </a:r>
            <a:r>
              <a:rPr lang="uk-UA" dirty="0" smtClean="0">
                <a:solidFill>
                  <a:srgbClr val="FF66CC"/>
                </a:solidFill>
              </a:rPr>
              <a:t> тости</a:t>
            </a:r>
            <a:r>
              <a:rPr lang="en-US" dirty="0" smtClean="0">
                <a:solidFill>
                  <a:srgbClr val="FF66CC"/>
                </a:solidFill>
              </a:rPr>
              <a:t>,</a:t>
            </a:r>
            <a:r>
              <a:rPr lang="uk-UA" dirty="0" smtClean="0">
                <a:solidFill>
                  <a:srgbClr val="FF66CC"/>
                </a:solidFill>
              </a:rPr>
              <a:t> овочі</a:t>
            </a:r>
            <a:r>
              <a:rPr lang="uk-UA" dirty="0" smtClean="0">
                <a:solidFill>
                  <a:srgbClr val="FF66CC"/>
                </a:solidFill>
              </a:rPr>
              <a:t>.</a:t>
            </a:r>
            <a:endParaRPr lang="uk-UA" dirty="0">
              <a:solidFill>
                <a:srgbClr val="FF9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43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2975" y="260350"/>
            <a:ext cx="10648950" cy="26162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CC00FF"/>
                </a:solidFill>
              </a:rPr>
              <a:t>	Обід - другий </a:t>
            </a:r>
            <a:r>
              <a:rPr lang="uk-UA" b="1" dirty="0" smtClean="0">
                <a:solidFill>
                  <a:srgbClr val="CC00FF"/>
                </a:solidFill>
              </a:rPr>
              <a:t>або третій прийом їжі в </a:t>
            </a:r>
            <a:r>
              <a:rPr lang="uk-UA" b="1" dirty="0" smtClean="0">
                <a:solidFill>
                  <a:srgbClr val="CC00FF"/>
                </a:solidFill>
              </a:rPr>
              <a:t>день (</a:t>
            </a:r>
            <a:r>
              <a:rPr lang="uk-UA" b="1" dirty="0" smtClean="0">
                <a:solidFill>
                  <a:srgbClr val="CC00FF"/>
                </a:solidFill>
              </a:rPr>
              <a:t>зазвичай після першого або другого сніданку</a:t>
            </a:r>
            <a:r>
              <a:rPr lang="uk-UA" b="1" dirty="0" smtClean="0">
                <a:solidFill>
                  <a:srgbClr val="CC00FF"/>
                </a:solidFill>
              </a:rPr>
              <a:t>). Обідом </a:t>
            </a:r>
            <a:r>
              <a:rPr lang="uk-UA" b="1" dirty="0" smtClean="0">
                <a:solidFill>
                  <a:srgbClr val="CC00FF"/>
                </a:solidFill>
              </a:rPr>
              <a:t>може бути: зазвичай гарячі </a:t>
            </a:r>
            <a:r>
              <a:rPr lang="uk-UA" b="1" dirty="0" smtClean="0">
                <a:solidFill>
                  <a:srgbClr val="CC00FF"/>
                </a:solidFill>
              </a:rPr>
              <a:t>страви (</a:t>
            </a:r>
            <a:r>
              <a:rPr lang="uk-UA" b="1" dirty="0" smtClean="0">
                <a:solidFill>
                  <a:srgbClr val="CC00FF"/>
                </a:solidFill>
              </a:rPr>
              <a:t>борщ</a:t>
            </a:r>
            <a:r>
              <a:rPr lang="en-US" b="1" dirty="0" smtClean="0">
                <a:solidFill>
                  <a:srgbClr val="CC00FF"/>
                </a:solidFill>
              </a:rPr>
              <a:t>,</a:t>
            </a:r>
            <a:r>
              <a:rPr lang="uk-UA" b="1" dirty="0" smtClean="0">
                <a:solidFill>
                  <a:srgbClr val="CC00FF"/>
                </a:solidFill>
              </a:rPr>
              <a:t> суп)</a:t>
            </a:r>
            <a:r>
              <a:rPr lang="en-US" b="1" dirty="0" smtClean="0">
                <a:solidFill>
                  <a:srgbClr val="CC00FF"/>
                </a:solidFill>
              </a:rPr>
              <a:t>,</a:t>
            </a:r>
            <a:r>
              <a:rPr lang="uk-UA" b="1" dirty="0" smtClean="0">
                <a:solidFill>
                  <a:srgbClr val="CC00FF"/>
                </a:solidFill>
              </a:rPr>
              <a:t> а також картопля з котлетою</a:t>
            </a:r>
            <a:r>
              <a:rPr lang="en-US" b="1" dirty="0" smtClean="0">
                <a:solidFill>
                  <a:srgbClr val="CC00FF"/>
                </a:solidFill>
              </a:rPr>
              <a:t>,</a:t>
            </a:r>
            <a:r>
              <a:rPr lang="uk-UA" b="1" dirty="0" smtClean="0">
                <a:solidFill>
                  <a:srgbClr val="CC00FF"/>
                </a:solidFill>
              </a:rPr>
              <a:t> вермішель з рибою і якийсь сік або компот</a:t>
            </a:r>
            <a:r>
              <a:rPr lang="en-US" b="1" dirty="0" smtClean="0">
                <a:solidFill>
                  <a:srgbClr val="CC00FF"/>
                </a:solidFill>
              </a:rPr>
              <a:t>.</a:t>
            </a:r>
            <a:r>
              <a:rPr lang="uk-UA" b="1" dirty="0" smtClean="0">
                <a:solidFill>
                  <a:srgbClr val="CC00FF"/>
                </a:solidFill>
              </a:rPr>
              <a:t>  </a:t>
            </a:r>
            <a:endParaRPr lang="uk-UA" b="1" dirty="0">
              <a:solidFill>
                <a:srgbClr val="CC00FF"/>
              </a:solidFill>
            </a:endParaRPr>
          </a:p>
        </p:txBody>
      </p:sp>
      <p:pic>
        <p:nvPicPr>
          <p:cNvPr id="4" name="Объект 3" descr="500 гр. риба треска 1 глава лук 3 моркова 3 ...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181" y="3174081"/>
            <a:ext cx="5513787" cy="3683919"/>
          </a:xfrm>
        </p:spPr>
      </p:pic>
    </p:spTree>
    <p:extLst>
      <p:ext uri="{BB962C8B-B14F-4D97-AF65-F5344CB8AC3E}">
        <p14:creationId xmlns:p14="http://schemas.microsoft.com/office/powerpoint/2010/main" val="267143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9175" y="127000"/>
            <a:ext cx="10515600" cy="3140075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FF5050"/>
                </a:solidFill>
              </a:rPr>
              <a:t>	Підвечірок - споживання їжі між обідом і вечерею</a:t>
            </a:r>
            <a:r>
              <a:rPr lang="en-US" b="1" dirty="0" smtClean="0">
                <a:solidFill>
                  <a:srgbClr val="FF5050"/>
                </a:solidFill>
              </a:rPr>
              <a:t>.</a:t>
            </a:r>
            <a:r>
              <a:rPr lang="uk-UA" b="1" dirty="0" smtClean="0">
                <a:solidFill>
                  <a:srgbClr val="FF5050"/>
                </a:solidFill>
              </a:rPr>
              <a:t> Підвечірком може бути: фрукти</a:t>
            </a:r>
            <a:r>
              <a:rPr lang="en-US" b="1" dirty="0" smtClean="0">
                <a:solidFill>
                  <a:srgbClr val="FF5050"/>
                </a:solidFill>
              </a:rPr>
              <a:t>,</a:t>
            </a:r>
            <a:r>
              <a:rPr lang="uk-UA" b="1" dirty="0" smtClean="0">
                <a:solidFill>
                  <a:srgbClr val="FF5050"/>
                </a:solidFill>
              </a:rPr>
              <a:t> каша</a:t>
            </a:r>
            <a:r>
              <a:rPr lang="en-US" b="1" dirty="0" smtClean="0">
                <a:solidFill>
                  <a:srgbClr val="FF5050"/>
                </a:solidFill>
              </a:rPr>
              <a:t>,</a:t>
            </a:r>
            <a:r>
              <a:rPr lang="uk-UA" b="1" dirty="0" smtClean="0">
                <a:solidFill>
                  <a:srgbClr val="FF5050"/>
                </a:solidFill>
              </a:rPr>
              <a:t> сир</a:t>
            </a:r>
            <a:r>
              <a:rPr lang="en-US" b="1" dirty="0" smtClean="0">
                <a:solidFill>
                  <a:srgbClr val="FF5050"/>
                </a:solidFill>
              </a:rPr>
              <a:t>,</a:t>
            </a:r>
            <a:r>
              <a:rPr lang="uk-UA" b="1" dirty="0" smtClean="0">
                <a:solidFill>
                  <a:srgbClr val="FF5050"/>
                </a:solidFill>
              </a:rPr>
              <a:t> млинці</a:t>
            </a:r>
            <a:r>
              <a:rPr lang="en-US" b="1" dirty="0" smtClean="0">
                <a:solidFill>
                  <a:srgbClr val="FF5050"/>
                </a:solidFill>
              </a:rPr>
              <a:t>,</a:t>
            </a:r>
            <a:r>
              <a:rPr lang="uk-UA" b="1" dirty="0" smtClean="0">
                <a:solidFill>
                  <a:srgbClr val="FF5050"/>
                </a:solidFill>
              </a:rPr>
              <a:t> печиво</a:t>
            </a:r>
            <a:r>
              <a:rPr lang="en-US" b="1" dirty="0" smtClean="0">
                <a:solidFill>
                  <a:srgbClr val="FF5050"/>
                </a:solidFill>
              </a:rPr>
              <a:t>,</a:t>
            </a:r>
            <a:r>
              <a:rPr lang="uk-UA" b="1" dirty="0" smtClean="0">
                <a:solidFill>
                  <a:srgbClr val="FF5050"/>
                </a:solidFill>
              </a:rPr>
              <a:t>  тістечка</a:t>
            </a:r>
            <a:r>
              <a:rPr lang="en-US" b="1" dirty="0" smtClean="0">
                <a:solidFill>
                  <a:srgbClr val="FF5050"/>
                </a:solidFill>
              </a:rPr>
              <a:t>,</a:t>
            </a:r>
            <a:r>
              <a:rPr lang="uk-UA" b="1" dirty="0" smtClean="0">
                <a:solidFill>
                  <a:srgbClr val="FF5050"/>
                </a:solidFill>
              </a:rPr>
              <a:t> молоко</a:t>
            </a:r>
            <a:r>
              <a:rPr lang="en-US" b="1" dirty="0" smtClean="0">
                <a:solidFill>
                  <a:srgbClr val="FF5050"/>
                </a:solidFill>
              </a:rPr>
              <a:t>,</a:t>
            </a:r>
            <a:r>
              <a:rPr lang="uk-UA" b="1" dirty="0" smtClean="0">
                <a:solidFill>
                  <a:srgbClr val="FF5050"/>
                </a:solidFill>
              </a:rPr>
              <a:t> чай</a:t>
            </a:r>
            <a:r>
              <a:rPr lang="en-US" b="1" dirty="0" smtClean="0">
                <a:solidFill>
                  <a:srgbClr val="FF5050"/>
                </a:solidFill>
              </a:rPr>
              <a:t>.</a:t>
            </a:r>
            <a:r>
              <a:rPr lang="uk-UA" b="1" dirty="0" smtClean="0">
                <a:solidFill>
                  <a:srgbClr val="FF5050"/>
                </a:solidFill>
              </a:rPr>
              <a:t> Він не повинен буди занадто ситним і важким.</a:t>
            </a:r>
            <a:endParaRPr lang="uk-UA" b="1" dirty="0">
              <a:solidFill>
                <a:srgbClr val="FF5050"/>
              </a:solidFill>
            </a:endParaRPr>
          </a:p>
        </p:txBody>
      </p:sp>
      <p:pic>
        <p:nvPicPr>
          <p:cNvPr id="4" name="Объект 3" descr="&lt;strong&gt;Полдник&lt;/strong&gt; — Википедия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66" y="3437763"/>
            <a:ext cx="4591509" cy="3048762"/>
          </a:xfrm>
        </p:spPr>
      </p:pic>
    </p:spTree>
    <p:extLst>
      <p:ext uri="{BB962C8B-B14F-4D97-AF65-F5344CB8AC3E}">
        <p14:creationId xmlns:p14="http://schemas.microsoft.com/office/powerpoint/2010/main" val="102736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2075" y="80092"/>
            <a:ext cx="10639425" cy="2976564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3399"/>
                </a:solidFill>
              </a:rPr>
              <a:t>	Вечеря - останнє споживання їжі вкінці дня</a:t>
            </a:r>
            <a:r>
              <a:rPr lang="en-US" b="1" dirty="0" smtClean="0">
                <a:solidFill>
                  <a:srgbClr val="FF3399"/>
                </a:solidFill>
              </a:rPr>
              <a:t>,</a:t>
            </a:r>
            <a:r>
              <a:rPr lang="uk-UA" b="1" dirty="0" smtClean="0">
                <a:solidFill>
                  <a:srgbClr val="FF3399"/>
                </a:solidFill>
              </a:rPr>
              <a:t> як правило ввечері або вночі. Вечерею можуть бути: молочні та кисломолочні продукти</a:t>
            </a:r>
            <a:r>
              <a:rPr lang="en-US" b="1" dirty="0" smtClean="0">
                <a:solidFill>
                  <a:srgbClr val="FF3399"/>
                </a:solidFill>
              </a:rPr>
              <a:t>,</a:t>
            </a:r>
            <a:r>
              <a:rPr lang="uk-UA" b="1" dirty="0" smtClean="0">
                <a:solidFill>
                  <a:srgbClr val="FF3399"/>
                </a:solidFill>
              </a:rPr>
              <a:t> овочі (сирі</a:t>
            </a:r>
            <a:r>
              <a:rPr lang="en-US" b="1" dirty="0" smtClean="0">
                <a:solidFill>
                  <a:srgbClr val="FF3399"/>
                </a:solidFill>
              </a:rPr>
              <a:t>,</a:t>
            </a:r>
            <a:r>
              <a:rPr lang="uk-UA" b="1" dirty="0" smtClean="0">
                <a:solidFill>
                  <a:srgbClr val="FF3399"/>
                </a:solidFill>
              </a:rPr>
              <a:t> відварні</a:t>
            </a:r>
            <a:r>
              <a:rPr lang="en-US" b="1" dirty="0" smtClean="0">
                <a:solidFill>
                  <a:srgbClr val="FF3399"/>
                </a:solidFill>
              </a:rPr>
              <a:t>,</a:t>
            </a:r>
            <a:r>
              <a:rPr lang="uk-UA" b="1" dirty="0" smtClean="0">
                <a:solidFill>
                  <a:srgbClr val="FF3399"/>
                </a:solidFill>
              </a:rPr>
              <a:t> тушковані</a:t>
            </a:r>
            <a:r>
              <a:rPr lang="en-US" b="1" dirty="0" smtClean="0">
                <a:solidFill>
                  <a:srgbClr val="FF3399"/>
                </a:solidFill>
              </a:rPr>
              <a:t>,</a:t>
            </a:r>
            <a:r>
              <a:rPr lang="uk-UA" b="1" dirty="0" smtClean="0">
                <a:solidFill>
                  <a:srgbClr val="FF3399"/>
                </a:solidFill>
              </a:rPr>
              <a:t> запечені</a:t>
            </a:r>
            <a:r>
              <a:rPr lang="en-US" b="1" dirty="0" smtClean="0">
                <a:solidFill>
                  <a:srgbClr val="FF3399"/>
                </a:solidFill>
              </a:rPr>
              <a:t>),</a:t>
            </a:r>
            <a:r>
              <a:rPr lang="uk-UA" b="1" dirty="0" smtClean="0">
                <a:solidFill>
                  <a:srgbClr val="FF3399"/>
                </a:solidFill>
              </a:rPr>
              <a:t> нежирну дієтичну рибу</a:t>
            </a:r>
            <a:r>
              <a:rPr lang="en-US" b="1" dirty="0" smtClean="0">
                <a:solidFill>
                  <a:srgbClr val="FF3399"/>
                </a:solidFill>
              </a:rPr>
              <a:t>,</a:t>
            </a:r>
            <a:r>
              <a:rPr lang="uk-UA" b="1" dirty="0" smtClean="0">
                <a:solidFill>
                  <a:srgbClr val="FF3399"/>
                </a:solidFill>
              </a:rPr>
              <a:t> легкий суп</a:t>
            </a:r>
            <a:r>
              <a:rPr lang="en-US" b="1" dirty="0" smtClean="0">
                <a:solidFill>
                  <a:srgbClr val="FF3399"/>
                </a:solidFill>
              </a:rPr>
              <a:t>,</a:t>
            </a:r>
            <a:r>
              <a:rPr lang="uk-UA" b="1" dirty="0" smtClean="0">
                <a:solidFill>
                  <a:srgbClr val="FF3399"/>
                </a:solidFill>
              </a:rPr>
              <a:t> порція вівсяної або гречаної каші</a:t>
            </a:r>
            <a:r>
              <a:rPr lang="en-US" b="1" dirty="0" smtClean="0">
                <a:solidFill>
                  <a:srgbClr val="FF3399"/>
                </a:solidFill>
              </a:rPr>
              <a:t>.</a:t>
            </a:r>
            <a:endParaRPr lang="uk-UA" b="1" dirty="0">
              <a:solidFill>
                <a:srgbClr val="FF3399"/>
              </a:solidFill>
            </a:endParaRPr>
          </a:p>
        </p:txBody>
      </p:sp>
      <p:pic>
        <p:nvPicPr>
          <p:cNvPr id="14" name="Объект 13" descr="... . Часть 8. Обед и &lt;strong&gt;ужин&lt;/strong&gt; на пляже Сан Хуан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49" y="3170956"/>
            <a:ext cx="5534025" cy="3687044"/>
          </a:xfrm>
        </p:spPr>
      </p:pic>
    </p:spTree>
    <p:extLst>
      <p:ext uri="{BB962C8B-B14F-4D97-AF65-F5344CB8AC3E}">
        <p14:creationId xmlns:p14="http://schemas.microsoft.com/office/powerpoint/2010/main" val="117311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87415"/>
            <a:ext cx="10515600" cy="29893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/>
              <a:t>	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Щоб рости й розвиватися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 треба вживати поживну й калорійну їжу.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Калорійність і поживність харчового раціону мають відповідати енергетичним витратам організму.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Не варто переїдати.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Треба розподіляти їжу протягом дня.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Слід додержуватися основних принципів правильного харчування: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різноманітності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 помірності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 збалансованості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uk-UA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				</a:t>
            </a:r>
            <a:r>
              <a:rPr lang="uk-UA" b="1" i="1" dirty="0" smtClean="0">
                <a:solidFill>
                  <a:srgbClr val="C00000"/>
                </a:solidFill>
              </a:rPr>
              <a:t>Висновок</a:t>
            </a:r>
            <a:r>
              <a:rPr lang="uk-UA" dirty="0" smtClean="0"/>
              <a:t>		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1890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591</TotalTime>
  <Words>7</Words>
  <Application>Microsoft Office PowerPoint</Application>
  <PresentationFormat>Широкоэкранный</PresentationFormat>
  <Paragraphs>11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Презентация PowerPoint</vt:lpstr>
      <vt:lpstr>Вступ </vt:lpstr>
      <vt:lpstr>  Сніданок - це перший і найважливіший прийом їжі, його ніколи не потрібно пропускати. Правильний сніданок означає, що людина повинна отримати достатню кількість вітаміну С, кальцію, калію, заліза, клітковини та вуглеводів. Сніданком може бути: чай, каша, запіканка, молоко і тост з джемом.  </vt:lpstr>
      <vt:lpstr> Другий сніданок - це їжа, яку їдять після сніданку, але до обіду. Другим сніданком може бути: чай, молоко, салат, сік, фрукти, тости, овочі.</vt:lpstr>
      <vt:lpstr> Обід - другий або третій прийом їжі в день (зазвичай після першого або другого сніданку). Обідом може бути: зазвичай гарячі страви (борщ, суп), а також картопля з котлетою, вермішель з рибою і якийсь сік або компот.  </vt:lpstr>
      <vt:lpstr> Підвечірок - споживання їжі між обідом і вечерею. Підвечірком може бути: фрукти, каша, сир, млинці, печиво,  тістечка, молоко, чай. Він не повинен буди занадто ситним і важким.</vt:lpstr>
      <vt:lpstr> Вечеря - останнє споживання їжі вкінці дня, як правило ввечері або вночі. Вечерею можуть бути: молочні та кисломолочні продукти, овочі (сирі, відварні, тушковані, запечені), нежирну дієтичну рибу, легкий суп, порція вівсяної або гречаної каші.</vt:lpstr>
      <vt:lpstr>    Висновок 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ШАПІК</dc:creator>
  <cp:lastModifiedBy>ШАПІК</cp:lastModifiedBy>
  <cp:revision>39</cp:revision>
  <dcterms:created xsi:type="dcterms:W3CDTF">2017-03-23T21:03:50Z</dcterms:created>
  <dcterms:modified xsi:type="dcterms:W3CDTF">2017-03-24T21:31:06Z</dcterms:modified>
</cp:coreProperties>
</file>